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302" r:id="rId5"/>
    <p:sldId id="303" r:id="rId6"/>
    <p:sldId id="306" r:id="rId7"/>
    <p:sldId id="304" r:id="rId8"/>
    <p:sldId id="301" r:id="rId9"/>
    <p:sldId id="261" r:id="rId10"/>
    <p:sldId id="264" r:id="rId11"/>
    <p:sldId id="295" r:id="rId12"/>
    <p:sldId id="296" r:id="rId13"/>
    <p:sldId id="300" r:id="rId14"/>
    <p:sldId id="297" r:id="rId15"/>
    <p:sldId id="299" r:id="rId16"/>
    <p:sldId id="266" r:id="rId17"/>
    <p:sldId id="287" r:id="rId18"/>
    <p:sldId id="278" r:id="rId19"/>
    <p:sldId id="279" r:id="rId20"/>
    <p:sldId id="280" r:id="rId21"/>
    <p:sldId id="281" r:id="rId22"/>
    <p:sldId id="282" r:id="rId23"/>
    <p:sldId id="305" r:id="rId24"/>
    <p:sldId id="284" r:id="rId25"/>
    <p:sldId id="285"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C00"/>
    <a:srgbClr val="CC2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984" y="56"/>
      </p:cViewPr>
      <p:guideLst>
        <p:guide orient="horz" pos="2160"/>
        <p:guide pos="2880"/>
      </p:guideLst>
    </p:cSldViewPr>
  </p:slideViewPr>
  <p:notesTextViewPr>
    <p:cViewPr>
      <p:scale>
        <a:sx n="1" d="1"/>
        <a:sy n="1" d="1"/>
      </p:scale>
      <p:origin x="0" y="0"/>
    </p:cViewPr>
  </p:notesTextViewPr>
  <p:sorterViewPr>
    <p:cViewPr>
      <p:scale>
        <a:sx n="100" d="100"/>
        <a:sy n="100" d="100"/>
      </p:scale>
      <p:origin x="0" y="-51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ctoscope\Documents\0work\0ctoscope\clients\Alpine\TVBchanne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3.433641975308642E-2"/>
          <c:y val="0.30607262035030453"/>
          <c:w val="0.94376154369592691"/>
          <c:h val="0.25115952594613178"/>
        </c:manualLayout>
      </c:layout>
      <c:scatterChart>
        <c:scatterStyle val="lineMarker"/>
        <c:varyColors val="0"/>
        <c:ser>
          <c:idx val="0"/>
          <c:order val="0"/>
          <c:tx>
            <c:v>FCC White Spaces</c:v>
          </c:tx>
          <c:spPr>
            <a:ln w="28575">
              <a:noFill/>
            </a:ln>
          </c:spPr>
          <c:marker>
            <c:spPr>
              <a:solidFill>
                <a:srgbClr val="00B0F0"/>
              </a:solidFill>
              <a:ln>
                <a:noFill/>
              </a:ln>
            </c:spPr>
          </c:marker>
          <c:xVal>
            <c:numRef>
              <c:f>FCC!$E$18:$E$67</c:f>
              <c:numCache>
                <c:formatCode>General</c:formatCode>
                <c:ptCount val="50"/>
                <c:pt idx="0">
                  <c:v>54</c:v>
                </c:pt>
                <c:pt idx="1">
                  <c:v>60</c:v>
                </c:pt>
                <c:pt idx="2">
                  <c:v>66</c:v>
                </c:pt>
                <c:pt idx="3">
                  <c:v>76</c:v>
                </c:pt>
                <c:pt idx="4">
                  <c:v>82</c:v>
                </c:pt>
                <c:pt idx="5">
                  <c:v>174</c:v>
                </c:pt>
                <c:pt idx="6">
                  <c:v>180</c:v>
                </c:pt>
                <c:pt idx="7">
                  <c:v>186</c:v>
                </c:pt>
                <c:pt idx="8">
                  <c:v>192</c:v>
                </c:pt>
                <c:pt idx="9">
                  <c:v>198</c:v>
                </c:pt>
                <c:pt idx="10">
                  <c:v>204</c:v>
                </c:pt>
                <c:pt idx="11">
                  <c:v>210</c:v>
                </c:pt>
                <c:pt idx="12">
                  <c:v>470</c:v>
                </c:pt>
                <c:pt idx="13">
                  <c:v>476</c:v>
                </c:pt>
                <c:pt idx="14">
                  <c:v>482</c:v>
                </c:pt>
                <c:pt idx="15">
                  <c:v>488</c:v>
                </c:pt>
                <c:pt idx="16">
                  <c:v>494</c:v>
                </c:pt>
                <c:pt idx="17">
                  <c:v>500</c:v>
                </c:pt>
                <c:pt idx="18">
                  <c:v>506</c:v>
                </c:pt>
                <c:pt idx="19">
                  <c:v>512</c:v>
                </c:pt>
                <c:pt idx="20">
                  <c:v>518</c:v>
                </c:pt>
                <c:pt idx="21">
                  <c:v>524</c:v>
                </c:pt>
                <c:pt idx="22">
                  <c:v>530</c:v>
                </c:pt>
                <c:pt idx="23">
                  <c:v>536</c:v>
                </c:pt>
                <c:pt idx="24">
                  <c:v>542</c:v>
                </c:pt>
                <c:pt idx="25">
                  <c:v>548</c:v>
                </c:pt>
                <c:pt idx="26">
                  <c:v>554</c:v>
                </c:pt>
                <c:pt idx="27">
                  <c:v>560</c:v>
                </c:pt>
                <c:pt idx="28">
                  <c:v>566</c:v>
                </c:pt>
                <c:pt idx="29">
                  <c:v>572</c:v>
                </c:pt>
                <c:pt idx="30">
                  <c:v>578</c:v>
                </c:pt>
                <c:pt idx="31">
                  <c:v>584</c:v>
                </c:pt>
                <c:pt idx="32">
                  <c:v>590</c:v>
                </c:pt>
                <c:pt idx="33">
                  <c:v>596</c:v>
                </c:pt>
                <c:pt idx="34">
                  <c:v>602</c:v>
                </c:pt>
                <c:pt idx="35">
                  <c:v>608</c:v>
                </c:pt>
                <c:pt idx="36">
                  <c:v>614</c:v>
                </c:pt>
                <c:pt idx="37">
                  <c:v>620</c:v>
                </c:pt>
                <c:pt idx="38">
                  <c:v>626</c:v>
                </c:pt>
                <c:pt idx="39">
                  <c:v>632</c:v>
                </c:pt>
                <c:pt idx="40">
                  <c:v>638</c:v>
                </c:pt>
                <c:pt idx="41">
                  <c:v>644</c:v>
                </c:pt>
                <c:pt idx="42">
                  <c:v>650</c:v>
                </c:pt>
                <c:pt idx="43">
                  <c:v>656</c:v>
                </c:pt>
                <c:pt idx="44">
                  <c:v>662</c:v>
                </c:pt>
                <c:pt idx="45">
                  <c:v>668</c:v>
                </c:pt>
                <c:pt idx="46">
                  <c:v>674</c:v>
                </c:pt>
                <c:pt idx="47">
                  <c:v>680</c:v>
                </c:pt>
                <c:pt idx="48">
                  <c:v>686</c:v>
                </c:pt>
                <c:pt idx="49">
                  <c:v>692</c:v>
                </c:pt>
              </c:numCache>
            </c:numRef>
          </c:xVal>
          <c:yVal>
            <c:numRef>
              <c:f>FCC!$G$18:$G$67</c:f>
              <c:numCache>
                <c:formatCode>General</c:formatCode>
                <c:ptCount val="50"/>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numCache>
            </c:numRef>
          </c:yVal>
          <c:smooth val="0"/>
        </c:ser>
        <c:ser>
          <c:idx val="1"/>
          <c:order val="1"/>
          <c:tx>
            <c:v>ECC White Spaces</c:v>
          </c:tx>
          <c:spPr>
            <a:ln w="28575">
              <a:noFill/>
            </a:ln>
          </c:spPr>
          <c:xVal>
            <c:numRef>
              <c:f>ECC!$C$5:$C$45</c:f>
              <c:numCache>
                <c:formatCode>General</c:formatCode>
                <c:ptCount val="41"/>
                <c:pt idx="0">
                  <c:v>470</c:v>
                </c:pt>
                <c:pt idx="1">
                  <c:v>478</c:v>
                </c:pt>
                <c:pt idx="2">
                  <c:v>486</c:v>
                </c:pt>
                <c:pt idx="3">
                  <c:v>494</c:v>
                </c:pt>
                <c:pt idx="4">
                  <c:v>502</c:v>
                </c:pt>
                <c:pt idx="5">
                  <c:v>510</c:v>
                </c:pt>
                <c:pt idx="6">
                  <c:v>518</c:v>
                </c:pt>
                <c:pt idx="7">
                  <c:v>526</c:v>
                </c:pt>
                <c:pt idx="8">
                  <c:v>534</c:v>
                </c:pt>
                <c:pt idx="9">
                  <c:v>542</c:v>
                </c:pt>
                <c:pt idx="10">
                  <c:v>550</c:v>
                </c:pt>
                <c:pt idx="11">
                  <c:v>558</c:v>
                </c:pt>
                <c:pt idx="12">
                  <c:v>566</c:v>
                </c:pt>
                <c:pt idx="13">
                  <c:v>574</c:v>
                </c:pt>
                <c:pt idx="14">
                  <c:v>582</c:v>
                </c:pt>
                <c:pt idx="15">
                  <c:v>590</c:v>
                </c:pt>
                <c:pt idx="16">
                  <c:v>598</c:v>
                </c:pt>
                <c:pt idx="17">
                  <c:v>606</c:v>
                </c:pt>
                <c:pt idx="18">
                  <c:v>614</c:v>
                </c:pt>
                <c:pt idx="19">
                  <c:v>622</c:v>
                </c:pt>
                <c:pt idx="20">
                  <c:v>630</c:v>
                </c:pt>
                <c:pt idx="21">
                  <c:v>638</c:v>
                </c:pt>
                <c:pt idx="22">
                  <c:v>646</c:v>
                </c:pt>
                <c:pt idx="23">
                  <c:v>654</c:v>
                </c:pt>
                <c:pt idx="24">
                  <c:v>662</c:v>
                </c:pt>
                <c:pt idx="25">
                  <c:v>670</c:v>
                </c:pt>
                <c:pt idx="26">
                  <c:v>678</c:v>
                </c:pt>
                <c:pt idx="27">
                  <c:v>686</c:v>
                </c:pt>
                <c:pt idx="28">
                  <c:v>694</c:v>
                </c:pt>
                <c:pt idx="29">
                  <c:v>702</c:v>
                </c:pt>
                <c:pt idx="30">
                  <c:v>710</c:v>
                </c:pt>
                <c:pt idx="31">
                  <c:v>718</c:v>
                </c:pt>
                <c:pt idx="32">
                  <c:v>726</c:v>
                </c:pt>
                <c:pt idx="33">
                  <c:v>734</c:v>
                </c:pt>
                <c:pt idx="34">
                  <c:v>742</c:v>
                </c:pt>
                <c:pt idx="35">
                  <c:v>750</c:v>
                </c:pt>
                <c:pt idx="36">
                  <c:v>758</c:v>
                </c:pt>
                <c:pt idx="37">
                  <c:v>766</c:v>
                </c:pt>
                <c:pt idx="38">
                  <c:v>774</c:v>
                </c:pt>
                <c:pt idx="39">
                  <c:v>782</c:v>
                </c:pt>
                <c:pt idx="40">
                  <c:v>790</c:v>
                </c:pt>
              </c:numCache>
            </c:numRef>
          </c:xVal>
          <c:yVal>
            <c:numRef>
              <c:f>ECC!$F$5:$F$45</c:f>
              <c:numCache>
                <c:formatCode>General</c:formatCode>
                <c:ptCount val="41"/>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numCache>
            </c:numRef>
          </c:yVal>
          <c:smooth val="0"/>
        </c:ser>
        <c:ser>
          <c:idx val="2"/>
          <c:order val="2"/>
          <c:tx>
            <c:v>Low-700</c:v>
          </c:tx>
          <c:spPr>
            <a:ln w="28575">
              <a:solidFill>
                <a:srgbClr val="7030A0"/>
              </a:solidFill>
            </a:ln>
          </c:spPr>
          <c:marker>
            <c:spPr>
              <a:solidFill>
                <a:srgbClr val="7030A0"/>
              </a:solidFill>
              <a:ln>
                <a:solidFill>
                  <a:srgbClr val="7030A0"/>
                </a:solidFill>
              </a:ln>
            </c:spPr>
          </c:marker>
          <c:xVal>
            <c:numRef>
              <c:f>Sheet1!$C$16:$C$23</c:f>
              <c:numCache>
                <c:formatCode>General</c:formatCode>
                <c:ptCount val="8"/>
                <c:pt idx="0">
                  <c:v>698</c:v>
                </c:pt>
                <c:pt idx="1">
                  <c:v>704</c:v>
                </c:pt>
                <c:pt idx="2">
                  <c:v>710</c:v>
                </c:pt>
                <c:pt idx="3">
                  <c:v>716</c:v>
                </c:pt>
                <c:pt idx="4">
                  <c:v>722</c:v>
                </c:pt>
                <c:pt idx="5">
                  <c:v>728</c:v>
                </c:pt>
                <c:pt idx="6">
                  <c:v>734</c:v>
                </c:pt>
                <c:pt idx="7">
                  <c:v>740</c:v>
                </c:pt>
              </c:numCache>
            </c:numRef>
          </c:xVal>
          <c:yVal>
            <c:numRef>
              <c:f>Sheet1!$E$16:$E$23</c:f>
              <c:numCache>
                <c:formatCode>General</c:formatCode>
                <c:ptCount val="8"/>
                <c:pt idx="0">
                  <c:v>1</c:v>
                </c:pt>
                <c:pt idx="1">
                  <c:v>1</c:v>
                </c:pt>
                <c:pt idx="2">
                  <c:v>1</c:v>
                </c:pt>
                <c:pt idx="3">
                  <c:v>1</c:v>
                </c:pt>
                <c:pt idx="4">
                  <c:v>1</c:v>
                </c:pt>
                <c:pt idx="5">
                  <c:v>1</c:v>
                </c:pt>
                <c:pt idx="6">
                  <c:v>1</c:v>
                </c:pt>
                <c:pt idx="7">
                  <c:v>1</c:v>
                </c:pt>
              </c:numCache>
            </c:numRef>
          </c:yVal>
          <c:smooth val="0"/>
        </c:ser>
        <c:ser>
          <c:idx val="3"/>
          <c:order val="3"/>
          <c:tx>
            <c:v>Hi-700</c:v>
          </c:tx>
          <c:spPr>
            <a:ln w="28575">
              <a:solidFill>
                <a:srgbClr val="C00000"/>
              </a:solidFill>
            </a:ln>
          </c:spPr>
          <c:marker>
            <c:spPr>
              <a:solidFill>
                <a:srgbClr val="C00000"/>
              </a:solidFill>
              <a:ln>
                <a:solidFill>
                  <a:srgbClr val="C00000"/>
                </a:solidFill>
              </a:ln>
            </c:spPr>
          </c:marker>
          <c:xVal>
            <c:numRef>
              <c:f>Sheet1!$C$24:$C$33</c:f>
              <c:numCache>
                <c:formatCode>General</c:formatCode>
                <c:ptCount val="10"/>
                <c:pt idx="0">
                  <c:v>746</c:v>
                </c:pt>
                <c:pt idx="1">
                  <c:v>752</c:v>
                </c:pt>
                <c:pt idx="2">
                  <c:v>758</c:v>
                </c:pt>
                <c:pt idx="3">
                  <c:v>764</c:v>
                </c:pt>
                <c:pt idx="4">
                  <c:v>770</c:v>
                </c:pt>
                <c:pt idx="5">
                  <c:v>776</c:v>
                </c:pt>
                <c:pt idx="6">
                  <c:v>782</c:v>
                </c:pt>
                <c:pt idx="7">
                  <c:v>788</c:v>
                </c:pt>
                <c:pt idx="8">
                  <c:v>794</c:v>
                </c:pt>
                <c:pt idx="9">
                  <c:v>800</c:v>
                </c:pt>
              </c:numCache>
            </c:numRef>
          </c:xVal>
          <c:yVal>
            <c:numRef>
              <c:f>Sheet1!$E$24:$E$33</c:f>
              <c:numCache>
                <c:formatCode>General</c:formatCode>
                <c:ptCount val="10"/>
                <c:pt idx="0">
                  <c:v>2</c:v>
                </c:pt>
                <c:pt idx="1">
                  <c:v>2</c:v>
                </c:pt>
                <c:pt idx="2">
                  <c:v>2</c:v>
                </c:pt>
                <c:pt idx="3">
                  <c:v>2</c:v>
                </c:pt>
                <c:pt idx="4">
                  <c:v>2</c:v>
                </c:pt>
                <c:pt idx="5">
                  <c:v>2</c:v>
                </c:pt>
                <c:pt idx="6">
                  <c:v>2</c:v>
                </c:pt>
                <c:pt idx="7">
                  <c:v>2</c:v>
                </c:pt>
                <c:pt idx="8">
                  <c:v>2</c:v>
                </c:pt>
                <c:pt idx="9">
                  <c:v>2</c:v>
                </c:pt>
              </c:numCache>
            </c:numRef>
          </c:yVal>
          <c:smooth val="0"/>
        </c:ser>
        <c:dLbls>
          <c:showLegendKey val="0"/>
          <c:showVal val="0"/>
          <c:showCatName val="0"/>
          <c:showSerName val="0"/>
          <c:showPercent val="0"/>
          <c:showBubbleSize val="0"/>
        </c:dLbls>
        <c:axId val="576040448"/>
        <c:axId val="576041232"/>
      </c:scatterChart>
      <c:valAx>
        <c:axId val="576040448"/>
        <c:scaling>
          <c:orientation val="minMax"/>
          <c:max val="900"/>
          <c:min val="0"/>
        </c:scaling>
        <c:delete val="0"/>
        <c:axPos val="b"/>
        <c:numFmt formatCode="General" sourceLinked="1"/>
        <c:majorTickMark val="out"/>
        <c:minorTickMark val="none"/>
        <c:tickLblPos val="nextTo"/>
        <c:txPr>
          <a:bodyPr/>
          <a:lstStyle/>
          <a:p>
            <a:pPr>
              <a:defRPr sz="1400"/>
            </a:pPr>
            <a:endParaRPr lang="en-US"/>
          </a:p>
        </c:txPr>
        <c:crossAx val="576041232"/>
        <c:crosses val="autoZero"/>
        <c:crossBetween val="midCat"/>
      </c:valAx>
      <c:valAx>
        <c:axId val="576041232"/>
        <c:scaling>
          <c:orientation val="minMax"/>
        </c:scaling>
        <c:delete val="1"/>
        <c:axPos val="l"/>
        <c:majorGridlines/>
        <c:numFmt formatCode="General" sourceLinked="1"/>
        <c:majorTickMark val="out"/>
        <c:minorTickMark val="none"/>
        <c:tickLblPos val="nextTo"/>
        <c:crossAx val="576040448"/>
        <c:crosses val="autoZero"/>
        <c:crossBetween val="midCat"/>
      </c:valAx>
      <c:spPr>
        <a:noFill/>
      </c:spPr>
    </c:plotArea>
    <c:plotVisOnly val="1"/>
    <c:dispBlanksAs val="gap"/>
    <c:showDLblsOverMax val="0"/>
  </c:chart>
  <c:spPr>
    <a:noFill/>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3B8FCC17-7924-4757-A576-25ACFD4F1555}" type="datetimeFigureOut">
              <a:rPr lang="en-US"/>
              <a:pPr>
                <a:defRPr/>
              </a:pPr>
              <a:t>10/14/2013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7E15A08-2061-46AB-A436-4B5BA85214BF}" type="slidenum">
              <a:rPr lang="en-US"/>
              <a:pPr>
                <a:defRPr/>
              </a:pPr>
              <a:t>‹#›</a:t>
            </a:fld>
            <a:endParaRPr lang="en-US"/>
          </a:p>
        </p:txBody>
      </p:sp>
    </p:spTree>
    <p:extLst>
      <p:ext uri="{BB962C8B-B14F-4D97-AF65-F5344CB8AC3E}">
        <p14:creationId xmlns:p14="http://schemas.microsoft.com/office/powerpoint/2010/main" val="21773472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E15A08-2061-46AB-A436-4B5BA85214BF}" type="slidenum">
              <a:rPr lang="en-US" smtClean="0"/>
              <a:pPr>
                <a:defRPr/>
              </a:pPr>
              <a:t>1</a:t>
            </a:fld>
            <a:endParaRPr lang="en-US"/>
          </a:p>
        </p:txBody>
      </p:sp>
    </p:spTree>
    <p:extLst>
      <p:ext uri="{BB962C8B-B14F-4D97-AF65-F5344CB8AC3E}">
        <p14:creationId xmlns:p14="http://schemas.microsoft.com/office/powerpoint/2010/main" val="2095942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A9E8C99-7DFC-4050-AE90-31E078FDA351}" type="slidenum">
              <a:rPr lang="en-US" smtClean="0"/>
              <a:pPr>
                <a:defRPr/>
              </a:pPr>
              <a:t>13</a:t>
            </a:fld>
            <a:endParaRPr lang="en-US"/>
          </a:p>
        </p:txBody>
      </p:sp>
    </p:spTree>
    <p:extLst>
      <p:ext uri="{BB962C8B-B14F-4D97-AF65-F5344CB8AC3E}">
        <p14:creationId xmlns:p14="http://schemas.microsoft.com/office/powerpoint/2010/main" val="1289912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panose="020B0604020202020204"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1D5CBB8-210B-4689-8F76-52333558722F}" type="slidenum">
              <a:rPr lang="en-US"/>
              <a:pPr eaLnBrk="1" hangingPunct="1"/>
              <a:t>16</a:t>
            </a:fld>
            <a:endParaRPr lang="en-US"/>
          </a:p>
        </p:txBody>
      </p:sp>
    </p:spTree>
    <p:extLst>
      <p:ext uri="{BB962C8B-B14F-4D97-AF65-F5344CB8AC3E}">
        <p14:creationId xmlns:p14="http://schemas.microsoft.com/office/powerpoint/2010/main" val="142184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2E636D6-DE7E-4C36-B97B-2EFE6DD20CBA}" type="slidenum">
              <a:rPr lang="en-US"/>
              <a:pPr eaLnBrk="1" hangingPunct="1"/>
              <a:t>18</a:t>
            </a:fld>
            <a:endParaRPr lang="en-US"/>
          </a:p>
        </p:txBody>
      </p:sp>
      <p:sp>
        <p:nvSpPr>
          <p:cNvPr id="44035"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anose="020B0604020202020204" pitchFamily="34" charset="0"/>
            </a:endParaRPr>
          </a:p>
        </p:txBody>
      </p:sp>
    </p:spTree>
    <p:extLst>
      <p:ext uri="{BB962C8B-B14F-4D97-AF65-F5344CB8AC3E}">
        <p14:creationId xmlns:p14="http://schemas.microsoft.com/office/powerpoint/2010/main" val="117943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6B5F70D9-7FBE-43B9-8BC1-1F8737E2329B}" type="slidenum">
              <a:rPr lang="en-US"/>
              <a:pPr eaLnBrk="1" hangingPunct="1"/>
              <a:t>20</a:t>
            </a:fld>
            <a:endParaRPr lang="en-US"/>
          </a:p>
        </p:txBody>
      </p:sp>
      <p:sp>
        <p:nvSpPr>
          <p:cNvPr id="4505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42844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E15A08-2061-46AB-A436-4B5BA85214BF}" type="slidenum">
              <a:rPr lang="en-US" smtClean="0"/>
              <a:pPr>
                <a:defRPr/>
              </a:pPr>
              <a:t>3</a:t>
            </a:fld>
            <a:endParaRPr lang="en-US"/>
          </a:p>
        </p:txBody>
      </p:sp>
    </p:spTree>
    <p:extLst>
      <p:ext uri="{BB962C8B-B14F-4D97-AF65-F5344CB8AC3E}">
        <p14:creationId xmlns:p14="http://schemas.microsoft.com/office/powerpoint/2010/main" val="2422101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E15A08-2061-46AB-A436-4B5BA85214BF}" type="slidenum">
              <a:rPr lang="en-US" smtClean="0"/>
              <a:pPr>
                <a:defRPr/>
              </a:pPr>
              <a:t>4</a:t>
            </a:fld>
            <a:endParaRPr lang="en-US"/>
          </a:p>
        </p:txBody>
      </p:sp>
    </p:spTree>
    <p:extLst>
      <p:ext uri="{BB962C8B-B14F-4D97-AF65-F5344CB8AC3E}">
        <p14:creationId xmlns:p14="http://schemas.microsoft.com/office/powerpoint/2010/main" val="117688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E15A08-2061-46AB-A436-4B5BA85214BF}" type="slidenum">
              <a:rPr lang="en-US" smtClean="0"/>
              <a:pPr>
                <a:defRPr/>
              </a:pPr>
              <a:t>6</a:t>
            </a:fld>
            <a:endParaRPr lang="en-US"/>
          </a:p>
        </p:txBody>
      </p:sp>
    </p:spTree>
    <p:extLst>
      <p:ext uri="{BB962C8B-B14F-4D97-AF65-F5344CB8AC3E}">
        <p14:creationId xmlns:p14="http://schemas.microsoft.com/office/powerpoint/2010/main" val="414376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fld id="{69CDE8DD-4FED-4403-93B7-C10ECDFAA09C}" type="slidenum">
              <a:rPr lang="en-US">
                <a:latin typeface="Calibri" panose="020F0502020204030204" pitchFamily="34" charset="0"/>
              </a:rPr>
              <a:pPr eaLnBrk="1" hangingPunct="1"/>
              <a:t>7</a:t>
            </a:fld>
            <a:endParaRPr lang="en-US">
              <a:latin typeface="Calibri" panose="020F0502020204030204" pitchFamily="34" charset="0"/>
            </a:endParaRPr>
          </a:p>
        </p:txBody>
      </p:sp>
    </p:spTree>
    <p:extLst>
      <p:ext uri="{BB962C8B-B14F-4D97-AF65-F5344CB8AC3E}">
        <p14:creationId xmlns:p14="http://schemas.microsoft.com/office/powerpoint/2010/main" val="153015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a:lstStyle/>
          <a:p>
            <a:fld id="{5B0258B0-C8E3-49C3-B664-E1458D12106B}" type="slidenum">
              <a:rPr lang="en-US" smtClean="0">
                <a:latin typeface="Arial" charset="0"/>
              </a:rPr>
              <a:pPr/>
              <a:t>8</a:t>
            </a:fld>
            <a:endParaRPr lang="en-US" smtClean="0">
              <a:latin typeface="Arial" charset="0"/>
            </a:endParaRPr>
          </a:p>
        </p:txBody>
      </p:sp>
      <p:sp>
        <p:nvSpPr>
          <p:cNvPr id="115715"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a:lstStyle/>
          <a:p>
            <a:endParaRPr lang="en-US" smtClean="0">
              <a:latin typeface="Arial" charset="0"/>
              <a:ea typeface="ＭＳ Ｐゴシック" pitchFamily="34" charset="-128"/>
            </a:endParaRPr>
          </a:p>
        </p:txBody>
      </p:sp>
    </p:spTree>
    <p:extLst>
      <p:ext uri="{BB962C8B-B14F-4D97-AF65-F5344CB8AC3E}">
        <p14:creationId xmlns:p14="http://schemas.microsoft.com/office/powerpoint/2010/main" val="96445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dirty="0" smtClean="0"/>
              <a:t>This is a partial view of the US spectrum allocation with the unlicensed bands highlighted. Proprietary services are marked in yellow. Standards based services are marked in blue.  In the background is the US spectrum allocation chart which you can find at the link shown in the bottom of the slide.</a:t>
            </a:r>
          </a:p>
          <a:p>
            <a:pPr fontAlgn="auto">
              <a:spcBef>
                <a:spcPts val="0"/>
              </a:spcBef>
              <a:spcAft>
                <a:spcPts val="0"/>
              </a:spcAft>
              <a:defRPr/>
            </a:pPr>
            <a:endParaRPr lang="en-US" dirty="0" smtClean="0"/>
          </a:p>
          <a:p>
            <a:pPr fontAlgn="auto">
              <a:spcBef>
                <a:spcPts val="0"/>
              </a:spcBef>
              <a:spcAft>
                <a:spcPts val="0"/>
              </a:spcAft>
              <a:defRPr/>
            </a:pPr>
            <a:r>
              <a:rPr lang="en-US" dirty="0" smtClean="0"/>
              <a:t>The ISM-900 band, aka 915 MHz band is a valuable band because it is relatively wide (26 MHz in the US) and, being lower in frequency than other unlicensed bands, exhibits lower propagation losses, enabling long range transmission. </a:t>
            </a:r>
          </a:p>
          <a:p>
            <a:pPr fontAlgn="auto">
              <a:spcBef>
                <a:spcPts val="0"/>
              </a:spcBef>
              <a:spcAft>
                <a:spcPts val="0"/>
              </a:spcAft>
              <a:defRPr/>
            </a:pPr>
            <a:endParaRPr lang="en-US" dirty="0" smtClean="0"/>
          </a:p>
          <a:p>
            <a:pPr fontAlgn="auto">
              <a:spcBef>
                <a:spcPts val="0"/>
              </a:spcBef>
              <a:spcAft>
                <a:spcPts val="0"/>
              </a:spcAft>
              <a:defRPr/>
            </a:pPr>
            <a:r>
              <a:rPr lang="en-US" dirty="0" smtClean="0"/>
              <a:t>Long used by consumer devices such as cordless phones, garage openers and baby monitors, this band is now assuming a higher importance for new wireless applications involving smart metering and industrial controls.</a:t>
            </a:r>
          </a:p>
          <a:p>
            <a:pPr fontAlgn="auto">
              <a:spcBef>
                <a:spcPts val="0"/>
              </a:spcBef>
              <a:spcAft>
                <a:spcPts val="0"/>
              </a:spcAft>
              <a:defRPr/>
            </a:pPr>
            <a:endParaRPr lang="en-US" dirty="0" smtClean="0"/>
          </a:p>
          <a:p>
            <a:pPr fontAlgn="auto">
              <a:spcBef>
                <a:spcPts val="0"/>
              </a:spcBef>
              <a:spcAft>
                <a:spcPts val="0"/>
              </a:spcAft>
              <a:defRPr/>
            </a:pPr>
            <a:r>
              <a:rPr lang="en-US" dirty="0" smtClean="0"/>
              <a:t>The 2.4 GHz ISM band is heavily used by Wi-Fi and Bluetooth and due to its heavy use services in this band are known to interfere with one another.  For this reason 802.11 a/n networks are being deployed more and more in the 5 GHz band where we have 23 channels available in the US.  The 5 GHz band is subdivided into several sub-bands subject to slightly different restrictions.  More on this later.</a:t>
            </a:r>
          </a:p>
          <a:p>
            <a:pPr fontAlgn="auto">
              <a:spcBef>
                <a:spcPts val="0"/>
              </a:spcBef>
              <a:spcAft>
                <a:spcPts val="0"/>
              </a:spcAft>
              <a:defRPr/>
            </a:pPr>
            <a:endParaRPr lang="en-US" dirty="0" smtClean="0"/>
          </a:p>
          <a:p>
            <a:pPr fontAlgn="auto">
              <a:spcBef>
                <a:spcPts val="0"/>
              </a:spcBef>
              <a:spcAft>
                <a:spcPts val="0"/>
              </a:spcAft>
              <a:defRPr/>
            </a:pPr>
            <a:r>
              <a:rPr lang="en-US" dirty="0" smtClean="0"/>
              <a:t>The 3650 to 3700 band is known as a ‘lightly licensed’ band or ‘contention band’ and only allows devices that implement contention protocol. This band was originally allocated for Wi-Fi but 802.16 (WiMAX) has also adapted its protocol to operate here. Today only WiMAX services operate in this band.</a:t>
            </a:r>
          </a:p>
          <a:p>
            <a:pPr fontAlgn="auto">
              <a:spcBef>
                <a:spcPts val="0"/>
              </a:spcBef>
              <a:spcAft>
                <a:spcPts val="0"/>
              </a:spcAft>
              <a:defRPr/>
            </a:pPr>
            <a:endParaRPr lang="en-US" dirty="0" smtClean="0"/>
          </a:p>
          <a:p>
            <a:pPr fontAlgn="auto">
              <a:spcBef>
                <a:spcPts val="0"/>
              </a:spcBef>
              <a:spcAft>
                <a:spcPts val="0"/>
              </a:spcAft>
              <a:defRPr/>
            </a:pPr>
            <a:r>
              <a:rPr lang="en-US" dirty="0" smtClean="0"/>
              <a:t>Cordless phones are found in virtually all unlicensed bands, all the way up to the 5 GHz band.</a:t>
            </a:r>
          </a:p>
          <a:p>
            <a:pPr fontAlgn="auto">
              <a:spcBef>
                <a:spcPts val="0"/>
              </a:spcBef>
              <a:spcAft>
                <a:spcPts val="0"/>
              </a:spcAft>
              <a:defRPr/>
            </a:pPr>
            <a:endParaRPr lang="en-US" dirty="0" smtClean="0"/>
          </a:p>
          <a:p>
            <a:pPr fontAlgn="auto">
              <a:spcBef>
                <a:spcPts val="0"/>
              </a:spcBef>
              <a:spcAft>
                <a:spcPts val="0"/>
              </a:spcAft>
              <a:defRPr/>
            </a:pPr>
            <a:r>
              <a:rPr lang="en-US" dirty="0" smtClean="0"/>
              <a:t>Ultra wide band (UWB) spans 7.5 GHz from 3.1 to 10.6 GHz.  Devices in this band are restricted in signal strength to operate in the noise floor of other services.  And hence UWB is relegated to short range links.  </a:t>
            </a:r>
          </a:p>
          <a:p>
            <a:pPr fontAlgn="auto">
              <a:spcBef>
                <a:spcPts val="0"/>
              </a:spcBef>
              <a:spcAft>
                <a:spcPts val="0"/>
              </a:spcAft>
              <a:defRPr/>
            </a:pPr>
            <a:endParaRPr lang="en-US" dirty="0" smtClean="0"/>
          </a:p>
          <a:p>
            <a:pPr fontAlgn="auto">
              <a:spcBef>
                <a:spcPts val="0"/>
              </a:spcBef>
              <a:spcAft>
                <a:spcPts val="0"/>
              </a:spcAft>
              <a:defRPr/>
            </a:pPr>
            <a:r>
              <a:rPr lang="en-US" dirty="0" smtClean="0"/>
              <a:t>In the following slides we will cover spectrum regulations and wireless services in more detail.</a:t>
            </a:r>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4AAE3192-F8BE-4993-9CEC-09D2D75B927A}" type="slidenum">
              <a:rPr lang="en-US">
                <a:latin typeface="Calibri" panose="020F0502020204030204" pitchFamily="34" charset="0"/>
              </a:rPr>
              <a:pPr eaLnBrk="1" hangingPunct="1"/>
              <a:t>9</a:t>
            </a:fld>
            <a:endParaRPr lang="en-US">
              <a:latin typeface="Calibri" panose="020F0502020204030204" pitchFamily="34" charset="0"/>
            </a:endParaRPr>
          </a:p>
        </p:txBody>
      </p:sp>
    </p:spTree>
    <p:extLst>
      <p:ext uri="{BB962C8B-B14F-4D97-AF65-F5344CB8AC3E}">
        <p14:creationId xmlns:p14="http://schemas.microsoft.com/office/powerpoint/2010/main" val="188784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A9E8C99-7DFC-4050-AE90-31E078FDA351}" type="slidenum">
              <a:rPr lang="en-US" smtClean="0"/>
              <a:pPr>
                <a:defRPr/>
              </a:pPr>
              <a:t>11</a:t>
            </a:fld>
            <a:endParaRPr lang="en-US"/>
          </a:p>
        </p:txBody>
      </p:sp>
    </p:spTree>
    <p:extLst>
      <p:ext uri="{BB962C8B-B14F-4D97-AF65-F5344CB8AC3E}">
        <p14:creationId xmlns:p14="http://schemas.microsoft.com/office/powerpoint/2010/main" val="2661814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shows</a:t>
            </a:r>
            <a:r>
              <a:rPr lang="en-US" baseline="0" dirty="0" smtClean="0"/>
              <a:t> the FDD bands that are allocated in different regions of the world.  The regions are shown in right column. FDD spectrum is paired spectrum, so for each channel we have the uplink band and the downlink band.  The FDD frequency range spans from around 700 MHz to just under 2700 MHz.</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A9E8C99-7DFC-4050-AE90-31E078FDA351}" type="slidenum">
              <a:rPr lang="en-US" smtClean="0"/>
              <a:pPr>
                <a:defRPr/>
              </a:pPr>
              <a:t>12</a:t>
            </a:fld>
            <a:endParaRPr lang="en-US"/>
          </a:p>
        </p:txBody>
      </p:sp>
    </p:spTree>
    <p:extLst>
      <p:ext uri="{BB962C8B-B14F-4D97-AF65-F5344CB8AC3E}">
        <p14:creationId xmlns:p14="http://schemas.microsoft.com/office/powerpoint/2010/main" val="44287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5"/>
          <p:cNvSpPr>
            <a:spLocks noGrp="1"/>
          </p:cNvSpPr>
          <p:nvPr>
            <p:ph type="sldNum" sz="quarter" idx="11"/>
          </p:nvPr>
        </p:nvSpPr>
        <p:spPr>
          <a:xfrm>
            <a:off x="32766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33B623F6-3D78-4839-8581-753B915131B1}" type="slidenum">
              <a:rPr lang="en-US"/>
              <a:pPr>
                <a:defRPr/>
              </a:pPr>
              <a:t>‹#›</a:t>
            </a:fld>
            <a:endParaRPr lang="en-US"/>
          </a:p>
        </p:txBody>
      </p:sp>
    </p:spTree>
    <p:extLst>
      <p:ext uri="{BB962C8B-B14F-4D97-AF65-F5344CB8AC3E}">
        <p14:creationId xmlns:p14="http://schemas.microsoft.com/office/powerpoint/2010/main" val="148580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5"/>
          <p:cNvSpPr>
            <a:spLocks noGrp="1"/>
          </p:cNvSpPr>
          <p:nvPr>
            <p:ph type="sldNum" sz="quarter" idx="11"/>
          </p:nvPr>
        </p:nvSpPr>
        <p:spPr>
          <a:xfrm>
            <a:off x="30480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EBBBD354-5542-4F83-B141-B70A5B84FE72}" type="slidenum">
              <a:rPr lang="en-US"/>
              <a:pPr>
                <a:defRPr/>
              </a:pPr>
              <a:t>‹#›</a:t>
            </a:fld>
            <a:endParaRPr lang="en-US"/>
          </a:p>
        </p:txBody>
      </p:sp>
    </p:spTree>
    <p:extLst>
      <p:ext uri="{BB962C8B-B14F-4D97-AF65-F5344CB8AC3E}">
        <p14:creationId xmlns:p14="http://schemas.microsoft.com/office/powerpoint/2010/main" val="396864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5"/>
          <p:cNvSpPr>
            <a:spLocks noGrp="1"/>
          </p:cNvSpPr>
          <p:nvPr>
            <p:ph type="sldNum" sz="quarter" idx="11"/>
          </p:nvPr>
        </p:nvSpPr>
        <p:spPr>
          <a:xfrm>
            <a:off x="31242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42C85612-C387-4802-B5E5-AB80B771F085}" type="slidenum">
              <a:rPr lang="en-US"/>
              <a:pPr>
                <a:defRPr/>
              </a:pPr>
              <a:t>‹#›</a:t>
            </a:fld>
            <a:endParaRPr lang="en-US"/>
          </a:p>
        </p:txBody>
      </p:sp>
    </p:spTree>
    <p:extLst>
      <p:ext uri="{BB962C8B-B14F-4D97-AF65-F5344CB8AC3E}">
        <p14:creationId xmlns:p14="http://schemas.microsoft.com/office/powerpoint/2010/main" val="59089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a:xfrm>
            <a:off x="31242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329A159E-1755-49BC-92A0-D4A24B8956FF}" type="slidenum">
              <a:rPr lang="en-US"/>
              <a:pPr>
                <a:defRPr/>
              </a:pPr>
              <a:t>‹#›</a:t>
            </a:fld>
            <a:endParaRPr lang="en-US"/>
          </a:p>
        </p:txBody>
      </p:sp>
    </p:spTree>
    <p:extLst>
      <p:ext uri="{BB962C8B-B14F-4D97-AF65-F5344CB8AC3E}">
        <p14:creationId xmlns:p14="http://schemas.microsoft.com/office/powerpoint/2010/main" val="6875928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5"/>
          <p:cNvSpPr>
            <a:spLocks noGrp="1"/>
          </p:cNvSpPr>
          <p:nvPr>
            <p:ph type="sldNum" sz="quarter" idx="11"/>
          </p:nvPr>
        </p:nvSpPr>
        <p:spPr>
          <a:xfrm>
            <a:off x="31242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2130E908-FD09-4698-A705-8E9E884D99F2}" type="slidenum">
              <a:rPr lang="en-US"/>
              <a:pPr>
                <a:defRPr/>
              </a:pPr>
              <a:t>‹#›</a:t>
            </a:fld>
            <a:endParaRPr lang="en-US"/>
          </a:p>
        </p:txBody>
      </p:sp>
    </p:spTree>
    <p:extLst>
      <p:ext uri="{BB962C8B-B14F-4D97-AF65-F5344CB8AC3E}">
        <p14:creationId xmlns:p14="http://schemas.microsoft.com/office/powerpoint/2010/main" val="260444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6"/>
          <p:cNvSpPr>
            <a:spLocks noGrp="1"/>
          </p:cNvSpPr>
          <p:nvPr>
            <p:ph type="sldNum" sz="quarter" idx="11"/>
          </p:nvPr>
        </p:nvSpPr>
        <p:spPr>
          <a:xfrm>
            <a:off x="31242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68C64C3A-A942-4B31-8572-C3FC6EB3255D}" type="slidenum">
              <a:rPr lang="en-US"/>
              <a:pPr>
                <a:defRPr/>
              </a:pPr>
              <a:t>‹#›</a:t>
            </a:fld>
            <a:endParaRPr lang="en-US"/>
          </a:p>
        </p:txBody>
      </p:sp>
    </p:spTree>
    <p:extLst>
      <p:ext uri="{BB962C8B-B14F-4D97-AF65-F5344CB8AC3E}">
        <p14:creationId xmlns:p14="http://schemas.microsoft.com/office/powerpoint/2010/main" val="74729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8" name="Slide Number Placeholder 8"/>
          <p:cNvSpPr>
            <a:spLocks noGrp="1"/>
          </p:cNvSpPr>
          <p:nvPr>
            <p:ph type="sldNum" sz="quarter" idx="11"/>
          </p:nvPr>
        </p:nvSpPr>
        <p:spPr>
          <a:xfrm>
            <a:off x="31242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FDF963A9-199E-48EF-9924-A3EBA71F5EC8}" type="slidenum">
              <a:rPr lang="en-US"/>
              <a:pPr>
                <a:defRPr/>
              </a:pPr>
              <a:t>‹#›</a:t>
            </a:fld>
            <a:endParaRPr lang="en-US"/>
          </a:p>
        </p:txBody>
      </p:sp>
    </p:spTree>
    <p:extLst>
      <p:ext uri="{BB962C8B-B14F-4D97-AF65-F5344CB8AC3E}">
        <p14:creationId xmlns:p14="http://schemas.microsoft.com/office/powerpoint/2010/main" val="18237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4"/>
          <p:cNvSpPr>
            <a:spLocks noGrp="1"/>
          </p:cNvSpPr>
          <p:nvPr>
            <p:ph type="sldNum" sz="quarter" idx="11"/>
          </p:nvPr>
        </p:nvSpPr>
        <p:spPr>
          <a:xfrm>
            <a:off x="30480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DCB1D340-510C-45F4-B621-1FB4906EEE66}" type="slidenum">
              <a:rPr lang="en-US"/>
              <a:pPr>
                <a:defRPr/>
              </a:pPr>
              <a:t>‹#›</a:t>
            </a:fld>
            <a:endParaRPr lang="en-US"/>
          </a:p>
        </p:txBody>
      </p:sp>
    </p:spTree>
    <p:extLst>
      <p:ext uri="{BB962C8B-B14F-4D97-AF65-F5344CB8AC3E}">
        <p14:creationId xmlns:p14="http://schemas.microsoft.com/office/powerpoint/2010/main" val="49725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3" name="Slide Number Placeholder 3"/>
          <p:cNvSpPr>
            <a:spLocks noGrp="1"/>
          </p:cNvSpPr>
          <p:nvPr>
            <p:ph type="sldNum" sz="quarter" idx="11"/>
          </p:nvPr>
        </p:nvSpPr>
        <p:spPr>
          <a:xfrm>
            <a:off x="29718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8A64C842-E66D-44B8-B91A-664B83FCC8FD}" type="slidenum">
              <a:rPr lang="en-US"/>
              <a:pPr>
                <a:defRPr/>
              </a:pPr>
              <a:t>‹#›</a:t>
            </a:fld>
            <a:endParaRPr lang="en-US"/>
          </a:p>
        </p:txBody>
      </p:sp>
    </p:spTree>
    <p:extLst>
      <p:ext uri="{BB962C8B-B14F-4D97-AF65-F5344CB8AC3E}">
        <p14:creationId xmlns:p14="http://schemas.microsoft.com/office/powerpoint/2010/main" val="336320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6"/>
          <p:cNvSpPr>
            <a:spLocks noGrp="1"/>
          </p:cNvSpPr>
          <p:nvPr>
            <p:ph type="sldNum" sz="quarter" idx="11"/>
          </p:nvPr>
        </p:nvSpPr>
        <p:spPr>
          <a:xfrm>
            <a:off x="30480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627A3749-1640-4646-A89B-22919B99AE2F}" type="slidenum">
              <a:rPr lang="en-US"/>
              <a:pPr>
                <a:defRPr/>
              </a:pPr>
              <a:t>‹#›</a:t>
            </a:fld>
            <a:endParaRPr lang="en-US"/>
          </a:p>
        </p:txBody>
      </p:sp>
    </p:spTree>
    <p:extLst>
      <p:ext uri="{BB962C8B-B14F-4D97-AF65-F5344CB8AC3E}">
        <p14:creationId xmlns:p14="http://schemas.microsoft.com/office/powerpoint/2010/main" val="273493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6"/>
          <p:cNvSpPr>
            <a:spLocks noGrp="1"/>
          </p:cNvSpPr>
          <p:nvPr>
            <p:ph type="sldNum" sz="quarter" idx="11"/>
          </p:nvPr>
        </p:nvSpPr>
        <p:spPr>
          <a:xfrm>
            <a:off x="30480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AAA4C84C-ADF8-4F20-8FE5-4E01A4649118}" type="slidenum">
              <a:rPr lang="en-US"/>
              <a:pPr>
                <a:defRPr/>
              </a:pPr>
              <a:t>‹#›</a:t>
            </a:fld>
            <a:endParaRPr lang="en-US"/>
          </a:p>
        </p:txBody>
      </p:sp>
    </p:spTree>
    <p:extLst>
      <p:ext uri="{BB962C8B-B14F-4D97-AF65-F5344CB8AC3E}">
        <p14:creationId xmlns:p14="http://schemas.microsoft.com/office/powerpoint/2010/main" val="367771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62484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eCenter_logo.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02225" y="6219825"/>
            <a:ext cx="3889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p:cNvPicPr>
            <a:picLocks noChangeAspect="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6172200"/>
            <a:ext cx="13525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ftr="0" dt="0"/>
  <p:txStyles>
    <p:titleStyle>
      <a:lvl1pPr algn="ctr" rtl="0" eaLnBrk="0" fontAlgn="base" hangingPunct="0">
        <a:spcBef>
          <a:spcPct val="0"/>
        </a:spcBef>
        <a:spcAft>
          <a:spcPct val="0"/>
        </a:spcAft>
        <a:defRPr sz="4400" kern="1200">
          <a:solidFill>
            <a:srgbClr val="E62C00"/>
          </a:solidFill>
          <a:latin typeface="+mj-lt"/>
          <a:ea typeface="+mj-ea"/>
          <a:cs typeface="+mj-cs"/>
        </a:defRPr>
      </a:lvl1pPr>
      <a:lvl2pPr algn="ctr" rtl="0" eaLnBrk="0" fontAlgn="base" hangingPunct="0">
        <a:spcBef>
          <a:spcPct val="0"/>
        </a:spcBef>
        <a:spcAft>
          <a:spcPct val="0"/>
        </a:spcAft>
        <a:defRPr sz="4400">
          <a:solidFill>
            <a:srgbClr val="E62C00"/>
          </a:solidFill>
          <a:latin typeface="Calibri" pitchFamily="34" charset="0"/>
        </a:defRPr>
      </a:lvl2pPr>
      <a:lvl3pPr algn="ctr" rtl="0" eaLnBrk="0" fontAlgn="base" hangingPunct="0">
        <a:spcBef>
          <a:spcPct val="0"/>
        </a:spcBef>
        <a:spcAft>
          <a:spcPct val="0"/>
        </a:spcAft>
        <a:defRPr sz="4400">
          <a:solidFill>
            <a:srgbClr val="E62C00"/>
          </a:solidFill>
          <a:latin typeface="Calibri" pitchFamily="34" charset="0"/>
        </a:defRPr>
      </a:lvl3pPr>
      <a:lvl4pPr algn="ctr" rtl="0" eaLnBrk="0" fontAlgn="base" hangingPunct="0">
        <a:spcBef>
          <a:spcPct val="0"/>
        </a:spcBef>
        <a:spcAft>
          <a:spcPct val="0"/>
        </a:spcAft>
        <a:defRPr sz="4400">
          <a:solidFill>
            <a:srgbClr val="E62C00"/>
          </a:solidFill>
          <a:latin typeface="Calibri" pitchFamily="34" charset="0"/>
        </a:defRPr>
      </a:lvl4pPr>
      <a:lvl5pPr algn="ctr" rtl="0" eaLnBrk="0" fontAlgn="base" hangingPunct="0">
        <a:spcBef>
          <a:spcPct val="0"/>
        </a:spcBef>
        <a:spcAft>
          <a:spcPct val="0"/>
        </a:spcAft>
        <a:defRPr sz="4400">
          <a:solidFill>
            <a:srgbClr val="E62C00"/>
          </a:solidFill>
          <a:latin typeface="Calibri" pitchFamily="34" charset="0"/>
        </a:defRPr>
      </a:lvl5pPr>
      <a:lvl6pPr marL="457200" algn="ctr" rtl="0" fontAlgn="base">
        <a:spcBef>
          <a:spcPct val="0"/>
        </a:spcBef>
        <a:spcAft>
          <a:spcPct val="0"/>
        </a:spcAft>
        <a:defRPr sz="4400">
          <a:solidFill>
            <a:srgbClr val="E62C00"/>
          </a:solidFill>
          <a:latin typeface="Calibri" pitchFamily="34" charset="0"/>
        </a:defRPr>
      </a:lvl6pPr>
      <a:lvl7pPr marL="914400" algn="ctr" rtl="0" fontAlgn="base">
        <a:spcBef>
          <a:spcPct val="0"/>
        </a:spcBef>
        <a:spcAft>
          <a:spcPct val="0"/>
        </a:spcAft>
        <a:defRPr sz="4400">
          <a:solidFill>
            <a:srgbClr val="E62C00"/>
          </a:solidFill>
          <a:latin typeface="Calibri" pitchFamily="34" charset="0"/>
        </a:defRPr>
      </a:lvl7pPr>
      <a:lvl8pPr marL="1371600" algn="ctr" rtl="0" fontAlgn="base">
        <a:spcBef>
          <a:spcPct val="0"/>
        </a:spcBef>
        <a:spcAft>
          <a:spcPct val="0"/>
        </a:spcAft>
        <a:defRPr sz="4400">
          <a:solidFill>
            <a:srgbClr val="E62C00"/>
          </a:solidFill>
          <a:latin typeface="Calibri" pitchFamily="34" charset="0"/>
        </a:defRPr>
      </a:lvl8pPr>
      <a:lvl9pPr marL="1828800" algn="ctr" rtl="0" fontAlgn="base">
        <a:spcBef>
          <a:spcPct val="0"/>
        </a:spcBef>
        <a:spcAft>
          <a:spcPct val="0"/>
        </a:spcAft>
        <a:defRPr sz="4400">
          <a:solidFill>
            <a:srgbClr val="E62C00"/>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 Id="rId9"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grouper.ieee.org/groups/802/1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grouper.ieee.org/groups/802/11/Reports/802.11_Timelines.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grouper.ieee.org/groups/802/11/Reports/802.11_Timelines.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octoscop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tia.doc.gov/osmhome/allochrt.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rtlCol="0">
            <a:normAutofit/>
          </a:bodyPr>
          <a:lstStyle/>
          <a:p>
            <a:pPr eaLnBrk="1" fontAlgn="auto" hangingPunct="1">
              <a:spcAft>
                <a:spcPts val="0"/>
              </a:spcAft>
              <a:defRPr/>
            </a:pPr>
            <a:r>
              <a:rPr lang="en-US" sz="4800" dirty="0" smtClean="0">
                <a:solidFill>
                  <a:schemeClr val="tx1">
                    <a:lumMod val="95000"/>
                    <a:lumOff val="5000"/>
                  </a:schemeClr>
                </a:solidFill>
                <a:latin typeface="Tahoma" pitchFamily="34" charset="0"/>
                <a:ea typeface="Tahoma" pitchFamily="34" charset="0"/>
                <a:cs typeface="Tahoma" pitchFamily="34" charset="0"/>
              </a:rPr>
              <a:t>MIMO Radio Technology</a:t>
            </a:r>
            <a:endParaRPr lang="en-US" sz="4800" dirty="0">
              <a:solidFill>
                <a:schemeClr val="tx1">
                  <a:lumMod val="95000"/>
                  <a:lumOff val="5000"/>
                </a:schemeClr>
              </a:solidFill>
              <a:latin typeface="Tahoma" pitchFamily="34" charset="0"/>
              <a:ea typeface="Tahoma" pitchFamily="34" charset="0"/>
              <a:cs typeface="Tahoma" pitchFamily="34" charset="0"/>
            </a:endParaRPr>
          </a:p>
        </p:txBody>
      </p:sp>
      <p:sp>
        <p:nvSpPr>
          <p:cNvPr id="14339" name="Subtitle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chemeClr val="tx1"/>
                </a:solidFill>
                <a:latin typeface="Tahoma" panose="020B0604030504040204" pitchFamily="34" charset="0"/>
                <a:cs typeface="Tahoma" panose="020B0604030504040204" pitchFamily="34" charset="0"/>
              </a:rPr>
              <a:t>21-Oct-2013</a:t>
            </a:r>
            <a:br>
              <a:rPr lang="en-US" smtClean="0">
                <a:solidFill>
                  <a:schemeClr val="tx1"/>
                </a:solidFill>
                <a:latin typeface="Tahoma" panose="020B0604030504040204" pitchFamily="34" charset="0"/>
                <a:cs typeface="Tahoma" panose="020B0604030504040204" pitchFamily="34" charset="0"/>
              </a:rPr>
            </a:br>
            <a:r>
              <a:rPr lang="en-US" smtClean="0">
                <a:solidFill>
                  <a:schemeClr val="tx1"/>
                </a:solidFill>
                <a:latin typeface="Tahoma" panose="020B0604030504040204" pitchFamily="34" charset="0"/>
                <a:cs typeface="Tahoma" panose="020B0604030504040204" pitchFamily="34" charset="0"/>
              </a:rPr>
              <a:t>Fanny Mlinarsky</a:t>
            </a:r>
          </a:p>
          <a:p>
            <a:pPr eaLnBrk="1" hangingPunct="1"/>
            <a:r>
              <a:rPr lang="en-US" smtClean="0">
                <a:solidFill>
                  <a:schemeClr val="tx1"/>
                </a:solidFill>
                <a:latin typeface="Tahoma" panose="020B0604030504040204" pitchFamily="34" charset="0"/>
                <a:cs typeface="Tahoma" panose="020B0604030504040204" pitchFamily="34" charset="0"/>
              </a:rPr>
              <a:t>octoScope, Inc.</a:t>
            </a:r>
          </a:p>
        </p:txBody>
      </p:sp>
      <p:pic>
        <p:nvPicPr>
          <p:cNvPr id="14340" name="Picture 5" descr="ceCenter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0"/>
            <a:ext cx="52879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itle 1"/>
          <p:cNvSpPr txBox="1">
            <a:spLocks/>
          </p:cNvSpPr>
          <p:nvPr/>
        </p:nvSpPr>
        <p:spPr bwMode="auto">
          <a:xfrm>
            <a:off x="838200" y="24384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000">
                <a:solidFill>
                  <a:srgbClr val="FF0000"/>
                </a:solidFill>
                <a:latin typeface="Tahoma" panose="020B0604030504040204" pitchFamily="34" charset="0"/>
                <a:cs typeface="Tahoma" panose="020B0604030504040204" pitchFamily="34" charset="0"/>
              </a:rPr>
              <a:t>Part I: Wi-Fi and LTE Standards</a:t>
            </a:r>
          </a:p>
        </p:txBody>
      </p:sp>
      <p:sp>
        <p:nvSpPr>
          <p:cNvPr id="1434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81C40B-4CED-427A-A29E-52D01B94F654}" type="slidenum">
              <a:rPr lang="en-US">
                <a:latin typeface="Calibri" panose="020F0502020204030204" pitchFamily="34" charset="0"/>
              </a:rPr>
              <a:pPr/>
              <a:t>1</a:t>
            </a:fld>
            <a:endParaRPr lang="en-US">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U-NII Band</a:t>
            </a:r>
          </a:p>
        </p:txBody>
      </p:sp>
      <p:sp>
        <p:nvSpPr>
          <p:cNvPr id="14339" name="Content Placeholder 7"/>
          <p:cNvSpPr>
            <a:spLocks noGrp="1"/>
          </p:cNvSpPr>
          <p:nvPr>
            <p:ph idx="1"/>
          </p:nvPr>
        </p:nvSpPr>
        <p:spPr bwMode="auto">
          <a:xfrm>
            <a:off x="457200" y="3540568"/>
            <a:ext cx="8229600" cy="2784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dirty="0" smtClean="0">
                <a:latin typeface="Arial Narrow" panose="020B0606020202030204" pitchFamily="34" charset="0"/>
              </a:rPr>
              <a:t>U-NII-1  =  5150-5250</a:t>
            </a:r>
          </a:p>
          <a:p>
            <a:r>
              <a:rPr lang="en-US" sz="2000" dirty="0" smtClean="0">
                <a:latin typeface="Arial Narrow" panose="020B0606020202030204" pitchFamily="34" charset="0"/>
              </a:rPr>
              <a:t>U-NII-2A   =  5250-5350</a:t>
            </a:r>
          </a:p>
          <a:p>
            <a:r>
              <a:rPr lang="en-US" sz="2000" dirty="0" smtClean="0">
                <a:latin typeface="Arial Narrow" panose="020B0606020202030204" pitchFamily="34" charset="0"/>
              </a:rPr>
              <a:t>U-NII-2B  = 5350-5470 NEW</a:t>
            </a:r>
          </a:p>
          <a:p>
            <a:r>
              <a:rPr lang="en-US" sz="2000" dirty="0" smtClean="0">
                <a:latin typeface="Arial Narrow" panose="020B0606020202030204" pitchFamily="34" charset="0"/>
              </a:rPr>
              <a:t>U-NII-2C  = 5470-5725 </a:t>
            </a:r>
          </a:p>
          <a:p>
            <a:r>
              <a:rPr lang="en-US" sz="2000" dirty="0" smtClean="0">
                <a:latin typeface="Arial Narrow" panose="020B0606020202030204" pitchFamily="34" charset="0"/>
              </a:rPr>
              <a:t>U-NII-3 = 5725-5825 (NEW Proposal to extend to 5850)</a:t>
            </a:r>
          </a:p>
          <a:p>
            <a:r>
              <a:rPr lang="en-US" sz="2000" dirty="0" smtClean="0">
                <a:latin typeface="Arial Narrow" panose="020B0606020202030204" pitchFamily="34" charset="0"/>
              </a:rPr>
              <a:t>U-NII-4  = 5850-5925  (NEW)</a:t>
            </a:r>
          </a:p>
        </p:txBody>
      </p:sp>
      <p:sp>
        <p:nvSpPr>
          <p:cNvPr id="6" name="TextBox 5"/>
          <p:cNvSpPr txBox="1"/>
          <p:nvPr/>
        </p:nvSpPr>
        <p:spPr>
          <a:xfrm>
            <a:off x="4687027" y="5638800"/>
            <a:ext cx="2636838" cy="246063"/>
          </a:xfrm>
          <a:prstGeom prst="rect">
            <a:avLst/>
          </a:prstGeom>
          <a:noFill/>
        </p:spPr>
        <p:txBody>
          <a:bodyPr wrap="none">
            <a:spAutoFit/>
          </a:bodyPr>
          <a:lstStyle/>
          <a:p>
            <a:pPr>
              <a:defRPr/>
            </a:pPr>
            <a:r>
              <a:rPr lang="en-US" sz="1000" dirty="0">
                <a:latin typeface="+mn-lt"/>
                <a:cs typeface="+mn-cs"/>
              </a:rPr>
              <a:t>UNII = Unlicensed National Information Infrastructure</a:t>
            </a:r>
          </a:p>
        </p:txBody>
      </p:sp>
      <p:sp>
        <p:nvSpPr>
          <p:cNvPr id="2" name="Slide Number Placeholder 1"/>
          <p:cNvSpPr>
            <a:spLocks noGrp="1"/>
          </p:cNvSpPr>
          <p:nvPr>
            <p:ph type="sldNum" sz="quarter" idx="11"/>
          </p:nvPr>
        </p:nvSpPr>
        <p:spPr/>
        <p:txBody>
          <a:bodyPr/>
          <a:lstStyle/>
          <a:p>
            <a:pPr>
              <a:defRPr/>
            </a:pPr>
            <a:fld id="{329A159E-1755-49BC-92A0-D4A24B8956FF}" type="slidenum">
              <a:rPr lang="en-US" smtClean="0"/>
              <a:pPr>
                <a:defRPr/>
              </a:pPr>
              <a:t>10</a:t>
            </a:fld>
            <a:endParaRPr lang="en-US"/>
          </a:p>
        </p:txBody>
      </p:sp>
      <p:grpSp>
        <p:nvGrpSpPr>
          <p:cNvPr id="8" name="Group 7"/>
          <p:cNvGrpSpPr/>
          <p:nvPr/>
        </p:nvGrpSpPr>
        <p:grpSpPr>
          <a:xfrm>
            <a:off x="76200" y="1295400"/>
            <a:ext cx="8926512" cy="2247900"/>
            <a:chOff x="76200" y="3276600"/>
            <a:chExt cx="8926512" cy="2247900"/>
          </a:xfrm>
        </p:grpSpPr>
        <p:sp>
          <p:nvSpPr>
            <p:cNvPr id="9" name="TextBox 8"/>
            <p:cNvSpPr txBox="1"/>
            <p:nvPr/>
          </p:nvSpPr>
          <p:spPr>
            <a:xfrm>
              <a:off x="310517" y="3276600"/>
              <a:ext cx="1107996" cy="1447799"/>
            </a:xfrm>
            <a:prstGeom prst="rect">
              <a:avLst/>
            </a:prstGeom>
            <a:noFill/>
            <a:ln>
              <a:solidFill>
                <a:schemeClr val="accent1"/>
              </a:solidFill>
            </a:ln>
          </p:spPr>
          <p:txBody>
            <a:bodyPr wrap="none" rtlCol="0" anchor="ctr" anchorCtr="0">
              <a:noAutofit/>
            </a:bodyPr>
            <a:lstStyle/>
            <a:p>
              <a:pPr algn="ctr"/>
              <a:r>
                <a:rPr lang="en-US" dirty="0" smtClean="0"/>
                <a:t>U-NII-1</a:t>
              </a:r>
            </a:p>
            <a:p>
              <a:pPr algn="ctr"/>
              <a:r>
                <a:rPr lang="en-US" dirty="0" smtClean="0"/>
                <a:t>100 MHz</a:t>
              </a:r>
              <a:endParaRPr lang="en-US" dirty="0"/>
            </a:p>
          </p:txBody>
        </p:sp>
        <p:sp>
          <p:nvSpPr>
            <p:cNvPr id="10" name="TextBox 9"/>
            <p:cNvSpPr txBox="1"/>
            <p:nvPr/>
          </p:nvSpPr>
          <p:spPr>
            <a:xfrm>
              <a:off x="1418513" y="3276600"/>
              <a:ext cx="1107996" cy="1447800"/>
            </a:xfrm>
            <a:prstGeom prst="rect">
              <a:avLst/>
            </a:prstGeom>
            <a:noFill/>
            <a:ln>
              <a:solidFill>
                <a:schemeClr val="accent1"/>
              </a:solidFill>
            </a:ln>
          </p:spPr>
          <p:txBody>
            <a:bodyPr wrap="none" rtlCol="0" anchor="ctr" anchorCtr="0">
              <a:noAutofit/>
            </a:bodyPr>
            <a:lstStyle/>
            <a:p>
              <a:pPr algn="ctr"/>
              <a:r>
                <a:rPr lang="en-US" dirty="0" smtClean="0"/>
                <a:t>U-NII-2A</a:t>
              </a:r>
            </a:p>
            <a:p>
              <a:pPr algn="ctr"/>
              <a:r>
                <a:rPr lang="en-US" dirty="0" smtClean="0"/>
                <a:t>100 MHz</a:t>
              </a:r>
              <a:endParaRPr lang="en-US" dirty="0"/>
            </a:p>
          </p:txBody>
        </p:sp>
        <p:sp>
          <p:nvSpPr>
            <p:cNvPr id="11" name="TextBox 10"/>
            <p:cNvSpPr txBox="1"/>
            <p:nvPr/>
          </p:nvSpPr>
          <p:spPr>
            <a:xfrm>
              <a:off x="2526509" y="3276600"/>
              <a:ext cx="1223412" cy="1447800"/>
            </a:xfrm>
            <a:prstGeom prst="rect">
              <a:avLst/>
            </a:prstGeom>
            <a:pattFill prst="dotDmnd">
              <a:fgClr>
                <a:schemeClr val="accent1"/>
              </a:fgClr>
              <a:bgClr>
                <a:schemeClr val="bg1"/>
              </a:bgClr>
            </a:pattFill>
            <a:ln>
              <a:solidFill>
                <a:schemeClr val="accent1"/>
              </a:solidFill>
            </a:ln>
          </p:spPr>
          <p:txBody>
            <a:bodyPr wrap="none" rtlCol="0" anchor="ctr" anchorCtr="0">
              <a:noAutofit/>
            </a:bodyPr>
            <a:lstStyle/>
            <a:p>
              <a:pPr algn="ctr"/>
              <a:r>
                <a:rPr lang="en-US" dirty="0" smtClean="0"/>
                <a:t>New band</a:t>
              </a:r>
            </a:p>
            <a:p>
              <a:pPr algn="ctr"/>
              <a:r>
                <a:rPr lang="en-US" dirty="0" smtClean="0"/>
                <a:t>U-NII-2B</a:t>
              </a:r>
            </a:p>
            <a:p>
              <a:pPr algn="ctr"/>
              <a:r>
                <a:rPr lang="en-US" dirty="0" smtClean="0"/>
                <a:t>120 MHz</a:t>
              </a:r>
              <a:endParaRPr lang="en-US" dirty="0"/>
            </a:p>
          </p:txBody>
        </p:sp>
        <p:sp>
          <p:nvSpPr>
            <p:cNvPr id="12" name="TextBox 11"/>
            <p:cNvSpPr txBox="1"/>
            <p:nvPr/>
          </p:nvSpPr>
          <p:spPr>
            <a:xfrm>
              <a:off x="3749920" y="3276600"/>
              <a:ext cx="2433391" cy="1447800"/>
            </a:xfrm>
            <a:prstGeom prst="rect">
              <a:avLst/>
            </a:prstGeom>
            <a:noFill/>
            <a:ln>
              <a:solidFill>
                <a:schemeClr val="accent1"/>
              </a:solidFill>
            </a:ln>
          </p:spPr>
          <p:txBody>
            <a:bodyPr wrap="none" rtlCol="0" anchor="ctr" anchorCtr="0">
              <a:noAutofit/>
            </a:bodyPr>
            <a:lstStyle/>
            <a:p>
              <a:pPr algn="ctr"/>
              <a:r>
                <a:rPr lang="en-US" dirty="0" smtClean="0"/>
                <a:t>U-NII-2C</a:t>
              </a:r>
            </a:p>
            <a:p>
              <a:pPr algn="ctr"/>
              <a:r>
                <a:rPr lang="en-US" dirty="0" smtClean="0"/>
                <a:t>255 MHz</a:t>
              </a:r>
              <a:endParaRPr lang="en-US" dirty="0"/>
            </a:p>
          </p:txBody>
        </p:sp>
        <p:sp>
          <p:nvSpPr>
            <p:cNvPr id="13" name="TextBox 12"/>
            <p:cNvSpPr txBox="1"/>
            <p:nvPr/>
          </p:nvSpPr>
          <p:spPr>
            <a:xfrm>
              <a:off x="6183311" y="3276600"/>
              <a:ext cx="990601" cy="860602"/>
            </a:xfrm>
            <a:prstGeom prst="rect">
              <a:avLst/>
            </a:prstGeom>
            <a:noFill/>
            <a:ln>
              <a:solidFill>
                <a:schemeClr val="accent1"/>
              </a:solidFill>
            </a:ln>
          </p:spPr>
          <p:txBody>
            <a:bodyPr wrap="none" rtlCol="0" anchor="ctr" anchorCtr="0">
              <a:noAutofit/>
            </a:bodyPr>
            <a:lstStyle/>
            <a:p>
              <a:pPr algn="ctr"/>
              <a:r>
                <a:rPr lang="en-US" dirty="0" smtClean="0"/>
                <a:t>U-NII-3</a:t>
              </a:r>
            </a:p>
            <a:p>
              <a:pPr algn="ctr"/>
              <a:r>
                <a:rPr lang="en-US" dirty="0" smtClean="0"/>
                <a:t>100 MHz</a:t>
              </a:r>
              <a:endParaRPr lang="en-US" dirty="0"/>
            </a:p>
          </p:txBody>
        </p:sp>
        <p:sp>
          <p:nvSpPr>
            <p:cNvPr id="14" name="TextBox 13"/>
            <p:cNvSpPr txBox="1"/>
            <p:nvPr/>
          </p:nvSpPr>
          <p:spPr>
            <a:xfrm>
              <a:off x="6183985" y="4146250"/>
              <a:ext cx="1371601" cy="578150"/>
            </a:xfrm>
            <a:prstGeom prst="rect">
              <a:avLst/>
            </a:prstGeom>
            <a:solidFill>
              <a:schemeClr val="bg1">
                <a:lumMod val="95000"/>
              </a:schemeClr>
            </a:solidFill>
            <a:ln>
              <a:solidFill>
                <a:schemeClr val="accent1"/>
              </a:solidFill>
            </a:ln>
          </p:spPr>
          <p:txBody>
            <a:bodyPr wrap="none" rtlCol="0" anchor="ctr" anchorCtr="0">
              <a:noAutofit/>
            </a:bodyPr>
            <a:lstStyle/>
            <a:p>
              <a:pPr algn="ctr"/>
              <a:r>
                <a:rPr lang="en-US" dirty="0" smtClean="0"/>
                <a:t>Part 15.247</a:t>
              </a:r>
            </a:p>
            <a:p>
              <a:pPr algn="ctr"/>
              <a:r>
                <a:rPr lang="en-US" dirty="0" smtClean="0"/>
                <a:t>125 MHz</a:t>
              </a:r>
              <a:endParaRPr lang="en-US" dirty="0"/>
            </a:p>
          </p:txBody>
        </p:sp>
        <p:sp>
          <p:nvSpPr>
            <p:cNvPr id="15" name="TextBox 14"/>
            <p:cNvSpPr txBox="1"/>
            <p:nvPr/>
          </p:nvSpPr>
          <p:spPr>
            <a:xfrm>
              <a:off x="7178019" y="3276600"/>
              <a:ext cx="377567" cy="869950"/>
            </a:xfrm>
            <a:prstGeom prst="rect">
              <a:avLst/>
            </a:prstGeom>
            <a:solidFill>
              <a:schemeClr val="accent1">
                <a:lumMod val="20000"/>
                <a:lumOff val="80000"/>
              </a:schemeClr>
            </a:solidFill>
            <a:ln>
              <a:solidFill>
                <a:schemeClr val="accent1"/>
              </a:solidFill>
            </a:ln>
          </p:spPr>
          <p:txBody>
            <a:bodyPr vert="vert270" wrap="none" rtlCol="0" anchor="ctr" anchorCtr="0">
              <a:noAutofit/>
            </a:bodyPr>
            <a:lstStyle/>
            <a:p>
              <a:pPr algn="ctr"/>
              <a:r>
                <a:rPr lang="en-US" dirty="0" smtClean="0"/>
                <a:t>25 MHz</a:t>
              </a:r>
              <a:endParaRPr lang="en-US" dirty="0"/>
            </a:p>
          </p:txBody>
        </p:sp>
        <p:sp>
          <p:nvSpPr>
            <p:cNvPr id="16" name="TextBox 15"/>
            <p:cNvSpPr txBox="1"/>
            <p:nvPr/>
          </p:nvSpPr>
          <p:spPr>
            <a:xfrm>
              <a:off x="7556240" y="3276600"/>
              <a:ext cx="1223412" cy="1447800"/>
            </a:xfrm>
            <a:prstGeom prst="rect">
              <a:avLst/>
            </a:prstGeom>
            <a:pattFill prst="dotDmnd">
              <a:fgClr>
                <a:schemeClr val="accent1"/>
              </a:fgClr>
              <a:bgClr>
                <a:schemeClr val="bg1"/>
              </a:bgClr>
            </a:pattFill>
            <a:ln>
              <a:solidFill>
                <a:schemeClr val="accent1"/>
              </a:solidFill>
            </a:ln>
          </p:spPr>
          <p:txBody>
            <a:bodyPr wrap="none" rtlCol="0" anchor="ctr" anchorCtr="0">
              <a:noAutofit/>
            </a:bodyPr>
            <a:lstStyle/>
            <a:p>
              <a:pPr algn="ctr"/>
              <a:r>
                <a:rPr lang="en-US" dirty="0" smtClean="0"/>
                <a:t>New band</a:t>
              </a:r>
            </a:p>
            <a:p>
              <a:pPr algn="ctr"/>
              <a:r>
                <a:rPr lang="en-US" dirty="0" smtClean="0"/>
                <a:t>U-NII-4</a:t>
              </a:r>
            </a:p>
            <a:p>
              <a:pPr algn="ctr"/>
              <a:r>
                <a:rPr lang="en-US" dirty="0" smtClean="0"/>
                <a:t>75 MHz</a:t>
              </a:r>
              <a:endParaRPr lang="en-US" dirty="0"/>
            </a:p>
          </p:txBody>
        </p:sp>
        <p:sp>
          <p:nvSpPr>
            <p:cNvPr id="17" name="TextBox 16"/>
            <p:cNvSpPr txBox="1"/>
            <p:nvPr/>
          </p:nvSpPr>
          <p:spPr>
            <a:xfrm>
              <a:off x="76200" y="4800600"/>
              <a:ext cx="761747" cy="369332"/>
            </a:xfrm>
            <a:prstGeom prst="rect">
              <a:avLst/>
            </a:prstGeom>
            <a:noFill/>
          </p:spPr>
          <p:txBody>
            <a:bodyPr wrap="none" rtlCol="0">
              <a:spAutoFit/>
            </a:bodyPr>
            <a:lstStyle/>
            <a:p>
              <a:r>
                <a:rPr lang="en-US" dirty="0" smtClean="0">
                  <a:solidFill>
                    <a:srgbClr val="0070C0"/>
                  </a:solidFill>
                </a:rPr>
                <a:t>5.150</a:t>
              </a:r>
              <a:endParaRPr lang="en-US" dirty="0">
                <a:solidFill>
                  <a:srgbClr val="0070C0"/>
                </a:solidFill>
              </a:endParaRPr>
            </a:p>
          </p:txBody>
        </p:sp>
        <p:sp>
          <p:nvSpPr>
            <p:cNvPr id="18" name="TextBox 17"/>
            <p:cNvSpPr txBox="1"/>
            <p:nvPr/>
          </p:nvSpPr>
          <p:spPr>
            <a:xfrm>
              <a:off x="1037639" y="4800600"/>
              <a:ext cx="761747" cy="369332"/>
            </a:xfrm>
            <a:prstGeom prst="rect">
              <a:avLst/>
            </a:prstGeom>
            <a:noFill/>
          </p:spPr>
          <p:txBody>
            <a:bodyPr wrap="none" rtlCol="0">
              <a:spAutoFit/>
            </a:bodyPr>
            <a:lstStyle/>
            <a:p>
              <a:r>
                <a:rPr lang="en-US" dirty="0" smtClean="0">
                  <a:solidFill>
                    <a:srgbClr val="0070C0"/>
                  </a:solidFill>
                </a:rPr>
                <a:t>5.250</a:t>
              </a:r>
              <a:endParaRPr lang="en-US" dirty="0">
                <a:solidFill>
                  <a:srgbClr val="0070C0"/>
                </a:solidFill>
              </a:endParaRPr>
            </a:p>
          </p:txBody>
        </p:sp>
        <p:sp>
          <p:nvSpPr>
            <p:cNvPr id="19" name="TextBox 18"/>
            <p:cNvSpPr txBox="1"/>
            <p:nvPr/>
          </p:nvSpPr>
          <p:spPr>
            <a:xfrm>
              <a:off x="2145635" y="4800600"/>
              <a:ext cx="761747" cy="369332"/>
            </a:xfrm>
            <a:prstGeom prst="rect">
              <a:avLst/>
            </a:prstGeom>
            <a:noFill/>
          </p:spPr>
          <p:txBody>
            <a:bodyPr wrap="none" rtlCol="0">
              <a:spAutoFit/>
            </a:bodyPr>
            <a:lstStyle/>
            <a:p>
              <a:r>
                <a:rPr lang="en-US" dirty="0" smtClean="0">
                  <a:solidFill>
                    <a:srgbClr val="0070C0"/>
                  </a:solidFill>
                </a:rPr>
                <a:t>5.350</a:t>
              </a:r>
              <a:endParaRPr lang="en-US" dirty="0">
                <a:solidFill>
                  <a:srgbClr val="0070C0"/>
                </a:solidFill>
              </a:endParaRPr>
            </a:p>
          </p:txBody>
        </p:sp>
        <p:sp>
          <p:nvSpPr>
            <p:cNvPr id="20" name="TextBox 19"/>
            <p:cNvSpPr txBox="1"/>
            <p:nvPr/>
          </p:nvSpPr>
          <p:spPr>
            <a:xfrm>
              <a:off x="3369046" y="4800600"/>
              <a:ext cx="761747" cy="369332"/>
            </a:xfrm>
            <a:prstGeom prst="rect">
              <a:avLst/>
            </a:prstGeom>
            <a:noFill/>
          </p:spPr>
          <p:txBody>
            <a:bodyPr wrap="none" rtlCol="0">
              <a:spAutoFit/>
            </a:bodyPr>
            <a:lstStyle/>
            <a:p>
              <a:r>
                <a:rPr lang="en-US" dirty="0" smtClean="0">
                  <a:solidFill>
                    <a:srgbClr val="0070C0"/>
                  </a:solidFill>
                </a:rPr>
                <a:t>5.470</a:t>
              </a:r>
              <a:endParaRPr lang="en-US" dirty="0">
                <a:solidFill>
                  <a:srgbClr val="0070C0"/>
                </a:solidFill>
              </a:endParaRPr>
            </a:p>
          </p:txBody>
        </p:sp>
        <p:sp>
          <p:nvSpPr>
            <p:cNvPr id="21" name="TextBox 20"/>
            <p:cNvSpPr txBox="1"/>
            <p:nvPr/>
          </p:nvSpPr>
          <p:spPr>
            <a:xfrm>
              <a:off x="5802437" y="4800600"/>
              <a:ext cx="761747" cy="369332"/>
            </a:xfrm>
            <a:prstGeom prst="rect">
              <a:avLst/>
            </a:prstGeom>
            <a:noFill/>
          </p:spPr>
          <p:txBody>
            <a:bodyPr wrap="none" rtlCol="0">
              <a:spAutoFit/>
            </a:bodyPr>
            <a:lstStyle/>
            <a:p>
              <a:r>
                <a:rPr lang="en-US" dirty="0" smtClean="0">
                  <a:solidFill>
                    <a:srgbClr val="0070C0"/>
                  </a:solidFill>
                </a:rPr>
                <a:t>5.725</a:t>
              </a:r>
              <a:endParaRPr lang="en-US" dirty="0">
                <a:solidFill>
                  <a:srgbClr val="0070C0"/>
                </a:solidFill>
              </a:endParaRPr>
            </a:p>
          </p:txBody>
        </p:sp>
        <p:sp>
          <p:nvSpPr>
            <p:cNvPr id="22" name="TextBox 21"/>
            <p:cNvSpPr txBox="1"/>
            <p:nvPr/>
          </p:nvSpPr>
          <p:spPr>
            <a:xfrm>
              <a:off x="7173912" y="4800600"/>
              <a:ext cx="761747" cy="369332"/>
            </a:xfrm>
            <a:prstGeom prst="rect">
              <a:avLst/>
            </a:prstGeom>
            <a:noFill/>
          </p:spPr>
          <p:txBody>
            <a:bodyPr wrap="none" rtlCol="0">
              <a:spAutoFit/>
            </a:bodyPr>
            <a:lstStyle/>
            <a:p>
              <a:r>
                <a:rPr lang="en-US" dirty="0" smtClean="0">
                  <a:solidFill>
                    <a:srgbClr val="0070C0"/>
                  </a:solidFill>
                </a:rPr>
                <a:t>5.850</a:t>
              </a:r>
              <a:endParaRPr lang="en-US" dirty="0">
                <a:solidFill>
                  <a:srgbClr val="0070C0"/>
                </a:solidFill>
              </a:endParaRPr>
            </a:p>
          </p:txBody>
        </p:sp>
        <p:sp>
          <p:nvSpPr>
            <p:cNvPr id="23" name="TextBox 22"/>
            <p:cNvSpPr txBox="1"/>
            <p:nvPr/>
          </p:nvSpPr>
          <p:spPr>
            <a:xfrm>
              <a:off x="8240965" y="4800600"/>
              <a:ext cx="761747" cy="369332"/>
            </a:xfrm>
            <a:prstGeom prst="rect">
              <a:avLst/>
            </a:prstGeom>
            <a:noFill/>
          </p:spPr>
          <p:txBody>
            <a:bodyPr wrap="none" rtlCol="0">
              <a:spAutoFit/>
            </a:bodyPr>
            <a:lstStyle/>
            <a:p>
              <a:r>
                <a:rPr lang="en-US" dirty="0" smtClean="0">
                  <a:solidFill>
                    <a:srgbClr val="0070C0"/>
                  </a:solidFill>
                </a:rPr>
                <a:t>5.925</a:t>
              </a:r>
              <a:endParaRPr lang="en-US" dirty="0">
                <a:solidFill>
                  <a:srgbClr val="0070C0"/>
                </a:solidFill>
              </a:endParaRPr>
            </a:p>
          </p:txBody>
        </p:sp>
        <p:cxnSp>
          <p:nvCxnSpPr>
            <p:cNvPr id="24" name="Elbow Connector 23"/>
            <p:cNvCxnSpPr/>
            <p:nvPr/>
          </p:nvCxnSpPr>
          <p:spPr>
            <a:xfrm>
              <a:off x="145431" y="5339166"/>
              <a:ext cx="8634221" cy="13368"/>
            </a:xfrm>
            <a:prstGeom prst="bentConnector3">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48417" y="5155168"/>
              <a:ext cx="646331" cy="369332"/>
            </a:xfrm>
            <a:prstGeom prst="rect">
              <a:avLst/>
            </a:prstGeom>
            <a:solidFill>
              <a:schemeClr val="bg1"/>
            </a:solidFill>
          </p:spPr>
          <p:txBody>
            <a:bodyPr wrap="none" rtlCol="0">
              <a:spAutoFit/>
            </a:bodyPr>
            <a:lstStyle/>
            <a:p>
              <a:r>
                <a:rPr lang="en-US" dirty="0" smtClean="0">
                  <a:solidFill>
                    <a:srgbClr val="0070C0"/>
                  </a:solidFill>
                </a:rPr>
                <a:t>GHz</a:t>
              </a:r>
              <a:endParaRPr lang="en-US" dirty="0">
                <a:solidFill>
                  <a:srgbClr val="0070C0"/>
                </a:solidFill>
              </a:endParaRPr>
            </a:p>
          </p:txBody>
        </p:sp>
      </p:grpSp>
    </p:spTree>
    <p:extLst>
      <p:ext uri="{BB962C8B-B14F-4D97-AF65-F5344CB8AC3E}">
        <p14:creationId xmlns:p14="http://schemas.microsoft.com/office/powerpoint/2010/main" val="2315210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03425" y="4038600"/>
            <a:ext cx="4494213" cy="7588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0"/>
          <p:cNvGrpSpPr>
            <a:grpSpLocks/>
          </p:cNvGrpSpPr>
          <p:nvPr/>
        </p:nvGrpSpPr>
        <p:grpSpPr bwMode="auto">
          <a:xfrm>
            <a:off x="1998663" y="5014913"/>
            <a:ext cx="4497387" cy="852487"/>
            <a:chOff x="2352539" y="5265311"/>
            <a:chExt cx="4496874" cy="513010"/>
          </a:xfrm>
        </p:grpSpPr>
        <p:sp>
          <p:nvSpPr>
            <p:cNvPr id="9" name="Rectangle 8"/>
            <p:cNvSpPr/>
            <p:nvPr/>
          </p:nvSpPr>
          <p:spPr>
            <a:xfrm>
              <a:off x="2354126" y="5265311"/>
              <a:ext cx="4495287" cy="2579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352539" y="5520383"/>
              <a:ext cx="4495287" cy="257938"/>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3" name="Straight Arrow Connector 12"/>
          <p:cNvCxnSpPr/>
          <p:nvPr/>
        </p:nvCxnSpPr>
        <p:spPr>
          <a:xfrm flipV="1">
            <a:off x="2570163" y="4283075"/>
            <a:ext cx="33750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722563" y="4538663"/>
            <a:ext cx="33750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655888" y="5668963"/>
            <a:ext cx="33750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722563" y="5181600"/>
            <a:ext cx="33750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34" name="TextBox 20"/>
          <p:cNvSpPr txBox="1">
            <a:spLocks noChangeArrowheads="1"/>
          </p:cNvSpPr>
          <p:nvPr/>
        </p:nvSpPr>
        <p:spPr bwMode="auto">
          <a:xfrm>
            <a:off x="4567238" y="4114800"/>
            <a:ext cx="479425" cy="369888"/>
          </a:xfrm>
          <a:prstGeom prst="rect">
            <a:avLst/>
          </a:prstGeom>
          <a:solidFill>
            <a:srgbClr val="00B0F0"/>
          </a:solidFill>
          <a:ln w="9525">
            <a:noFill/>
            <a:miter lim="800000"/>
            <a:headEnd/>
            <a:tailEnd/>
          </a:ln>
        </p:spPr>
        <p:txBody>
          <a:bodyPr wrap="none">
            <a:spAutoFit/>
          </a:bodyPr>
          <a:lstStyle/>
          <a:p>
            <a:r>
              <a:rPr lang="en-US"/>
              <a:t>DL</a:t>
            </a:r>
          </a:p>
        </p:txBody>
      </p:sp>
      <p:sp>
        <p:nvSpPr>
          <p:cNvPr id="26635" name="TextBox 21"/>
          <p:cNvSpPr txBox="1">
            <a:spLocks noChangeArrowheads="1"/>
          </p:cNvSpPr>
          <p:nvPr/>
        </p:nvSpPr>
        <p:spPr bwMode="auto">
          <a:xfrm>
            <a:off x="3482975" y="4370388"/>
            <a:ext cx="479425" cy="369887"/>
          </a:xfrm>
          <a:prstGeom prst="rect">
            <a:avLst/>
          </a:prstGeom>
          <a:solidFill>
            <a:srgbClr val="00B0F0"/>
          </a:solidFill>
          <a:ln w="9525">
            <a:noFill/>
            <a:miter lim="800000"/>
            <a:headEnd/>
            <a:tailEnd/>
          </a:ln>
        </p:spPr>
        <p:txBody>
          <a:bodyPr wrap="none">
            <a:spAutoFit/>
          </a:bodyPr>
          <a:lstStyle/>
          <a:p>
            <a:r>
              <a:rPr lang="en-US"/>
              <a:t>UL</a:t>
            </a:r>
          </a:p>
        </p:txBody>
      </p:sp>
      <p:sp>
        <p:nvSpPr>
          <p:cNvPr id="26636" name="TextBox 22"/>
          <p:cNvSpPr txBox="1">
            <a:spLocks noChangeArrowheads="1"/>
          </p:cNvSpPr>
          <p:nvPr/>
        </p:nvSpPr>
        <p:spPr bwMode="auto">
          <a:xfrm>
            <a:off x="4616450" y="5027613"/>
            <a:ext cx="479425" cy="369887"/>
          </a:xfrm>
          <a:prstGeom prst="rect">
            <a:avLst/>
          </a:prstGeom>
          <a:solidFill>
            <a:srgbClr val="FFFF00"/>
          </a:solidFill>
          <a:ln w="9525">
            <a:noFill/>
            <a:miter lim="800000"/>
            <a:headEnd/>
            <a:tailEnd/>
          </a:ln>
        </p:spPr>
        <p:txBody>
          <a:bodyPr wrap="none">
            <a:spAutoFit/>
          </a:bodyPr>
          <a:lstStyle/>
          <a:p>
            <a:r>
              <a:rPr lang="en-US"/>
              <a:t>DL</a:t>
            </a:r>
          </a:p>
        </p:txBody>
      </p:sp>
      <p:sp>
        <p:nvSpPr>
          <p:cNvPr id="26637" name="TextBox 23"/>
          <p:cNvSpPr txBox="1">
            <a:spLocks noChangeArrowheads="1"/>
          </p:cNvSpPr>
          <p:nvPr/>
        </p:nvSpPr>
        <p:spPr bwMode="auto">
          <a:xfrm>
            <a:off x="3635375" y="5475288"/>
            <a:ext cx="479425" cy="369887"/>
          </a:xfrm>
          <a:prstGeom prst="rect">
            <a:avLst/>
          </a:prstGeom>
          <a:solidFill>
            <a:srgbClr val="00FF00"/>
          </a:solidFill>
          <a:ln w="9525">
            <a:noFill/>
            <a:miter lim="800000"/>
            <a:headEnd/>
            <a:tailEnd/>
          </a:ln>
        </p:spPr>
        <p:txBody>
          <a:bodyPr wrap="none">
            <a:spAutoFit/>
          </a:bodyPr>
          <a:lstStyle/>
          <a:p>
            <a:r>
              <a:rPr lang="en-US"/>
              <a:t>UL</a:t>
            </a:r>
          </a:p>
        </p:txBody>
      </p:sp>
      <p:sp>
        <p:nvSpPr>
          <p:cNvPr id="26638" name="Title 20"/>
          <p:cNvSpPr>
            <a:spLocks noGrp="1"/>
          </p:cNvSpPr>
          <p:nvPr>
            <p:ph type="title"/>
          </p:nvPr>
        </p:nvSpPr>
        <p:spPr/>
        <p:txBody>
          <a:bodyPr/>
          <a:lstStyle/>
          <a:p>
            <a:r>
              <a:rPr lang="en-US" dirty="0" smtClean="0"/>
              <a:t>LTE FDD vs. TDD</a:t>
            </a:r>
          </a:p>
        </p:txBody>
      </p:sp>
      <p:sp>
        <p:nvSpPr>
          <p:cNvPr id="26640" name="Content Placeholder 20"/>
          <p:cNvSpPr>
            <a:spLocks noGrp="1"/>
          </p:cNvSpPr>
          <p:nvPr>
            <p:ph idx="1"/>
          </p:nvPr>
        </p:nvSpPr>
        <p:spPr>
          <a:xfrm>
            <a:off x="457200" y="1524001"/>
            <a:ext cx="8229600" cy="2438400"/>
          </a:xfrm>
        </p:spPr>
        <p:txBody>
          <a:bodyPr>
            <a:normAutofit/>
          </a:bodyPr>
          <a:lstStyle/>
          <a:p>
            <a:r>
              <a:rPr lang="en-US" sz="2000" dirty="0" smtClean="0"/>
              <a:t>FDD (frequency division duplex)</a:t>
            </a:r>
          </a:p>
          <a:p>
            <a:pPr lvl="1"/>
            <a:r>
              <a:rPr lang="en-US" sz="2000" dirty="0" smtClean="0"/>
              <a:t>Paired channels</a:t>
            </a:r>
          </a:p>
          <a:p>
            <a:r>
              <a:rPr lang="en-US" sz="2000" dirty="0" smtClean="0"/>
              <a:t>TDD (time division duplex)</a:t>
            </a:r>
          </a:p>
          <a:p>
            <a:pPr lvl="1"/>
            <a:r>
              <a:rPr lang="en-US" sz="2000" dirty="0" smtClean="0"/>
              <a:t>Single frequency channel for uplink an downlink</a:t>
            </a:r>
          </a:p>
          <a:p>
            <a:pPr lvl="1"/>
            <a:r>
              <a:rPr lang="en-US" sz="1800" dirty="0" smtClean="0"/>
              <a:t>Is more flexible than FDD in its proportioning of uplink vs. downlink bandwidth utilization</a:t>
            </a:r>
          </a:p>
          <a:p>
            <a:pPr lvl="1"/>
            <a:r>
              <a:rPr lang="en-US" sz="1800" dirty="0" smtClean="0"/>
              <a:t>Can ease spectrum allocation issues</a:t>
            </a:r>
          </a:p>
          <a:p>
            <a:endParaRPr lang="en-US" sz="2000" dirty="0" smtClean="0"/>
          </a:p>
        </p:txBody>
      </p:sp>
      <p:grpSp>
        <p:nvGrpSpPr>
          <p:cNvPr id="24" name="Group 23"/>
          <p:cNvGrpSpPr>
            <a:grpSpLocks/>
          </p:cNvGrpSpPr>
          <p:nvPr/>
        </p:nvGrpSpPr>
        <p:grpSpPr bwMode="auto">
          <a:xfrm>
            <a:off x="838200" y="4191000"/>
            <a:ext cx="927100" cy="1471612"/>
            <a:chOff x="1008" y="2563"/>
            <a:chExt cx="605" cy="749"/>
          </a:xfrm>
        </p:grpSpPr>
        <p:sp>
          <p:nvSpPr>
            <p:cNvPr id="25" name="AutoShape 24"/>
            <p:cNvSpPr>
              <a:spLocks noChangeArrowheads="1"/>
            </p:cNvSpPr>
            <p:nvPr/>
          </p:nvSpPr>
          <p:spPr bwMode="auto">
            <a:xfrm>
              <a:off x="1008" y="2995"/>
              <a:ext cx="605" cy="317"/>
            </a:xfrm>
            <a:prstGeom prst="hexagon">
              <a:avLst>
                <a:gd name="adj" fmla="val 51424"/>
                <a:gd name="vf" fmla="val 115470"/>
              </a:avLst>
            </a:prstGeom>
            <a:gradFill rotWithShape="1">
              <a:gsLst>
                <a:gs pos="0">
                  <a:schemeClr val="accent1"/>
                </a:gs>
                <a:gs pos="100000">
                  <a:schemeClr val="bg1"/>
                </a:gs>
              </a:gsLst>
              <a:lin ang="18900000" scaled="1"/>
            </a:gradFill>
            <a:ln w="9525">
              <a:miter lim="800000"/>
              <a:headEnd/>
              <a:tailEnd/>
            </a:ln>
            <a:scene3d>
              <a:camera prst="legacyObliqueBottom"/>
              <a:lightRig rig="legacyFlat3" dir="t"/>
            </a:scene3d>
            <a:sp3d extrusionH="125400" prstMaterial="legacyMatte">
              <a:bevelT w="13500" h="13500" prst="angle"/>
              <a:bevelB w="13500" h="13500" prst="angle"/>
              <a:extrusionClr>
                <a:srgbClr val="FFFFFF"/>
              </a:extrusionClr>
            </a:sp3d>
          </p:spPr>
          <p:txBody>
            <a:bodyPr rot="10800000" vert="eaVert" wrap="none" anchor="ctr">
              <a:spAutoFit/>
              <a:flatTx/>
            </a:bodyPr>
            <a:lstStyle/>
            <a:p>
              <a:pPr eaLnBrk="0" hangingPunct="0"/>
              <a:endParaRPr lang="en-US"/>
            </a:p>
          </p:txBody>
        </p:sp>
        <p:pic>
          <p:nvPicPr>
            <p:cNvPr id="26" name="Picture 2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97" y="2563"/>
              <a:ext cx="243" cy="618"/>
            </a:xfrm>
            <a:prstGeom prst="rect">
              <a:avLst/>
            </a:prstGeom>
            <a:noFill/>
            <a:ln w="9525">
              <a:noFill/>
              <a:miter lim="800000"/>
              <a:headEnd/>
              <a:tailEnd/>
            </a:ln>
          </p:spPr>
        </p:pic>
      </p:grpSp>
      <p:pic>
        <p:nvPicPr>
          <p:cNvPr id="27" name="Picture 26" descr="Sonypsp"/>
          <p:cNvPicPr>
            <a:picLocks noChangeAspect="1" noChangeArrowheads="1"/>
          </p:cNvPicPr>
          <p:nvPr/>
        </p:nvPicPr>
        <p:blipFill>
          <a:blip r:embed="rId4" cstate="print"/>
          <a:srcRect/>
          <a:stretch>
            <a:fillRect/>
          </a:stretch>
        </p:blipFill>
        <p:spPr bwMode="auto">
          <a:xfrm>
            <a:off x="6553200" y="4572000"/>
            <a:ext cx="1257300" cy="657225"/>
          </a:xfrm>
          <a:prstGeom prst="rect">
            <a:avLst/>
          </a:prstGeom>
          <a:noFill/>
          <a:ln w="9525">
            <a:noFill/>
            <a:miter lim="800000"/>
            <a:headEnd/>
            <a:tailEnd/>
          </a:ln>
        </p:spPr>
      </p:pic>
      <p:sp>
        <p:nvSpPr>
          <p:cNvPr id="3" name="TextBox 2"/>
          <p:cNvSpPr txBox="1"/>
          <p:nvPr/>
        </p:nvSpPr>
        <p:spPr>
          <a:xfrm>
            <a:off x="7161123" y="2341533"/>
            <a:ext cx="1298753" cy="461665"/>
          </a:xfrm>
          <a:prstGeom prst="rect">
            <a:avLst/>
          </a:prstGeom>
          <a:noFill/>
        </p:spPr>
        <p:txBody>
          <a:bodyPr wrap="none" rtlCol="0">
            <a:spAutoFit/>
          </a:bodyPr>
          <a:lstStyle/>
          <a:p>
            <a:r>
              <a:rPr lang="en-US" sz="2400" dirty="0" smtClean="0">
                <a:solidFill>
                  <a:srgbClr val="FF0000"/>
                </a:solidFill>
              </a:rPr>
              <a:t>TD-LTE</a:t>
            </a:r>
            <a:endParaRPr lang="en-US" sz="2400" dirty="0">
              <a:solidFill>
                <a:srgbClr val="FF0000"/>
              </a:solidFill>
            </a:endParaRPr>
          </a:p>
        </p:txBody>
      </p:sp>
      <p:sp>
        <p:nvSpPr>
          <p:cNvPr id="5" name="Slide Number Placeholder 4"/>
          <p:cNvSpPr>
            <a:spLocks noGrp="1"/>
          </p:cNvSpPr>
          <p:nvPr>
            <p:ph type="sldNum" sz="quarter" idx="11"/>
          </p:nvPr>
        </p:nvSpPr>
        <p:spPr/>
        <p:txBody>
          <a:bodyPr/>
          <a:lstStyle/>
          <a:p>
            <a:pPr>
              <a:defRPr/>
            </a:pPr>
            <a:fld id="{329A159E-1755-49BC-92A0-D4A24B8956FF}" type="slidenum">
              <a:rPr lang="en-US" smtClean="0"/>
              <a:pPr>
                <a:defRPr/>
              </a:pPr>
              <a:t>11</a:t>
            </a:fld>
            <a:endParaRPr lang="en-US"/>
          </a:p>
        </p:txBody>
      </p:sp>
    </p:spTree>
    <p:extLst>
      <p:ext uri="{BB962C8B-B14F-4D97-AF65-F5344CB8AC3E}">
        <p14:creationId xmlns:p14="http://schemas.microsoft.com/office/powerpoint/2010/main" val="3401525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8416306"/>
              </p:ext>
            </p:extLst>
          </p:nvPr>
        </p:nvGraphicFramePr>
        <p:xfrm>
          <a:off x="609600" y="762000"/>
          <a:ext cx="7924800" cy="5305699"/>
        </p:xfrm>
        <a:graphic>
          <a:graphicData uri="http://schemas.openxmlformats.org/drawingml/2006/table">
            <a:tbl>
              <a:tblPr firstRow="1" bandRow="1">
                <a:tableStyleId>{5C22544A-7EE6-4342-B048-85BDC9FD1C3A}</a:tableStyleId>
              </a:tblPr>
              <a:tblGrid>
                <a:gridCol w="760185"/>
                <a:gridCol w="2110922"/>
                <a:gridCol w="2110922"/>
                <a:gridCol w="2942771"/>
              </a:tblGrid>
              <a:tr h="243219">
                <a:tc>
                  <a:txBody>
                    <a:bodyPr/>
                    <a:lstStyle/>
                    <a:p>
                      <a:pPr marL="0" marR="0" algn="l">
                        <a:spcBef>
                          <a:spcPts val="0"/>
                        </a:spcBef>
                        <a:spcAft>
                          <a:spcPts val="0"/>
                        </a:spcAft>
                      </a:pPr>
                      <a:r>
                        <a:rPr lang="en-GB" sz="1400" b="1" dirty="0" smtClean="0">
                          <a:latin typeface="Arial" pitchFamily="34" charset="0"/>
                          <a:ea typeface="Times New Roman"/>
                          <a:cs typeface="Arial" pitchFamily="34" charset="0"/>
                        </a:rPr>
                        <a:t>Band</a:t>
                      </a:r>
                      <a:endParaRPr lang="en-US" sz="1400" b="1"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GB" sz="1400" b="1" dirty="0">
                          <a:latin typeface="Arial" pitchFamily="34" charset="0"/>
                          <a:ea typeface="Times New Roman"/>
                          <a:cs typeface="Arial" pitchFamily="34" charset="0"/>
                        </a:rPr>
                        <a:t>Uplink (UL</a:t>
                      </a:r>
                      <a:r>
                        <a:rPr lang="en-GB" sz="1400" b="1" dirty="0" smtClean="0">
                          <a:latin typeface="Arial" pitchFamily="34" charset="0"/>
                          <a:ea typeface="Times New Roman"/>
                          <a:cs typeface="Arial" pitchFamily="34" charset="0"/>
                        </a:rPr>
                        <a:t>)</a:t>
                      </a:r>
                      <a:endParaRPr lang="en-US" sz="1400" b="1"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GB" sz="1400" b="1" dirty="0">
                          <a:latin typeface="Arial" pitchFamily="34" charset="0"/>
                          <a:ea typeface="Times New Roman"/>
                          <a:cs typeface="Arial" pitchFamily="34" charset="0"/>
                        </a:rPr>
                        <a:t>Downlink (DL</a:t>
                      </a:r>
                      <a:r>
                        <a:rPr lang="en-GB" sz="1400" b="1" dirty="0" smtClean="0">
                          <a:latin typeface="Arial" pitchFamily="34" charset="0"/>
                          <a:ea typeface="Times New Roman"/>
                          <a:cs typeface="Arial" pitchFamily="34" charset="0"/>
                        </a:rPr>
                        <a:t>)</a:t>
                      </a:r>
                      <a:endParaRPr lang="en-US" sz="1400" b="1"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US" sz="1400" b="1" dirty="0" smtClean="0">
                          <a:latin typeface="Arial" pitchFamily="34" charset="0"/>
                          <a:ea typeface="Times New Roman"/>
                          <a:cs typeface="Arial" pitchFamily="34" charset="0"/>
                        </a:rPr>
                        <a:t>Regions</a:t>
                      </a:r>
                      <a:endParaRPr lang="en-US" sz="1400" b="1" dirty="0">
                        <a:latin typeface="Arial" pitchFamily="34" charset="0"/>
                        <a:ea typeface="Times New Roman"/>
                        <a:cs typeface="Arial" pitchFamily="34" charset="0"/>
                      </a:endParaRPr>
                    </a:p>
                  </a:txBody>
                  <a:tcPr marL="68580" marR="68580" marT="0" marB="0"/>
                </a:tc>
              </a:tr>
              <a:tr h="274844">
                <a:tc>
                  <a:txBody>
                    <a:bodyPr/>
                    <a:lstStyle/>
                    <a:p>
                      <a:pPr marL="0" marR="0" algn="ctr">
                        <a:spcBef>
                          <a:spcPts val="0"/>
                        </a:spcBef>
                        <a:spcAft>
                          <a:spcPts val="900"/>
                        </a:spcAft>
                      </a:pPr>
                      <a:r>
                        <a:rPr lang="en-US" sz="1400" dirty="0">
                          <a:latin typeface="Arial" pitchFamily="34" charset="0"/>
                          <a:ea typeface="Times New Roman"/>
                          <a:cs typeface="Arial" pitchFamily="34" charset="0"/>
                        </a:rPr>
                        <a:t> </a:t>
                      </a:r>
                      <a:r>
                        <a:rPr lang="en-GB" sz="1400" dirty="0" smtClean="0">
                          <a:latin typeface="Arial" pitchFamily="34" charset="0"/>
                          <a:ea typeface="Times New Roman"/>
                          <a:cs typeface="Arial" pitchFamily="34" charset="0"/>
                        </a:rPr>
                        <a:t>1</a:t>
                      </a:r>
                      <a:endParaRPr lang="en-US" sz="1400" dirty="0">
                        <a:latin typeface="Arial" pitchFamily="34" charset="0"/>
                        <a:ea typeface="Times New Roman"/>
                        <a:cs typeface="Arial" pitchFamily="34" charset="0"/>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ea typeface="Times New Roman"/>
                          <a:cs typeface="Arial" pitchFamily="34" charset="0"/>
                        </a:rPr>
                        <a:t>1920 -1980</a:t>
                      </a:r>
                      <a:r>
                        <a:rPr lang="en-GB" sz="1400" baseline="0" dirty="0" smtClean="0">
                          <a:latin typeface="Arial" pitchFamily="34" charset="0"/>
                          <a:ea typeface="Times New Roman"/>
                          <a:cs typeface="Arial" pitchFamily="34" charset="0"/>
                        </a:rPr>
                        <a:t> </a:t>
                      </a:r>
                      <a:r>
                        <a:rPr lang="en-GB" sz="1400" dirty="0" smtClean="0">
                          <a:latin typeface="Arial" pitchFamily="34" charset="0"/>
                          <a:ea typeface="Times New Roman"/>
                          <a:cs typeface="Arial" pitchFamily="34" charset="0"/>
                        </a:rPr>
                        <a:t>MHz </a:t>
                      </a:r>
                      <a:endParaRPr lang="en-US" sz="1400" dirty="0" smtClean="0">
                        <a:latin typeface="Arial" pitchFamily="34" charset="0"/>
                        <a:ea typeface="Times New Roman"/>
                        <a:cs typeface="Arial"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ea typeface="Times New Roman"/>
                          <a:cs typeface="Arial" pitchFamily="34" charset="0"/>
                        </a:rPr>
                        <a:t>2110 - 2170</a:t>
                      </a:r>
                      <a:r>
                        <a:rPr lang="en-GB" sz="1400" baseline="0" dirty="0" smtClean="0">
                          <a:latin typeface="Arial" pitchFamily="34" charset="0"/>
                          <a:ea typeface="Times New Roman"/>
                          <a:cs typeface="Arial" pitchFamily="34" charset="0"/>
                        </a:rPr>
                        <a:t> </a:t>
                      </a:r>
                      <a:r>
                        <a:rPr lang="en-GB" sz="1400" dirty="0" smtClean="0">
                          <a:latin typeface="Arial" pitchFamily="34" charset="0"/>
                          <a:ea typeface="Times New Roman"/>
                          <a:cs typeface="Arial" pitchFamily="34" charset="0"/>
                        </a:rPr>
                        <a:t>MHz  </a:t>
                      </a:r>
                      <a:endParaRPr lang="en-US" sz="1400" dirty="0" smtClean="0">
                        <a:latin typeface="Arial" pitchFamily="34" charset="0"/>
                        <a:ea typeface="Times New Roman"/>
                        <a:cs typeface="Arial"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ea typeface="Times New Roman"/>
                          <a:cs typeface="Arial" pitchFamily="34" charset="0"/>
                        </a:rPr>
                        <a:t>Europe, Asia</a:t>
                      </a:r>
                    </a:p>
                  </a:txBody>
                  <a:tcPr marL="68580" marR="68580" marT="0" marB="0" anchor="ctr"/>
                </a:tc>
              </a:tr>
              <a:tr h="274844">
                <a:tc>
                  <a:txBody>
                    <a:bodyPr/>
                    <a:lstStyle/>
                    <a:p>
                      <a:pPr marL="0" marR="0" algn="ctr">
                        <a:spcBef>
                          <a:spcPts val="0"/>
                        </a:spcBef>
                        <a:spcAft>
                          <a:spcPts val="900"/>
                        </a:spcAft>
                      </a:pPr>
                      <a:r>
                        <a:rPr lang="en-US" sz="1400" dirty="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latin typeface="Arial" pitchFamily="34" charset="0"/>
                          <a:ea typeface="Times New Roman"/>
                          <a:cs typeface="Arial" pitchFamily="34" charset="0"/>
                        </a:rPr>
                        <a:t>1850 -1910</a:t>
                      </a:r>
                      <a:r>
                        <a:rPr lang="fr-FR" sz="1400" baseline="0" dirty="0" smtClean="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MHz </a:t>
                      </a:r>
                      <a:endParaRPr lang="en-US" sz="1400" dirty="0" smtClean="0">
                        <a:latin typeface="Arial" pitchFamily="34" charset="0"/>
                        <a:ea typeface="Times New Roman"/>
                        <a:cs typeface="Arial" pitchFamily="34" charset="0"/>
                      </a:endParaRPr>
                    </a:p>
                  </a:txBody>
                  <a:tcPr marL="68580" marR="6858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1930 - 1990</a:t>
                      </a:r>
                      <a:r>
                        <a:rPr lang="fr-FR" sz="1400" baseline="0" dirty="0" smtClean="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Americas, Asia</a:t>
                      </a:r>
                      <a:endParaRPr lang="en-US" sz="1400" dirty="0">
                        <a:latin typeface="Arial" pitchFamily="34" charset="0"/>
                        <a:ea typeface="Times New Roman"/>
                        <a:cs typeface="Arial" pitchFamily="34" charset="0"/>
                      </a:endParaRPr>
                    </a:p>
                  </a:txBody>
                  <a:tcPr marL="68580" marR="68580" marT="0" marB="0" anchor="ctr"/>
                </a:tc>
              </a:tr>
              <a:tr h="274844">
                <a:tc>
                  <a:txBody>
                    <a:bodyPr/>
                    <a:lstStyle/>
                    <a:p>
                      <a:pPr marL="0" marR="0" algn="ctr">
                        <a:spcBef>
                          <a:spcPts val="0"/>
                        </a:spcBef>
                        <a:spcAft>
                          <a:spcPts val="900"/>
                        </a:spcAft>
                      </a:pPr>
                      <a:r>
                        <a:rPr lang="en-US" sz="1400" dirty="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3</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1710 -1785 MHz</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1805 -1880</a:t>
                      </a:r>
                      <a:r>
                        <a:rPr lang="fr-FR" sz="1400" baseline="0" dirty="0" smtClean="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Europe, Asia, Americas</a:t>
                      </a:r>
                      <a:endParaRPr lang="en-US" sz="1400" dirty="0">
                        <a:latin typeface="Arial" pitchFamily="34" charset="0"/>
                        <a:ea typeface="Times New Roman"/>
                        <a:cs typeface="Arial" pitchFamily="34" charset="0"/>
                      </a:endParaRPr>
                    </a:p>
                  </a:txBody>
                  <a:tcPr marL="68580" marR="68580" marT="0" marB="0" anchor="ctr"/>
                </a:tc>
              </a:tr>
              <a:tr h="227648">
                <a:tc>
                  <a:txBody>
                    <a:bodyPr/>
                    <a:lstStyle/>
                    <a:p>
                      <a:pPr marL="0" marR="0" algn="ctr">
                        <a:spcBef>
                          <a:spcPts val="0"/>
                        </a:spcBef>
                        <a:spcAft>
                          <a:spcPts val="900"/>
                        </a:spcAft>
                      </a:pPr>
                      <a:r>
                        <a:rPr lang="en-US" sz="1400" dirty="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4</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1710</a:t>
                      </a:r>
                      <a:r>
                        <a:rPr lang="fr-FR" sz="1400" baseline="0" dirty="0" smtClean="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1755</a:t>
                      </a:r>
                      <a:r>
                        <a:rPr lang="fr-FR" sz="1400" baseline="0" dirty="0" smtClean="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MHz </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2110 - 2155</a:t>
                      </a:r>
                      <a:r>
                        <a:rPr lang="fr-FR" sz="1400" baseline="0" dirty="0" smtClean="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Americas</a:t>
                      </a:r>
                      <a:endParaRPr lang="en-US" sz="1400" dirty="0">
                        <a:latin typeface="Arial" pitchFamily="34" charset="0"/>
                        <a:ea typeface="Times New Roman"/>
                        <a:cs typeface="Arial" pitchFamily="34" charset="0"/>
                      </a:endParaRPr>
                    </a:p>
                  </a:txBody>
                  <a:tcPr marL="68580" marR="68580" marT="0" marB="0"/>
                </a:tc>
              </a:tr>
              <a:tr h="274844">
                <a:tc>
                  <a:txBody>
                    <a:bodyPr/>
                    <a:lstStyle/>
                    <a:p>
                      <a:pPr marL="0" marR="0" algn="ctr">
                        <a:spcBef>
                          <a:spcPts val="0"/>
                        </a:spcBef>
                        <a:spcAft>
                          <a:spcPts val="900"/>
                        </a:spcAft>
                      </a:pPr>
                      <a:r>
                        <a:rPr lang="en-US" sz="1400" dirty="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5</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824-849 </a:t>
                      </a:r>
                      <a:r>
                        <a:rPr lang="fr-FR"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869 - 894</a:t>
                      </a:r>
                      <a:r>
                        <a:rPr lang="fr-FR" sz="1400" baseline="0" dirty="0" smtClean="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Americas</a:t>
                      </a:r>
                      <a:endParaRPr lang="en-US" sz="1400" dirty="0">
                        <a:latin typeface="Arial" pitchFamily="34" charset="0"/>
                        <a:ea typeface="Times New Roman"/>
                        <a:cs typeface="Arial" pitchFamily="34" charset="0"/>
                      </a:endParaRPr>
                    </a:p>
                  </a:txBody>
                  <a:tcPr marL="68580" marR="68580" marT="0" marB="0"/>
                </a:tc>
              </a:tr>
              <a:tr h="274844">
                <a:tc>
                  <a:txBody>
                    <a:bodyPr/>
                    <a:lstStyle/>
                    <a:p>
                      <a:pPr marL="0" marR="0" algn="ctr">
                        <a:spcBef>
                          <a:spcPts val="0"/>
                        </a:spcBef>
                        <a:spcAft>
                          <a:spcPts val="900"/>
                        </a:spcAft>
                      </a:pPr>
                      <a:r>
                        <a:rPr lang="en-US" sz="1400" dirty="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6</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830 - 840  </a:t>
                      </a:r>
                      <a:r>
                        <a:rPr lang="fr-FR"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875 - 885 </a:t>
                      </a:r>
                      <a:r>
                        <a:rPr lang="fr-FR"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Japan </a:t>
                      </a:r>
                      <a:endParaRPr lang="en-US" sz="1400" dirty="0">
                        <a:latin typeface="Arial" pitchFamily="34" charset="0"/>
                        <a:ea typeface="Times New Roman"/>
                        <a:cs typeface="Arial" pitchFamily="34" charset="0"/>
                      </a:endParaRPr>
                    </a:p>
                  </a:txBody>
                  <a:tcPr marL="68580" marR="68580" marT="0" marB="0" anchor="ctr"/>
                </a:tc>
              </a:tr>
              <a:tr h="274844">
                <a:tc>
                  <a:txBody>
                    <a:bodyPr/>
                    <a:lstStyle/>
                    <a:p>
                      <a:pPr marL="0" marR="0" algn="ctr">
                        <a:spcBef>
                          <a:spcPts val="0"/>
                        </a:spcBef>
                        <a:spcAft>
                          <a:spcPts val="900"/>
                        </a:spcAft>
                      </a:pPr>
                      <a:r>
                        <a:rPr lang="en-US" sz="1400" dirty="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7</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2500 - 2570 </a:t>
                      </a:r>
                      <a:r>
                        <a:rPr lang="fr-FR"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2620 -</a:t>
                      </a:r>
                      <a:r>
                        <a:rPr lang="fr-FR" sz="1400" baseline="0" dirty="0" smtClean="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2690 </a:t>
                      </a:r>
                      <a:r>
                        <a:rPr lang="fr-FR"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Europe, Asia</a:t>
                      </a:r>
                      <a:endParaRPr lang="en-US" sz="1400" dirty="0">
                        <a:latin typeface="Arial" pitchFamily="34" charset="0"/>
                        <a:ea typeface="Times New Roman"/>
                        <a:cs typeface="Arial" pitchFamily="34" charset="0"/>
                      </a:endParaRPr>
                    </a:p>
                  </a:txBody>
                  <a:tcPr marL="68580" marR="68580" marT="0" marB="0" anchor="ctr"/>
                </a:tc>
              </a:tr>
              <a:tr h="274844">
                <a:tc>
                  <a:txBody>
                    <a:bodyPr/>
                    <a:lstStyle/>
                    <a:p>
                      <a:pPr marL="0" marR="0" algn="ctr">
                        <a:spcBef>
                          <a:spcPts val="0"/>
                        </a:spcBef>
                        <a:spcAft>
                          <a:spcPts val="900"/>
                        </a:spcAft>
                      </a:pPr>
                      <a:r>
                        <a:rPr lang="en-US" sz="1400" dirty="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8</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880 - 915 </a:t>
                      </a:r>
                      <a:r>
                        <a:rPr lang="fr-FR"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925 - 960 </a:t>
                      </a:r>
                      <a:r>
                        <a:rPr lang="fr-FR"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Europe, Asia</a:t>
                      </a:r>
                      <a:endParaRPr lang="en-US" sz="1400" dirty="0">
                        <a:latin typeface="Arial" pitchFamily="34" charset="0"/>
                        <a:ea typeface="Times New Roman"/>
                        <a:cs typeface="Arial" pitchFamily="34" charset="0"/>
                      </a:endParaRPr>
                    </a:p>
                  </a:txBody>
                  <a:tcPr marL="68580" marR="68580" marT="0" marB="0" anchor="ctr"/>
                </a:tc>
              </a:tr>
              <a:tr h="274844">
                <a:tc>
                  <a:txBody>
                    <a:bodyPr/>
                    <a:lstStyle/>
                    <a:p>
                      <a:pPr marL="0" marR="0" algn="ctr">
                        <a:spcBef>
                          <a:spcPts val="0"/>
                        </a:spcBef>
                        <a:spcAft>
                          <a:spcPts val="900"/>
                        </a:spcAft>
                      </a:pPr>
                      <a:r>
                        <a:rPr lang="en-US" sz="1400" dirty="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9</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1749.9 - 1784.9 </a:t>
                      </a:r>
                      <a:r>
                        <a:rPr lang="fr-FR"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1844.9 - 1879.9</a:t>
                      </a:r>
                      <a:r>
                        <a:rPr lang="fr-FR" sz="1400" baseline="0" dirty="0" smtClean="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nchor="ctr"/>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Japan</a:t>
                      </a:r>
                      <a:endParaRPr lang="en-US" sz="1400" dirty="0">
                        <a:latin typeface="Arial" pitchFamily="34" charset="0"/>
                        <a:ea typeface="Times New Roman"/>
                        <a:cs typeface="Arial" pitchFamily="34" charset="0"/>
                      </a:endParaRPr>
                    </a:p>
                  </a:txBody>
                  <a:tcPr marL="68580" marR="68580" marT="0" marB="0" anchor="ctr"/>
                </a:tc>
              </a:tr>
              <a:tr h="274844">
                <a:tc>
                  <a:txBody>
                    <a:bodyPr/>
                    <a:lstStyle/>
                    <a:p>
                      <a:pPr marL="0" marR="0" algn="ctr">
                        <a:spcBef>
                          <a:spcPts val="0"/>
                        </a:spcBef>
                        <a:spcAft>
                          <a:spcPts val="900"/>
                        </a:spcAft>
                      </a:pPr>
                      <a:r>
                        <a:rPr lang="fr-FR" sz="1400" dirty="0" smtClean="0">
                          <a:latin typeface="Arial" pitchFamily="34" charset="0"/>
                          <a:ea typeface="Times New Roman"/>
                          <a:cs typeface="Arial" pitchFamily="34" charset="0"/>
                        </a:rPr>
                        <a:t>10</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1710</a:t>
                      </a:r>
                      <a:r>
                        <a:rPr lang="fr-FR" sz="1400" baseline="0" dirty="0" smtClean="0">
                          <a:latin typeface="Arial" pitchFamily="34" charset="0"/>
                          <a:ea typeface="Times New Roman"/>
                          <a:cs typeface="Arial" pitchFamily="34" charset="0"/>
                        </a:rPr>
                        <a:t> -</a:t>
                      </a:r>
                      <a:r>
                        <a:rPr lang="fr-FR" sz="1400" dirty="0" smtClean="0">
                          <a:latin typeface="Arial" pitchFamily="34" charset="0"/>
                          <a:ea typeface="Times New Roman"/>
                          <a:cs typeface="Arial" pitchFamily="34" charset="0"/>
                        </a:rPr>
                        <a:t>1770 </a:t>
                      </a:r>
                      <a:r>
                        <a:rPr lang="fr-FR"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2110 - </a:t>
                      </a:r>
                      <a:r>
                        <a:rPr lang="fr-FR" sz="1400" dirty="0" smtClean="0">
                          <a:solidFill>
                            <a:srgbClr val="00B0F0"/>
                          </a:solidFill>
                          <a:latin typeface="Arial" pitchFamily="34" charset="0"/>
                          <a:ea typeface="Times New Roman"/>
                          <a:cs typeface="Arial" pitchFamily="34" charset="0"/>
                        </a:rPr>
                        <a:t>2170 </a:t>
                      </a:r>
                      <a:r>
                        <a:rPr lang="fr-FR"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Americas</a:t>
                      </a:r>
                      <a:endParaRPr lang="en-US" sz="1400" dirty="0">
                        <a:latin typeface="Arial" pitchFamily="34" charset="0"/>
                        <a:ea typeface="Times New Roman"/>
                        <a:cs typeface="Arial" pitchFamily="34" charset="0"/>
                      </a:endParaRPr>
                    </a:p>
                  </a:txBody>
                  <a:tcPr marL="68580" marR="68580" marT="0" marB="0"/>
                </a:tc>
              </a:tr>
              <a:tr h="274844">
                <a:tc>
                  <a:txBody>
                    <a:bodyPr/>
                    <a:lstStyle/>
                    <a:p>
                      <a:pPr marL="0" marR="0" algn="ctr">
                        <a:spcBef>
                          <a:spcPts val="0"/>
                        </a:spcBef>
                        <a:spcAft>
                          <a:spcPts val="900"/>
                        </a:spcAft>
                      </a:pPr>
                      <a:r>
                        <a:rPr lang="fr-FR" sz="1400" dirty="0" smtClean="0">
                          <a:latin typeface="Arial" pitchFamily="34" charset="0"/>
                          <a:ea typeface="Times New Roman"/>
                          <a:cs typeface="Arial" pitchFamily="34" charset="0"/>
                        </a:rPr>
                        <a:t>11</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1427.9 - 1452.9 </a:t>
                      </a:r>
                      <a:r>
                        <a:rPr lang="fr-FR"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1475.9 - 1500.9 </a:t>
                      </a:r>
                      <a:r>
                        <a:rPr lang="fr-FR"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Japan</a:t>
                      </a:r>
                      <a:endParaRPr lang="en-US" sz="1400" dirty="0">
                        <a:latin typeface="Arial" pitchFamily="34" charset="0"/>
                        <a:ea typeface="Times New Roman"/>
                        <a:cs typeface="Arial" pitchFamily="34" charset="0"/>
                      </a:endParaRPr>
                    </a:p>
                  </a:txBody>
                  <a:tcPr marL="68580" marR="68580" marT="0" marB="0"/>
                </a:tc>
              </a:tr>
              <a:tr h="274844">
                <a:tc>
                  <a:txBody>
                    <a:bodyPr/>
                    <a:lstStyle/>
                    <a:p>
                      <a:pPr marL="0" marR="0" algn="ctr">
                        <a:spcBef>
                          <a:spcPts val="0"/>
                        </a:spcBef>
                        <a:spcAft>
                          <a:spcPts val="900"/>
                        </a:spcAft>
                      </a:pPr>
                      <a:r>
                        <a:rPr lang="fr-FR" sz="1400" dirty="0" smtClean="0">
                          <a:latin typeface="Arial" pitchFamily="34" charset="0"/>
                          <a:ea typeface="Times New Roman"/>
                          <a:cs typeface="Arial" pitchFamily="34" charset="0"/>
                        </a:rPr>
                        <a:t>12</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en-GB" sz="1400" dirty="0" smtClean="0">
                          <a:solidFill>
                            <a:srgbClr val="00B0F0"/>
                          </a:solidFill>
                          <a:latin typeface="Arial" pitchFamily="34" charset="0"/>
                          <a:ea typeface="Times New Roman"/>
                          <a:cs typeface="Arial" pitchFamily="34" charset="0"/>
                        </a:rPr>
                        <a:t>698 </a:t>
                      </a:r>
                      <a:r>
                        <a:rPr lang="en-GB" sz="1400" dirty="0" smtClean="0">
                          <a:latin typeface="Arial" pitchFamily="34" charset="0"/>
                          <a:ea typeface="Times New Roman"/>
                          <a:cs typeface="Arial" pitchFamily="34" charset="0"/>
                        </a:rPr>
                        <a:t>- 716</a:t>
                      </a:r>
                      <a:r>
                        <a:rPr lang="en-GB" sz="1400" baseline="0" dirty="0" smtClean="0">
                          <a:latin typeface="Arial" pitchFamily="34" charset="0"/>
                          <a:ea typeface="Times New Roman"/>
                          <a:cs typeface="Arial" pitchFamily="34" charset="0"/>
                        </a:rPr>
                        <a:t> </a:t>
                      </a:r>
                      <a:r>
                        <a:rPr lang="en-GB" sz="1400" dirty="0" smtClean="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GB" sz="1400" dirty="0" smtClean="0">
                          <a:solidFill>
                            <a:srgbClr val="00B0F0"/>
                          </a:solidFill>
                          <a:latin typeface="Arial" pitchFamily="34" charset="0"/>
                          <a:ea typeface="Times New Roman"/>
                          <a:cs typeface="Arial" pitchFamily="34" charset="0"/>
                        </a:rPr>
                        <a:t>728 </a:t>
                      </a:r>
                      <a:r>
                        <a:rPr lang="en-GB" sz="1400" dirty="0" smtClean="0">
                          <a:latin typeface="Arial" pitchFamily="34" charset="0"/>
                          <a:ea typeface="Times New Roman"/>
                          <a:cs typeface="Arial" pitchFamily="34" charset="0"/>
                        </a:rPr>
                        <a:t>- 746 </a:t>
                      </a:r>
                      <a:r>
                        <a:rPr lang="en-GB"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Americas</a:t>
                      </a:r>
                      <a:endParaRPr lang="en-US" sz="1400" dirty="0">
                        <a:latin typeface="Arial" pitchFamily="34" charset="0"/>
                        <a:ea typeface="Times New Roman"/>
                        <a:cs typeface="Arial" pitchFamily="34" charset="0"/>
                      </a:endParaRPr>
                    </a:p>
                  </a:txBody>
                  <a:tcPr marL="68580" marR="68580" marT="0" marB="0"/>
                </a:tc>
              </a:tr>
              <a:tr h="274844">
                <a:tc>
                  <a:txBody>
                    <a:bodyPr/>
                    <a:lstStyle/>
                    <a:p>
                      <a:pPr marL="0" marR="0" algn="ctr">
                        <a:spcBef>
                          <a:spcPts val="0"/>
                        </a:spcBef>
                        <a:spcAft>
                          <a:spcPts val="900"/>
                        </a:spcAft>
                      </a:pPr>
                      <a:r>
                        <a:rPr lang="en-US" sz="1400" dirty="0" smtClean="0">
                          <a:latin typeface="Arial" pitchFamily="34" charset="0"/>
                          <a:ea typeface="Times New Roman"/>
                          <a:cs typeface="Arial" pitchFamily="34" charset="0"/>
                        </a:rPr>
                        <a:t>1</a:t>
                      </a:r>
                      <a:r>
                        <a:rPr lang="fr-FR" sz="1400" dirty="0" smtClean="0">
                          <a:latin typeface="Arial" pitchFamily="34" charset="0"/>
                          <a:ea typeface="Times New Roman"/>
                          <a:cs typeface="Arial" pitchFamily="34" charset="0"/>
                        </a:rPr>
                        <a:t>3</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en-GB" sz="1400" dirty="0" smtClean="0">
                          <a:latin typeface="Arial" pitchFamily="34" charset="0"/>
                          <a:ea typeface="Times New Roman"/>
                          <a:cs typeface="Arial" pitchFamily="34" charset="0"/>
                        </a:rPr>
                        <a:t>777 - 787 </a:t>
                      </a:r>
                      <a:r>
                        <a:rPr lang="en-GB"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GB" sz="1400" dirty="0" smtClean="0">
                          <a:latin typeface="Arial" pitchFamily="34" charset="0"/>
                          <a:ea typeface="Times New Roman"/>
                          <a:cs typeface="Arial" pitchFamily="34" charset="0"/>
                        </a:rPr>
                        <a:t>746 - 756 </a:t>
                      </a:r>
                      <a:r>
                        <a:rPr lang="en-GB"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Americas (Verizon)</a:t>
                      </a:r>
                      <a:endParaRPr lang="en-US" sz="1400" dirty="0">
                        <a:latin typeface="Arial" pitchFamily="34" charset="0"/>
                        <a:ea typeface="Times New Roman"/>
                        <a:cs typeface="Arial" pitchFamily="34" charset="0"/>
                      </a:endParaRPr>
                    </a:p>
                  </a:txBody>
                  <a:tcPr marL="68580" marR="68580" marT="0" marB="0"/>
                </a:tc>
              </a:tr>
              <a:tr h="274844">
                <a:tc>
                  <a:txBody>
                    <a:bodyPr/>
                    <a:lstStyle/>
                    <a:p>
                      <a:pPr marL="0" marR="0" algn="ctr">
                        <a:spcBef>
                          <a:spcPts val="0"/>
                        </a:spcBef>
                        <a:spcAft>
                          <a:spcPts val="900"/>
                        </a:spcAft>
                      </a:pPr>
                      <a:r>
                        <a:rPr lang="fr-FR" sz="1400" dirty="0" smtClean="0">
                          <a:latin typeface="Arial" pitchFamily="34" charset="0"/>
                          <a:ea typeface="Times New Roman"/>
                          <a:cs typeface="Arial" pitchFamily="34" charset="0"/>
                        </a:rPr>
                        <a:t>14</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en-GB" sz="1400" dirty="0" smtClean="0">
                          <a:latin typeface="Arial" pitchFamily="34" charset="0"/>
                          <a:ea typeface="Times New Roman"/>
                          <a:cs typeface="Arial" pitchFamily="34" charset="0"/>
                        </a:rPr>
                        <a:t>788 - 798 </a:t>
                      </a:r>
                      <a:r>
                        <a:rPr lang="en-GB"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GB" sz="1400" dirty="0" smtClean="0">
                          <a:latin typeface="Arial" pitchFamily="34" charset="0"/>
                          <a:ea typeface="Times New Roman"/>
                          <a:cs typeface="Arial" pitchFamily="34" charset="0"/>
                        </a:rPr>
                        <a:t>758 - 768 </a:t>
                      </a:r>
                      <a:r>
                        <a:rPr lang="en-GB"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ea typeface="Times New Roman"/>
                          <a:cs typeface="Arial" pitchFamily="34" charset="0"/>
                        </a:rPr>
                        <a:t>Americas (D-Block,</a:t>
                      </a:r>
                      <a:r>
                        <a:rPr lang="en-US" sz="1400" baseline="0" dirty="0" smtClean="0">
                          <a:latin typeface="Arial" pitchFamily="34" charset="0"/>
                          <a:ea typeface="Times New Roman"/>
                          <a:cs typeface="Arial" pitchFamily="34" charset="0"/>
                        </a:rPr>
                        <a:t> public safety)</a:t>
                      </a:r>
                      <a:endParaRPr lang="en-US" sz="1400" dirty="0" smtClean="0">
                        <a:latin typeface="Arial" pitchFamily="34" charset="0"/>
                        <a:ea typeface="Times New Roman"/>
                        <a:cs typeface="Arial" pitchFamily="34" charset="0"/>
                      </a:endParaRPr>
                    </a:p>
                  </a:txBody>
                  <a:tcPr marL="68580" marR="68580" marT="0" marB="0"/>
                </a:tc>
              </a:tr>
              <a:tr h="252372">
                <a:tc>
                  <a:txBody>
                    <a:bodyPr/>
                    <a:lstStyle/>
                    <a:p>
                      <a:pPr marL="0" marR="0" algn="ctr">
                        <a:spcBef>
                          <a:spcPts val="0"/>
                        </a:spcBef>
                        <a:spcAft>
                          <a:spcPts val="900"/>
                        </a:spcAft>
                      </a:pPr>
                      <a:r>
                        <a:rPr lang="fr-FR" sz="1400" dirty="0" smtClean="0">
                          <a:latin typeface="Arial" pitchFamily="34" charset="0"/>
                          <a:ea typeface="Times New Roman"/>
                          <a:cs typeface="Arial" pitchFamily="34" charset="0"/>
                        </a:rPr>
                        <a:t>17</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704 - 716 </a:t>
                      </a:r>
                      <a:r>
                        <a:rPr lang="fr-FR"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fr-FR" sz="1400" dirty="0" smtClean="0">
                          <a:latin typeface="Arial" pitchFamily="34" charset="0"/>
                          <a:ea typeface="Times New Roman"/>
                          <a:cs typeface="Arial" pitchFamily="34" charset="0"/>
                        </a:rPr>
                        <a:t>734 - 746 </a:t>
                      </a:r>
                      <a:r>
                        <a:rPr lang="fr-FR" sz="1400" dirty="0">
                          <a:latin typeface="Arial" pitchFamily="34" charset="0"/>
                          <a:ea typeface="Times New Roman"/>
                          <a:cs typeface="Arial" pitchFamily="34" charset="0"/>
                        </a:rPr>
                        <a:t>MHz</a:t>
                      </a:r>
                      <a:endParaRPr lang="en-US" sz="1400" dirty="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ea typeface="Times New Roman"/>
                          <a:cs typeface="Arial" pitchFamily="34" charset="0"/>
                        </a:rPr>
                        <a:t>Americas (AT&amp;T)</a:t>
                      </a:r>
                    </a:p>
                  </a:txBody>
                  <a:tcPr marL="68580" marR="68580" marT="0" marB="0"/>
                </a:tc>
              </a:tr>
              <a:tr h="252372">
                <a:tc>
                  <a:txBody>
                    <a:bodyPr/>
                    <a:lstStyle/>
                    <a:p>
                      <a:pPr marL="0" marR="0" algn="ctr">
                        <a:spcBef>
                          <a:spcPts val="0"/>
                        </a:spcBef>
                        <a:spcAft>
                          <a:spcPts val="900"/>
                        </a:spcAft>
                      </a:pPr>
                      <a:r>
                        <a:rPr lang="en-US" sz="1400" dirty="0" smtClean="0">
                          <a:latin typeface="Arial" pitchFamily="34" charset="0"/>
                          <a:ea typeface="Times New Roman"/>
                          <a:cs typeface="Arial" pitchFamily="34" charset="0"/>
                        </a:rPr>
                        <a:t>18</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815 – 830</a:t>
                      </a:r>
                      <a:r>
                        <a:rPr lang="en-US" sz="1400" baseline="0" dirty="0" smtClean="0">
                          <a:latin typeface="Arial" pitchFamily="34" charset="0"/>
                          <a:ea typeface="Times New Roman"/>
                          <a:cs typeface="Arial" pitchFamily="34" charset="0"/>
                        </a:rPr>
                        <a:t> 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860 – 875 MHz</a:t>
                      </a:r>
                      <a:endParaRPr lang="en-US" sz="1400" dirty="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ea typeface="Times New Roman"/>
                        <a:cs typeface="Arial" pitchFamily="34" charset="0"/>
                      </a:endParaRPr>
                    </a:p>
                  </a:txBody>
                  <a:tcPr marL="68580" marR="68580" marT="0" marB="0"/>
                </a:tc>
              </a:tr>
              <a:tr h="252372">
                <a:tc>
                  <a:txBody>
                    <a:bodyPr/>
                    <a:lstStyle/>
                    <a:p>
                      <a:pPr marL="0" marR="0" algn="ctr">
                        <a:spcBef>
                          <a:spcPts val="0"/>
                        </a:spcBef>
                        <a:spcAft>
                          <a:spcPts val="900"/>
                        </a:spcAft>
                      </a:pPr>
                      <a:r>
                        <a:rPr lang="en-US" sz="1400" dirty="0" smtClean="0">
                          <a:latin typeface="Arial" pitchFamily="34" charset="0"/>
                          <a:ea typeface="Times New Roman"/>
                          <a:cs typeface="Arial" pitchFamily="34" charset="0"/>
                        </a:rPr>
                        <a:t>19</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830 – 845 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875 – 890 MHz</a:t>
                      </a:r>
                      <a:endParaRPr lang="en-US" sz="1400" dirty="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ea typeface="Times New Roman"/>
                        <a:cs typeface="Arial" pitchFamily="34" charset="0"/>
                      </a:endParaRPr>
                    </a:p>
                  </a:txBody>
                  <a:tcPr marL="68580" marR="68580" marT="0" marB="0"/>
                </a:tc>
              </a:tr>
              <a:tr h="252372">
                <a:tc>
                  <a:txBody>
                    <a:bodyPr/>
                    <a:lstStyle/>
                    <a:p>
                      <a:pPr marL="0" marR="0" algn="ctr">
                        <a:spcBef>
                          <a:spcPts val="0"/>
                        </a:spcBef>
                        <a:spcAft>
                          <a:spcPts val="900"/>
                        </a:spcAft>
                      </a:pPr>
                      <a:r>
                        <a:rPr lang="en-US" sz="1400" dirty="0" smtClean="0">
                          <a:latin typeface="Arial" pitchFamily="34" charset="0"/>
                          <a:ea typeface="Times New Roman"/>
                          <a:cs typeface="Arial" pitchFamily="34" charset="0"/>
                        </a:rPr>
                        <a:t>20 </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832 – 862 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791 – 821 MHz</a:t>
                      </a:r>
                      <a:endParaRPr lang="en-US" sz="1400" dirty="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ea typeface="Times New Roman"/>
                        <a:cs typeface="Arial" pitchFamily="34" charset="0"/>
                      </a:endParaRPr>
                    </a:p>
                  </a:txBody>
                  <a:tcPr marL="68580" marR="68580" marT="0" marB="0"/>
                </a:tc>
              </a:tr>
              <a:tr h="252372">
                <a:tc>
                  <a:txBody>
                    <a:bodyPr/>
                    <a:lstStyle/>
                    <a:p>
                      <a:pPr marL="0" marR="0" algn="ctr">
                        <a:spcBef>
                          <a:spcPts val="0"/>
                        </a:spcBef>
                        <a:spcAft>
                          <a:spcPts val="900"/>
                        </a:spcAft>
                      </a:pPr>
                      <a:r>
                        <a:rPr lang="en-US" sz="1400" dirty="0" smtClean="0">
                          <a:latin typeface="Arial" pitchFamily="34" charset="0"/>
                          <a:ea typeface="Times New Roman"/>
                          <a:cs typeface="Arial" pitchFamily="34" charset="0"/>
                        </a:rPr>
                        <a:t>21</a:t>
                      </a:r>
                      <a:endParaRPr lang="en-US" sz="1400" dirty="0">
                        <a:latin typeface="Arial" pitchFamily="34" charset="0"/>
                        <a:ea typeface="Times New Roman"/>
                        <a:cs typeface="Arial" pitchFamily="34" charset="0"/>
                      </a:endParaRPr>
                    </a:p>
                  </a:txBody>
                  <a:tcPr marL="0" marR="0" marT="0" marB="0" anchor="ctr"/>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1447.9 – 1462.9 MHz</a:t>
                      </a:r>
                      <a:endParaRPr lang="en-US" sz="140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US" sz="1400" dirty="0" smtClean="0">
                          <a:latin typeface="Arial" pitchFamily="34" charset="0"/>
                          <a:ea typeface="Times New Roman"/>
                          <a:cs typeface="Arial" pitchFamily="34" charset="0"/>
                        </a:rPr>
                        <a:t>1495.9 – 1510.9 MHz</a:t>
                      </a:r>
                      <a:endParaRPr lang="en-US" sz="1400" dirty="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ea typeface="Times New Roman"/>
                        <a:cs typeface="Arial" pitchFamily="34" charset="0"/>
                      </a:endParaRPr>
                    </a:p>
                  </a:txBody>
                  <a:tcPr marL="68580" marR="68580" marT="0" marB="0"/>
                </a:tc>
              </a:tr>
            </a:tbl>
          </a:graphicData>
        </a:graphic>
      </p:graphicFrame>
      <p:sp>
        <p:nvSpPr>
          <p:cNvPr id="26713" name="Title 4"/>
          <p:cNvSpPr>
            <a:spLocks noGrp="1"/>
          </p:cNvSpPr>
          <p:nvPr>
            <p:ph type="title"/>
          </p:nvPr>
        </p:nvSpPr>
        <p:spPr>
          <a:xfrm>
            <a:off x="2057400" y="0"/>
            <a:ext cx="6629400" cy="914400"/>
          </a:xfrm>
        </p:spPr>
        <p:txBody>
          <a:bodyPr/>
          <a:lstStyle/>
          <a:p>
            <a:r>
              <a:rPr lang="en-US" dirty="0" smtClean="0"/>
              <a:t>LTE Frequency Bands - FDD</a:t>
            </a:r>
          </a:p>
        </p:txBody>
      </p:sp>
      <p:sp>
        <p:nvSpPr>
          <p:cNvPr id="26714" name="TextBox 5"/>
          <p:cNvSpPr txBox="1">
            <a:spLocks noChangeArrowheads="1"/>
          </p:cNvSpPr>
          <p:nvPr/>
        </p:nvSpPr>
        <p:spPr bwMode="auto">
          <a:xfrm>
            <a:off x="5638800" y="5791200"/>
            <a:ext cx="3167855" cy="276999"/>
          </a:xfrm>
          <a:prstGeom prst="rect">
            <a:avLst/>
          </a:prstGeom>
          <a:noFill/>
          <a:ln w="9525">
            <a:noFill/>
            <a:miter lim="800000"/>
            <a:headEnd/>
            <a:tailEnd/>
          </a:ln>
        </p:spPr>
        <p:txBody>
          <a:bodyPr wrap="none">
            <a:spAutoFit/>
          </a:bodyPr>
          <a:lstStyle/>
          <a:p>
            <a:r>
              <a:rPr lang="en-GB" sz="1200" dirty="0">
                <a:solidFill>
                  <a:srgbClr val="00B050"/>
                </a:solidFill>
              </a:rPr>
              <a:t>Source:  3GPP TS </a:t>
            </a:r>
            <a:r>
              <a:rPr lang="en-GB" sz="1200" dirty="0" smtClean="0">
                <a:solidFill>
                  <a:srgbClr val="00B050"/>
                </a:solidFill>
              </a:rPr>
              <a:t>36.104</a:t>
            </a:r>
            <a:r>
              <a:rPr lang="en-GB" sz="1200" dirty="0">
                <a:solidFill>
                  <a:srgbClr val="00B050"/>
                </a:solidFill>
              </a:rPr>
              <a:t>; V10.1.0 (2010-12)</a:t>
            </a:r>
            <a:endParaRPr lang="en-US" sz="1200" dirty="0">
              <a:solidFill>
                <a:srgbClr val="00B050"/>
              </a:solidFill>
            </a:endParaRPr>
          </a:p>
        </p:txBody>
      </p:sp>
      <p:cxnSp>
        <p:nvCxnSpPr>
          <p:cNvPr id="3" name="Straight Connector 2"/>
          <p:cNvCxnSpPr/>
          <p:nvPr/>
        </p:nvCxnSpPr>
        <p:spPr>
          <a:xfrm>
            <a:off x="8682527" y="3962400"/>
            <a:ext cx="0" cy="114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pPr>
              <a:defRPr/>
            </a:pPr>
            <a:fld id="{329A159E-1755-49BC-92A0-D4A24B8956FF}" type="slidenum">
              <a:rPr lang="en-US" smtClean="0"/>
              <a:pPr>
                <a:defRPr/>
              </a:pPr>
              <a:t>12</a:t>
            </a:fld>
            <a:endParaRPr lang="en-US"/>
          </a:p>
        </p:txBody>
      </p:sp>
    </p:spTree>
    <p:extLst>
      <p:ext uri="{BB962C8B-B14F-4D97-AF65-F5344CB8AC3E}">
        <p14:creationId xmlns:p14="http://schemas.microsoft.com/office/powerpoint/2010/main" val="3461849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mj-lt"/>
              </a:rPr>
              <a:t>LTE Frequency Bands - TDD</a:t>
            </a:r>
          </a:p>
        </p:txBody>
      </p:sp>
      <p:graphicFrame>
        <p:nvGraphicFramePr>
          <p:cNvPr id="4" name="Content Placeholder 3"/>
          <p:cNvGraphicFramePr>
            <a:graphicFrameLocks noGrp="1"/>
          </p:cNvGraphicFramePr>
          <p:nvPr>
            <p:ph idx="1"/>
            <p:extLst/>
          </p:nvPr>
        </p:nvGraphicFramePr>
        <p:xfrm>
          <a:off x="457200" y="1600200"/>
          <a:ext cx="8229600" cy="4282890"/>
        </p:xfrm>
        <a:graphic>
          <a:graphicData uri="http://schemas.openxmlformats.org/drawingml/2006/table">
            <a:tbl>
              <a:tblPr firstRow="1" bandRow="1">
                <a:tableStyleId>{5C22544A-7EE6-4342-B048-85BDC9FD1C3A}</a:tableStyleId>
              </a:tblPr>
              <a:tblGrid>
                <a:gridCol w="1445740"/>
                <a:gridCol w="2799001"/>
                <a:gridCol w="3984859"/>
              </a:tblGrid>
              <a:tr h="628096">
                <a:tc>
                  <a:txBody>
                    <a:bodyPr/>
                    <a:lstStyle/>
                    <a:p>
                      <a:pPr algn="ctr"/>
                      <a:r>
                        <a:rPr lang="en-US" sz="2000" dirty="0" smtClean="0"/>
                        <a:t>Band</a:t>
                      </a:r>
                      <a:endParaRPr lang="en-US" sz="2000" dirty="0"/>
                    </a:p>
                  </a:txBody>
                  <a:tcPr marL="103953" marR="103953"/>
                </a:tc>
                <a:tc>
                  <a:txBody>
                    <a:bodyPr/>
                    <a:lstStyle/>
                    <a:p>
                      <a:pPr algn="ctr"/>
                      <a:r>
                        <a:rPr lang="en-US" sz="2000" dirty="0" smtClean="0"/>
                        <a:t>UL and DL</a:t>
                      </a:r>
                      <a:endParaRPr lang="en-US" sz="2000" dirty="0"/>
                    </a:p>
                  </a:txBody>
                  <a:tcPr marL="103953" marR="103953"/>
                </a:tc>
                <a:tc>
                  <a:txBody>
                    <a:bodyPr/>
                    <a:lstStyle/>
                    <a:p>
                      <a:pPr algn="ctr"/>
                      <a:r>
                        <a:rPr lang="en-US" sz="2000" dirty="0" smtClean="0"/>
                        <a:t>Regions</a:t>
                      </a:r>
                      <a:endParaRPr lang="en-US" sz="2000" dirty="0"/>
                    </a:p>
                  </a:txBody>
                  <a:tcPr marL="103953" marR="103953"/>
                </a:tc>
              </a:tr>
              <a:tr h="332254">
                <a:tc>
                  <a:txBody>
                    <a:bodyPr/>
                    <a:lstStyle/>
                    <a:p>
                      <a:pPr marL="0" marR="0" algn="ctr">
                        <a:spcBef>
                          <a:spcPts val="0"/>
                        </a:spcBef>
                        <a:spcAft>
                          <a:spcPts val="0"/>
                        </a:spcAft>
                      </a:pPr>
                      <a:r>
                        <a:rPr lang="fr-FR" sz="2000">
                          <a:latin typeface="Arial"/>
                          <a:ea typeface="Times New Roman"/>
                          <a:cs typeface="Times New Roman"/>
                        </a:rPr>
                        <a:t>33</a:t>
                      </a:r>
                      <a:endParaRPr lang="en-US" sz="2000">
                        <a:latin typeface="Arial"/>
                        <a:ea typeface="Times New Roman"/>
                        <a:cs typeface="Times New Roman"/>
                      </a:endParaRPr>
                    </a:p>
                  </a:txBody>
                  <a:tcPr marL="77965" marR="77965" marT="0" marB="0" anchor="ctr"/>
                </a:tc>
                <a:tc>
                  <a:txBody>
                    <a:bodyPr/>
                    <a:lstStyle/>
                    <a:p>
                      <a:pPr marL="0" marR="0">
                        <a:spcBef>
                          <a:spcPts val="0"/>
                        </a:spcBef>
                        <a:spcAft>
                          <a:spcPts val="0"/>
                        </a:spcAft>
                      </a:pPr>
                      <a:r>
                        <a:rPr lang="en-GB" sz="2000" dirty="0" smtClean="0">
                          <a:latin typeface="Arial"/>
                          <a:ea typeface="Times New Roman"/>
                          <a:cs typeface="Times New Roman"/>
                        </a:rPr>
                        <a:t>1900 - 1920 </a:t>
                      </a:r>
                      <a:r>
                        <a:rPr lang="fr-FR" sz="2000" dirty="0">
                          <a:latin typeface="Arial"/>
                          <a:ea typeface="Times New Roman"/>
                          <a:cs typeface="Times New Roman"/>
                        </a:rPr>
                        <a:t>MHz</a:t>
                      </a:r>
                      <a:endParaRPr lang="en-US" sz="2000" dirty="0">
                        <a:latin typeface="Arial"/>
                        <a:ea typeface="Times New Roman"/>
                        <a:cs typeface="Times New Roman"/>
                      </a:endParaRPr>
                    </a:p>
                  </a:txBody>
                  <a:tcPr marL="77965" marR="77965" marT="0" marB="0"/>
                </a:tc>
                <a:tc>
                  <a:txBody>
                    <a:bodyPr/>
                    <a:lstStyle/>
                    <a:p>
                      <a:pPr marL="0" marR="0">
                        <a:spcBef>
                          <a:spcPts val="0"/>
                        </a:spcBef>
                        <a:spcAft>
                          <a:spcPts val="0"/>
                        </a:spcAft>
                      </a:pPr>
                      <a:r>
                        <a:rPr lang="en-US" sz="2000" dirty="0" smtClean="0">
                          <a:latin typeface="Arial"/>
                          <a:ea typeface="Times New Roman"/>
                          <a:cs typeface="Times New Roman"/>
                        </a:rPr>
                        <a:t>Europe, Asia (not Japan)</a:t>
                      </a:r>
                      <a:endParaRPr lang="en-US" sz="2000" dirty="0">
                        <a:latin typeface="Arial"/>
                        <a:ea typeface="Times New Roman"/>
                        <a:cs typeface="Times New Roman"/>
                      </a:endParaRPr>
                    </a:p>
                  </a:txBody>
                  <a:tcPr marL="77965" marR="77965" marT="0" marB="0"/>
                </a:tc>
              </a:tr>
              <a:tr h="332254">
                <a:tc>
                  <a:txBody>
                    <a:bodyPr/>
                    <a:lstStyle/>
                    <a:p>
                      <a:pPr marL="0" marR="0" algn="ctr">
                        <a:spcBef>
                          <a:spcPts val="0"/>
                        </a:spcBef>
                        <a:spcAft>
                          <a:spcPts val="0"/>
                        </a:spcAft>
                      </a:pPr>
                      <a:r>
                        <a:rPr lang="fr-FR" sz="2000">
                          <a:latin typeface="Arial"/>
                          <a:ea typeface="Times New Roman"/>
                          <a:cs typeface="Times New Roman"/>
                        </a:rPr>
                        <a:t>34</a:t>
                      </a:r>
                      <a:endParaRPr lang="en-US" sz="2000">
                        <a:latin typeface="Arial"/>
                        <a:ea typeface="Times New Roman"/>
                        <a:cs typeface="Times New Roman"/>
                      </a:endParaRPr>
                    </a:p>
                  </a:txBody>
                  <a:tcPr marL="77965" marR="77965" marT="0" marB="0" anchor="ctr"/>
                </a:tc>
                <a:tc>
                  <a:txBody>
                    <a:bodyPr/>
                    <a:lstStyle/>
                    <a:p>
                      <a:pPr marL="0" marR="0" algn="l">
                        <a:spcBef>
                          <a:spcPts val="0"/>
                        </a:spcBef>
                        <a:spcAft>
                          <a:spcPts val="0"/>
                        </a:spcAft>
                      </a:pPr>
                      <a:r>
                        <a:rPr lang="fr-FR" sz="2000" dirty="0" smtClean="0">
                          <a:latin typeface="Arial"/>
                          <a:ea typeface="Times New Roman"/>
                          <a:cs typeface="Times New Roman"/>
                        </a:rPr>
                        <a:t>2010 - 2025 </a:t>
                      </a:r>
                      <a:r>
                        <a:rPr lang="fr-FR" sz="2000" dirty="0">
                          <a:latin typeface="Arial"/>
                          <a:ea typeface="Times New Roman"/>
                          <a:cs typeface="Times New Roman"/>
                        </a:rPr>
                        <a:t>MHz</a:t>
                      </a:r>
                      <a:endParaRPr lang="en-US" sz="2000" dirty="0">
                        <a:latin typeface="Arial"/>
                        <a:ea typeface="Times New Roman"/>
                        <a:cs typeface="Times New Roman"/>
                      </a:endParaRPr>
                    </a:p>
                  </a:txBody>
                  <a:tcPr marL="77965" marR="77965" marT="0" marB="0"/>
                </a:tc>
                <a:tc>
                  <a:txBody>
                    <a:bodyPr/>
                    <a:lstStyle/>
                    <a:p>
                      <a:pPr marL="0" marR="0" algn="l">
                        <a:spcBef>
                          <a:spcPts val="0"/>
                        </a:spcBef>
                        <a:spcAft>
                          <a:spcPts val="0"/>
                        </a:spcAft>
                      </a:pPr>
                      <a:r>
                        <a:rPr lang="en-US" sz="2000" dirty="0" smtClean="0">
                          <a:latin typeface="Arial"/>
                          <a:ea typeface="Times New Roman"/>
                          <a:cs typeface="Times New Roman"/>
                        </a:rPr>
                        <a:t>Europe, Asia</a:t>
                      </a:r>
                      <a:endParaRPr lang="en-US" sz="2000" dirty="0">
                        <a:latin typeface="Arial"/>
                        <a:ea typeface="Times New Roman"/>
                        <a:cs typeface="Times New Roman"/>
                      </a:endParaRPr>
                    </a:p>
                  </a:txBody>
                  <a:tcPr marL="77965" marR="77965" marT="0" marB="0"/>
                </a:tc>
              </a:tr>
              <a:tr h="332254">
                <a:tc>
                  <a:txBody>
                    <a:bodyPr/>
                    <a:lstStyle/>
                    <a:p>
                      <a:pPr marL="0" marR="0" algn="ctr">
                        <a:spcBef>
                          <a:spcPts val="0"/>
                        </a:spcBef>
                        <a:spcAft>
                          <a:spcPts val="0"/>
                        </a:spcAft>
                      </a:pPr>
                      <a:r>
                        <a:rPr lang="fr-FR" sz="2000">
                          <a:latin typeface="Arial"/>
                          <a:ea typeface="Times New Roman"/>
                          <a:cs typeface="Times New Roman"/>
                        </a:rPr>
                        <a:t>35</a:t>
                      </a:r>
                      <a:endParaRPr lang="en-US" sz="2000">
                        <a:latin typeface="Arial"/>
                        <a:ea typeface="Times New Roman"/>
                        <a:cs typeface="Times New Roman"/>
                      </a:endParaRPr>
                    </a:p>
                  </a:txBody>
                  <a:tcPr marL="77965" marR="77965" marT="0" marB="0" anchor="ctr"/>
                </a:tc>
                <a:tc>
                  <a:txBody>
                    <a:bodyPr/>
                    <a:lstStyle/>
                    <a:p>
                      <a:pPr marL="0" marR="0" algn="l">
                        <a:spcBef>
                          <a:spcPts val="0"/>
                        </a:spcBef>
                        <a:spcAft>
                          <a:spcPts val="0"/>
                        </a:spcAft>
                      </a:pPr>
                      <a:r>
                        <a:rPr lang="fr-FR" sz="2000" dirty="0" smtClean="0">
                          <a:latin typeface="Arial"/>
                          <a:ea typeface="Times New Roman"/>
                          <a:cs typeface="Times New Roman"/>
                        </a:rPr>
                        <a:t>1850 - 1910 </a:t>
                      </a:r>
                      <a:r>
                        <a:rPr lang="fr-FR" sz="2000" dirty="0">
                          <a:latin typeface="Arial"/>
                          <a:ea typeface="Times New Roman"/>
                          <a:cs typeface="Times New Roman"/>
                        </a:rPr>
                        <a:t>MHz </a:t>
                      </a:r>
                      <a:endParaRPr lang="en-US" sz="2000" dirty="0">
                        <a:latin typeface="Arial"/>
                        <a:ea typeface="Times New Roman"/>
                        <a:cs typeface="Times New Roman"/>
                      </a:endParaRPr>
                    </a:p>
                  </a:txBody>
                  <a:tcPr marL="77965" marR="77965" marT="0" marB="0"/>
                </a:tc>
                <a:tc>
                  <a:txBody>
                    <a:bodyPr/>
                    <a:lstStyle/>
                    <a:p>
                      <a:pPr marL="0" marR="0" algn="l">
                        <a:spcBef>
                          <a:spcPts val="0"/>
                        </a:spcBef>
                        <a:spcAft>
                          <a:spcPts val="0"/>
                        </a:spcAft>
                      </a:pPr>
                      <a:endParaRPr lang="en-US" sz="2000" dirty="0">
                        <a:latin typeface="Arial"/>
                        <a:ea typeface="Times New Roman"/>
                        <a:cs typeface="Times New Roman"/>
                      </a:endParaRPr>
                    </a:p>
                  </a:txBody>
                  <a:tcPr marL="77965" marR="77965" marT="0" marB="0"/>
                </a:tc>
              </a:tr>
              <a:tr h="332254">
                <a:tc>
                  <a:txBody>
                    <a:bodyPr/>
                    <a:lstStyle/>
                    <a:p>
                      <a:pPr marL="0" marR="0" algn="ctr">
                        <a:spcBef>
                          <a:spcPts val="0"/>
                        </a:spcBef>
                        <a:spcAft>
                          <a:spcPts val="0"/>
                        </a:spcAft>
                      </a:pPr>
                      <a:r>
                        <a:rPr lang="fr-FR" sz="2000">
                          <a:latin typeface="Arial"/>
                          <a:ea typeface="Times New Roman"/>
                          <a:cs typeface="Times New Roman"/>
                        </a:rPr>
                        <a:t>36</a:t>
                      </a:r>
                      <a:endParaRPr lang="en-US" sz="2000">
                        <a:latin typeface="Arial"/>
                        <a:ea typeface="Times New Roman"/>
                        <a:cs typeface="Times New Roman"/>
                      </a:endParaRPr>
                    </a:p>
                  </a:txBody>
                  <a:tcPr marL="77965" marR="77965" marT="0" marB="0" anchor="ctr"/>
                </a:tc>
                <a:tc>
                  <a:txBody>
                    <a:bodyPr/>
                    <a:lstStyle/>
                    <a:p>
                      <a:pPr marL="0" marR="0" algn="l">
                        <a:spcBef>
                          <a:spcPts val="0"/>
                        </a:spcBef>
                        <a:spcAft>
                          <a:spcPts val="0"/>
                        </a:spcAft>
                      </a:pPr>
                      <a:r>
                        <a:rPr lang="fr-FR" sz="2000" dirty="0" smtClean="0">
                          <a:latin typeface="Arial"/>
                          <a:ea typeface="Times New Roman"/>
                          <a:cs typeface="Times New Roman"/>
                        </a:rPr>
                        <a:t>1930 - 1990 </a:t>
                      </a:r>
                      <a:r>
                        <a:rPr lang="fr-FR" sz="2000" dirty="0">
                          <a:latin typeface="Arial"/>
                          <a:ea typeface="Times New Roman"/>
                          <a:cs typeface="Times New Roman"/>
                        </a:rPr>
                        <a:t>MHz </a:t>
                      </a:r>
                      <a:endParaRPr lang="en-US" sz="2000" dirty="0">
                        <a:latin typeface="Arial"/>
                        <a:ea typeface="Times New Roman"/>
                        <a:cs typeface="Times New Roman"/>
                      </a:endParaRPr>
                    </a:p>
                  </a:txBody>
                  <a:tcPr marL="77965" marR="77965" marT="0" marB="0"/>
                </a:tc>
                <a:tc>
                  <a:txBody>
                    <a:bodyPr/>
                    <a:lstStyle/>
                    <a:p>
                      <a:pPr marL="0" marR="0" algn="l">
                        <a:spcBef>
                          <a:spcPts val="0"/>
                        </a:spcBef>
                        <a:spcAft>
                          <a:spcPts val="0"/>
                        </a:spcAft>
                      </a:pPr>
                      <a:endParaRPr lang="en-US" sz="2000" dirty="0">
                        <a:latin typeface="Arial"/>
                        <a:ea typeface="Times New Roman"/>
                        <a:cs typeface="Times New Roman"/>
                      </a:endParaRPr>
                    </a:p>
                  </a:txBody>
                  <a:tcPr marL="77965" marR="77965" marT="0" marB="0"/>
                </a:tc>
              </a:tr>
              <a:tr h="332254">
                <a:tc>
                  <a:txBody>
                    <a:bodyPr/>
                    <a:lstStyle/>
                    <a:p>
                      <a:pPr marL="0" marR="0" algn="ctr">
                        <a:spcBef>
                          <a:spcPts val="0"/>
                        </a:spcBef>
                        <a:spcAft>
                          <a:spcPts val="0"/>
                        </a:spcAft>
                      </a:pPr>
                      <a:r>
                        <a:rPr lang="fr-FR" sz="2000">
                          <a:latin typeface="Arial"/>
                          <a:ea typeface="Times New Roman"/>
                          <a:cs typeface="Times New Roman"/>
                        </a:rPr>
                        <a:t>37</a:t>
                      </a:r>
                      <a:endParaRPr lang="en-US" sz="2000">
                        <a:latin typeface="Arial"/>
                        <a:ea typeface="Times New Roman"/>
                        <a:cs typeface="Times New Roman"/>
                      </a:endParaRPr>
                    </a:p>
                  </a:txBody>
                  <a:tcPr marL="77965" marR="77965" marT="0" marB="0" anchor="ctr"/>
                </a:tc>
                <a:tc>
                  <a:txBody>
                    <a:bodyPr/>
                    <a:lstStyle/>
                    <a:p>
                      <a:pPr marL="0" marR="0" algn="l">
                        <a:spcBef>
                          <a:spcPts val="0"/>
                        </a:spcBef>
                        <a:spcAft>
                          <a:spcPts val="0"/>
                        </a:spcAft>
                      </a:pPr>
                      <a:r>
                        <a:rPr lang="fr-FR" sz="2000" dirty="0" smtClean="0">
                          <a:latin typeface="Arial"/>
                          <a:ea typeface="Times New Roman"/>
                          <a:cs typeface="Times New Roman"/>
                        </a:rPr>
                        <a:t>1910 - 1930 </a:t>
                      </a:r>
                      <a:r>
                        <a:rPr lang="fr-FR" sz="2000" dirty="0">
                          <a:latin typeface="Arial"/>
                          <a:ea typeface="Times New Roman"/>
                          <a:cs typeface="Times New Roman"/>
                        </a:rPr>
                        <a:t>MHz </a:t>
                      </a:r>
                      <a:endParaRPr lang="en-US" sz="2000" dirty="0">
                        <a:latin typeface="Arial"/>
                        <a:ea typeface="Times New Roman"/>
                        <a:cs typeface="Times New Roman"/>
                      </a:endParaRPr>
                    </a:p>
                  </a:txBody>
                  <a:tcPr marL="77965" marR="77965" marT="0" marB="0"/>
                </a:tc>
                <a:tc>
                  <a:txBody>
                    <a:bodyPr/>
                    <a:lstStyle/>
                    <a:p>
                      <a:pPr marL="0" marR="0" algn="l">
                        <a:spcBef>
                          <a:spcPts val="0"/>
                        </a:spcBef>
                        <a:spcAft>
                          <a:spcPts val="0"/>
                        </a:spcAft>
                      </a:pPr>
                      <a:endParaRPr lang="en-US" sz="2000" dirty="0">
                        <a:latin typeface="Arial"/>
                        <a:ea typeface="Times New Roman"/>
                        <a:cs typeface="Times New Roman"/>
                      </a:endParaRPr>
                    </a:p>
                  </a:txBody>
                  <a:tcPr marL="77965" marR="77965" marT="0" marB="0"/>
                </a:tc>
              </a:tr>
              <a:tr h="332254">
                <a:tc>
                  <a:txBody>
                    <a:bodyPr/>
                    <a:lstStyle/>
                    <a:p>
                      <a:pPr marL="0" marR="0" algn="ctr">
                        <a:spcBef>
                          <a:spcPts val="0"/>
                        </a:spcBef>
                        <a:spcAft>
                          <a:spcPts val="0"/>
                        </a:spcAft>
                      </a:pPr>
                      <a:r>
                        <a:rPr lang="fr-FR" sz="2000">
                          <a:latin typeface="Arial"/>
                          <a:ea typeface="Times New Roman"/>
                          <a:cs typeface="Times New Roman"/>
                        </a:rPr>
                        <a:t>38</a:t>
                      </a:r>
                      <a:endParaRPr lang="en-US" sz="2000">
                        <a:latin typeface="Arial"/>
                        <a:ea typeface="Times New Roman"/>
                        <a:cs typeface="Times New Roman"/>
                      </a:endParaRPr>
                    </a:p>
                  </a:txBody>
                  <a:tcPr marL="77965" marR="77965" marT="0" marB="0" anchor="ctr"/>
                </a:tc>
                <a:tc>
                  <a:txBody>
                    <a:bodyPr/>
                    <a:lstStyle/>
                    <a:p>
                      <a:pPr marL="0" marR="0" algn="l">
                        <a:spcBef>
                          <a:spcPts val="0"/>
                        </a:spcBef>
                        <a:spcAft>
                          <a:spcPts val="0"/>
                        </a:spcAft>
                      </a:pPr>
                      <a:r>
                        <a:rPr lang="fr-FR" sz="2000" dirty="0" smtClean="0">
                          <a:latin typeface="Arial"/>
                          <a:ea typeface="Times New Roman"/>
                          <a:cs typeface="Times New Roman"/>
                        </a:rPr>
                        <a:t>2570 - 2620 </a:t>
                      </a:r>
                      <a:r>
                        <a:rPr lang="fr-FR" sz="2000" dirty="0">
                          <a:latin typeface="Arial"/>
                          <a:ea typeface="Times New Roman"/>
                          <a:cs typeface="Times New Roman"/>
                        </a:rPr>
                        <a:t>MHz </a:t>
                      </a:r>
                      <a:endParaRPr lang="en-US" sz="2000" dirty="0">
                        <a:latin typeface="Arial"/>
                        <a:ea typeface="Times New Roman"/>
                        <a:cs typeface="Times New Roman"/>
                      </a:endParaRPr>
                    </a:p>
                  </a:txBody>
                  <a:tcPr marL="77965" marR="77965" marT="0" marB="0"/>
                </a:tc>
                <a:tc>
                  <a:txBody>
                    <a:bodyPr/>
                    <a:lstStyle/>
                    <a:p>
                      <a:pPr marL="0" marR="0" algn="l">
                        <a:spcBef>
                          <a:spcPts val="0"/>
                        </a:spcBef>
                        <a:spcAft>
                          <a:spcPts val="0"/>
                        </a:spcAft>
                      </a:pPr>
                      <a:r>
                        <a:rPr lang="en-US" sz="2000" dirty="0" smtClean="0">
                          <a:latin typeface="Arial"/>
                          <a:ea typeface="Times New Roman"/>
                          <a:cs typeface="Times New Roman"/>
                        </a:rPr>
                        <a:t>Europe</a:t>
                      </a:r>
                      <a:endParaRPr lang="en-US" sz="2000" dirty="0">
                        <a:latin typeface="Arial"/>
                        <a:ea typeface="Times New Roman"/>
                        <a:cs typeface="Times New Roman"/>
                      </a:endParaRPr>
                    </a:p>
                  </a:txBody>
                  <a:tcPr marL="77965" marR="77965" marT="0" marB="0"/>
                </a:tc>
              </a:tr>
              <a:tr h="332254">
                <a:tc>
                  <a:txBody>
                    <a:bodyPr/>
                    <a:lstStyle/>
                    <a:p>
                      <a:pPr marL="0" marR="0" algn="ctr">
                        <a:spcBef>
                          <a:spcPts val="0"/>
                        </a:spcBef>
                        <a:spcAft>
                          <a:spcPts val="0"/>
                        </a:spcAft>
                      </a:pPr>
                      <a:r>
                        <a:rPr lang="en-GB" sz="2000">
                          <a:latin typeface="Arial"/>
                          <a:ea typeface="Times New Roman"/>
                          <a:cs typeface="Times New Roman"/>
                        </a:rPr>
                        <a:t>39</a:t>
                      </a:r>
                      <a:endParaRPr lang="en-US" sz="2000">
                        <a:latin typeface="Arial"/>
                        <a:ea typeface="Times New Roman"/>
                        <a:cs typeface="Times New Roman"/>
                      </a:endParaRPr>
                    </a:p>
                  </a:txBody>
                  <a:tcPr marL="77965" marR="77965" marT="0" marB="0"/>
                </a:tc>
                <a:tc>
                  <a:txBody>
                    <a:bodyPr/>
                    <a:lstStyle/>
                    <a:p>
                      <a:pPr marL="0" marR="0" algn="l">
                        <a:spcBef>
                          <a:spcPts val="0"/>
                        </a:spcBef>
                        <a:spcAft>
                          <a:spcPts val="0"/>
                        </a:spcAft>
                      </a:pPr>
                      <a:r>
                        <a:rPr lang="en-GB" sz="2000" dirty="0" smtClean="0">
                          <a:latin typeface="Arial"/>
                          <a:ea typeface="Times New Roman"/>
                          <a:cs typeface="Times New Roman"/>
                        </a:rPr>
                        <a:t>1880 - 1920 </a:t>
                      </a:r>
                      <a:r>
                        <a:rPr lang="en-GB" sz="2000" dirty="0">
                          <a:latin typeface="Arial"/>
                          <a:ea typeface="Times New Roman"/>
                          <a:cs typeface="Times New Roman"/>
                        </a:rPr>
                        <a:t>MHz </a:t>
                      </a:r>
                      <a:endParaRPr lang="en-US" sz="2000" dirty="0">
                        <a:latin typeface="Arial"/>
                        <a:ea typeface="Times New Roman"/>
                        <a:cs typeface="Times New Roman"/>
                      </a:endParaRPr>
                    </a:p>
                  </a:txBody>
                  <a:tcPr marL="77965" marR="77965" marT="0" marB="0"/>
                </a:tc>
                <a:tc>
                  <a:txBody>
                    <a:bodyPr/>
                    <a:lstStyle/>
                    <a:p>
                      <a:pPr marL="0" marR="0" algn="l">
                        <a:spcBef>
                          <a:spcPts val="0"/>
                        </a:spcBef>
                        <a:spcAft>
                          <a:spcPts val="0"/>
                        </a:spcAft>
                      </a:pPr>
                      <a:r>
                        <a:rPr lang="en-US" sz="2000" dirty="0" smtClean="0">
                          <a:latin typeface="Arial"/>
                          <a:ea typeface="Times New Roman"/>
                          <a:cs typeface="Times New Roman"/>
                        </a:rPr>
                        <a:t>China</a:t>
                      </a:r>
                      <a:endParaRPr lang="en-US" sz="2000" dirty="0">
                        <a:latin typeface="Arial"/>
                        <a:ea typeface="Times New Roman"/>
                        <a:cs typeface="Times New Roman"/>
                      </a:endParaRPr>
                    </a:p>
                  </a:txBody>
                  <a:tcPr marL="77965" marR="77965" marT="0" marB="0"/>
                </a:tc>
              </a:tr>
              <a:tr h="332254">
                <a:tc>
                  <a:txBody>
                    <a:bodyPr/>
                    <a:lstStyle/>
                    <a:p>
                      <a:pPr marL="0" marR="0" algn="ctr">
                        <a:spcBef>
                          <a:spcPts val="0"/>
                        </a:spcBef>
                        <a:spcAft>
                          <a:spcPts val="0"/>
                        </a:spcAft>
                      </a:pPr>
                      <a:r>
                        <a:rPr lang="en-GB" sz="2000" dirty="0">
                          <a:latin typeface="Arial"/>
                          <a:ea typeface="Times New Roman"/>
                          <a:cs typeface="Times New Roman"/>
                        </a:rPr>
                        <a:t>40</a:t>
                      </a:r>
                      <a:endParaRPr lang="en-US" sz="2000" dirty="0">
                        <a:latin typeface="Arial"/>
                        <a:ea typeface="Times New Roman"/>
                        <a:cs typeface="Times New Roman"/>
                      </a:endParaRPr>
                    </a:p>
                  </a:txBody>
                  <a:tcPr marL="77965" marR="77965" marT="0" marB="0"/>
                </a:tc>
                <a:tc>
                  <a:txBody>
                    <a:bodyPr/>
                    <a:lstStyle/>
                    <a:p>
                      <a:pPr marL="0" marR="0" algn="l">
                        <a:spcBef>
                          <a:spcPts val="0"/>
                        </a:spcBef>
                        <a:spcAft>
                          <a:spcPts val="0"/>
                        </a:spcAft>
                      </a:pPr>
                      <a:r>
                        <a:rPr lang="en-GB" sz="2000" dirty="0">
                          <a:latin typeface="Arial"/>
                          <a:ea typeface="Times New Roman"/>
                          <a:cs typeface="Times New Roman"/>
                        </a:rPr>
                        <a:t>2300 </a:t>
                      </a:r>
                      <a:r>
                        <a:rPr lang="en-GB" sz="2000" dirty="0" smtClean="0">
                          <a:latin typeface="Arial"/>
                          <a:ea typeface="Times New Roman"/>
                          <a:cs typeface="Times New Roman"/>
                        </a:rPr>
                        <a:t>– 2400 MHz </a:t>
                      </a:r>
                      <a:endParaRPr lang="en-US" sz="2000" dirty="0">
                        <a:latin typeface="Arial"/>
                        <a:ea typeface="Times New Roman"/>
                        <a:cs typeface="Times New Roman"/>
                      </a:endParaRPr>
                    </a:p>
                  </a:txBody>
                  <a:tcPr marL="77965" marR="77965" marT="0" marB="0"/>
                </a:tc>
                <a:tc>
                  <a:txBody>
                    <a:bodyPr/>
                    <a:lstStyle/>
                    <a:p>
                      <a:pPr marL="0" marR="0" algn="l">
                        <a:spcBef>
                          <a:spcPts val="0"/>
                        </a:spcBef>
                        <a:spcAft>
                          <a:spcPts val="0"/>
                        </a:spcAft>
                      </a:pPr>
                      <a:r>
                        <a:rPr lang="en-US" sz="2000" dirty="0" smtClean="0">
                          <a:latin typeface="Arial"/>
                          <a:ea typeface="Times New Roman"/>
                          <a:cs typeface="Times New Roman"/>
                        </a:rPr>
                        <a:t>Europe, Asia</a:t>
                      </a:r>
                      <a:endParaRPr lang="en-US" sz="2000" dirty="0">
                        <a:latin typeface="Arial"/>
                        <a:ea typeface="Times New Roman"/>
                        <a:cs typeface="Times New Roman"/>
                      </a:endParaRPr>
                    </a:p>
                  </a:txBody>
                  <a:tcPr marL="77965" marR="77965" marT="0" marB="0"/>
                </a:tc>
              </a:tr>
              <a:tr h="332254">
                <a:tc>
                  <a:txBody>
                    <a:bodyPr/>
                    <a:lstStyle/>
                    <a:p>
                      <a:pPr marL="0" marR="0" algn="ctr">
                        <a:spcBef>
                          <a:spcPts val="0"/>
                        </a:spcBef>
                        <a:spcAft>
                          <a:spcPts val="0"/>
                        </a:spcAft>
                      </a:pPr>
                      <a:r>
                        <a:rPr lang="en-US" sz="2000" dirty="0" smtClean="0">
                          <a:latin typeface="Arial"/>
                          <a:ea typeface="Times New Roman"/>
                          <a:cs typeface="Times New Roman"/>
                        </a:rPr>
                        <a:t>41</a:t>
                      </a:r>
                      <a:endParaRPr lang="en-US" sz="2000" dirty="0">
                        <a:latin typeface="Arial"/>
                        <a:ea typeface="Times New Roman"/>
                        <a:cs typeface="Times New Roman"/>
                      </a:endParaRPr>
                    </a:p>
                  </a:txBody>
                  <a:tcPr marL="77965" marR="77965" marT="0" marB="0"/>
                </a:tc>
                <a:tc>
                  <a:txBody>
                    <a:bodyPr/>
                    <a:lstStyle/>
                    <a:p>
                      <a:pPr marL="0" marR="0" algn="l">
                        <a:spcBef>
                          <a:spcPts val="0"/>
                        </a:spcBef>
                        <a:spcAft>
                          <a:spcPts val="0"/>
                        </a:spcAft>
                      </a:pPr>
                      <a:r>
                        <a:rPr lang="en-US" sz="2000" dirty="0" smtClean="0">
                          <a:latin typeface="Arial"/>
                          <a:ea typeface="Times New Roman"/>
                          <a:cs typeface="Times New Roman"/>
                        </a:rPr>
                        <a:t>2496 – 2690 MHz</a:t>
                      </a:r>
                      <a:endParaRPr lang="en-US" sz="2000" dirty="0">
                        <a:latin typeface="Arial"/>
                        <a:ea typeface="Times New Roman"/>
                        <a:cs typeface="Times New Roman"/>
                      </a:endParaRPr>
                    </a:p>
                  </a:txBody>
                  <a:tcPr marL="77965" marR="77965" marT="0" marB="0"/>
                </a:tc>
                <a:tc>
                  <a:txBody>
                    <a:bodyPr/>
                    <a:lstStyle/>
                    <a:p>
                      <a:pPr marL="0" marR="0" algn="l">
                        <a:spcBef>
                          <a:spcPts val="0"/>
                        </a:spcBef>
                        <a:spcAft>
                          <a:spcPts val="0"/>
                        </a:spcAft>
                      </a:pPr>
                      <a:r>
                        <a:rPr lang="en-US" sz="2000" dirty="0" smtClean="0">
                          <a:latin typeface="Arial"/>
                          <a:ea typeface="Times New Roman"/>
                          <a:cs typeface="Times New Roman"/>
                        </a:rPr>
                        <a:t>Americas (Clearwire</a:t>
                      </a:r>
                      <a:r>
                        <a:rPr lang="en-US" sz="2000" baseline="0" dirty="0" smtClean="0">
                          <a:latin typeface="Arial"/>
                          <a:ea typeface="Times New Roman"/>
                          <a:cs typeface="Times New Roman"/>
                        </a:rPr>
                        <a:t> LTE)</a:t>
                      </a:r>
                      <a:endParaRPr lang="en-US" sz="2000" dirty="0">
                        <a:latin typeface="Arial"/>
                        <a:ea typeface="Times New Roman"/>
                        <a:cs typeface="Times New Roman"/>
                      </a:endParaRPr>
                    </a:p>
                  </a:txBody>
                  <a:tcPr marL="77965" marR="77965" marT="0" marB="0"/>
                </a:tc>
              </a:tr>
              <a:tr h="332254">
                <a:tc>
                  <a:txBody>
                    <a:bodyPr/>
                    <a:lstStyle/>
                    <a:p>
                      <a:pPr marL="0" marR="0" algn="ctr">
                        <a:spcBef>
                          <a:spcPts val="0"/>
                        </a:spcBef>
                        <a:spcAft>
                          <a:spcPts val="0"/>
                        </a:spcAft>
                      </a:pPr>
                      <a:r>
                        <a:rPr lang="en-US" sz="2000" dirty="0" smtClean="0">
                          <a:latin typeface="Arial"/>
                          <a:ea typeface="Times New Roman"/>
                          <a:cs typeface="Times New Roman"/>
                        </a:rPr>
                        <a:t>42</a:t>
                      </a:r>
                      <a:endParaRPr lang="en-US" sz="2000" dirty="0">
                        <a:latin typeface="Arial"/>
                        <a:ea typeface="Times New Roman"/>
                        <a:cs typeface="Times New Roman"/>
                      </a:endParaRPr>
                    </a:p>
                  </a:txBody>
                  <a:tcPr marL="77965" marR="77965" marT="0" marB="0"/>
                </a:tc>
                <a:tc>
                  <a:txBody>
                    <a:bodyPr/>
                    <a:lstStyle/>
                    <a:p>
                      <a:pPr marL="0" marR="0" algn="l">
                        <a:spcBef>
                          <a:spcPts val="0"/>
                        </a:spcBef>
                        <a:spcAft>
                          <a:spcPts val="0"/>
                        </a:spcAft>
                      </a:pPr>
                      <a:r>
                        <a:rPr lang="en-US" sz="2000" dirty="0" smtClean="0">
                          <a:latin typeface="Arial"/>
                          <a:ea typeface="Times New Roman"/>
                          <a:cs typeface="Times New Roman"/>
                        </a:rPr>
                        <a:t>3400 – 3600 MHz</a:t>
                      </a:r>
                      <a:endParaRPr lang="en-US" sz="2000" dirty="0">
                        <a:latin typeface="Arial"/>
                        <a:ea typeface="Times New Roman"/>
                        <a:cs typeface="Times New Roman"/>
                      </a:endParaRPr>
                    </a:p>
                  </a:txBody>
                  <a:tcPr marL="77965" marR="77965" marT="0" marB="0"/>
                </a:tc>
                <a:tc>
                  <a:txBody>
                    <a:bodyPr/>
                    <a:lstStyle/>
                    <a:p>
                      <a:pPr marL="0" marR="0" algn="l">
                        <a:spcBef>
                          <a:spcPts val="0"/>
                        </a:spcBef>
                        <a:spcAft>
                          <a:spcPts val="0"/>
                        </a:spcAft>
                      </a:pPr>
                      <a:endParaRPr lang="en-US" sz="2000" dirty="0">
                        <a:latin typeface="Arial"/>
                        <a:ea typeface="Times New Roman"/>
                        <a:cs typeface="Times New Roman"/>
                      </a:endParaRPr>
                    </a:p>
                  </a:txBody>
                  <a:tcPr marL="77965" marR="77965" marT="0" marB="0"/>
                </a:tc>
              </a:tr>
              <a:tr h="332254">
                <a:tc>
                  <a:txBody>
                    <a:bodyPr/>
                    <a:lstStyle/>
                    <a:p>
                      <a:pPr marL="0" marR="0" algn="ctr">
                        <a:spcBef>
                          <a:spcPts val="0"/>
                        </a:spcBef>
                        <a:spcAft>
                          <a:spcPts val="0"/>
                        </a:spcAft>
                      </a:pPr>
                      <a:r>
                        <a:rPr lang="en-US" sz="2000" dirty="0" smtClean="0">
                          <a:latin typeface="Arial"/>
                          <a:ea typeface="Times New Roman"/>
                          <a:cs typeface="Times New Roman"/>
                        </a:rPr>
                        <a:t>43</a:t>
                      </a:r>
                      <a:endParaRPr lang="en-US" sz="2000" dirty="0">
                        <a:latin typeface="Arial"/>
                        <a:ea typeface="Times New Roman"/>
                        <a:cs typeface="Times New Roman"/>
                      </a:endParaRPr>
                    </a:p>
                  </a:txBody>
                  <a:tcPr marL="77965" marR="77965" marT="0" marB="0"/>
                </a:tc>
                <a:tc>
                  <a:txBody>
                    <a:bodyPr/>
                    <a:lstStyle/>
                    <a:p>
                      <a:pPr marL="0" marR="0" algn="l">
                        <a:spcBef>
                          <a:spcPts val="0"/>
                        </a:spcBef>
                        <a:spcAft>
                          <a:spcPts val="0"/>
                        </a:spcAft>
                      </a:pPr>
                      <a:r>
                        <a:rPr lang="en-US" sz="2000" dirty="0" smtClean="0">
                          <a:latin typeface="Arial"/>
                          <a:ea typeface="Times New Roman"/>
                          <a:cs typeface="Times New Roman"/>
                        </a:rPr>
                        <a:t>3600 – 3800 MHz</a:t>
                      </a:r>
                      <a:endParaRPr lang="en-US" sz="2000" dirty="0">
                        <a:latin typeface="Arial"/>
                        <a:ea typeface="Times New Roman"/>
                        <a:cs typeface="Times New Roman"/>
                      </a:endParaRPr>
                    </a:p>
                  </a:txBody>
                  <a:tcPr marL="77965" marR="77965" marT="0" marB="0"/>
                </a:tc>
                <a:tc>
                  <a:txBody>
                    <a:bodyPr/>
                    <a:lstStyle/>
                    <a:p>
                      <a:pPr marL="0" marR="0" algn="l">
                        <a:spcBef>
                          <a:spcPts val="0"/>
                        </a:spcBef>
                        <a:spcAft>
                          <a:spcPts val="0"/>
                        </a:spcAft>
                      </a:pPr>
                      <a:endParaRPr lang="en-US" sz="2000" dirty="0">
                        <a:latin typeface="Arial"/>
                        <a:ea typeface="Times New Roman"/>
                        <a:cs typeface="Times New Roman"/>
                      </a:endParaRPr>
                    </a:p>
                  </a:txBody>
                  <a:tcPr marL="77965" marR="77965" marT="0" marB="0"/>
                </a:tc>
              </a:tr>
            </a:tbl>
          </a:graphicData>
        </a:graphic>
      </p:graphicFrame>
      <p:sp>
        <p:nvSpPr>
          <p:cNvPr id="6" name="TextBox 5"/>
          <p:cNvSpPr txBox="1">
            <a:spLocks noChangeArrowheads="1"/>
          </p:cNvSpPr>
          <p:nvPr/>
        </p:nvSpPr>
        <p:spPr bwMode="auto">
          <a:xfrm>
            <a:off x="4724400" y="5562600"/>
            <a:ext cx="3167855" cy="276999"/>
          </a:xfrm>
          <a:prstGeom prst="rect">
            <a:avLst/>
          </a:prstGeom>
          <a:noFill/>
          <a:ln w="9525">
            <a:noFill/>
            <a:miter lim="800000"/>
            <a:headEnd/>
            <a:tailEnd/>
          </a:ln>
        </p:spPr>
        <p:txBody>
          <a:bodyPr wrap="none">
            <a:spAutoFit/>
          </a:bodyPr>
          <a:lstStyle/>
          <a:p>
            <a:r>
              <a:rPr lang="en-GB" sz="1200" dirty="0">
                <a:solidFill>
                  <a:srgbClr val="00B050"/>
                </a:solidFill>
              </a:rPr>
              <a:t>Source:  3GPP TS </a:t>
            </a:r>
            <a:r>
              <a:rPr lang="en-GB" sz="1200" dirty="0" smtClean="0">
                <a:solidFill>
                  <a:srgbClr val="00B050"/>
                </a:solidFill>
              </a:rPr>
              <a:t>36.104</a:t>
            </a:r>
            <a:r>
              <a:rPr lang="en-GB" sz="1200" dirty="0">
                <a:solidFill>
                  <a:srgbClr val="00B050"/>
                </a:solidFill>
              </a:rPr>
              <a:t>; V10.1.0 (2010-12)</a:t>
            </a:r>
            <a:endParaRPr lang="en-US" sz="1200" dirty="0">
              <a:solidFill>
                <a:srgbClr val="00B050"/>
              </a:solidFill>
            </a:endParaRPr>
          </a:p>
        </p:txBody>
      </p:sp>
      <p:sp>
        <p:nvSpPr>
          <p:cNvPr id="3" name="Slide Number Placeholder 2"/>
          <p:cNvSpPr>
            <a:spLocks noGrp="1"/>
          </p:cNvSpPr>
          <p:nvPr>
            <p:ph type="sldNum" sz="quarter" idx="11"/>
          </p:nvPr>
        </p:nvSpPr>
        <p:spPr/>
        <p:txBody>
          <a:bodyPr/>
          <a:lstStyle/>
          <a:p>
            <a:pPr>
              <a:defRPr/>
            </a:pPr>
            <a:fld id="{329A159E-1755-49BC-92A0-D4A24B8956FF}" type="slidenum">
              <a:rPr lang="en-US" smtClean="0"/>
              <a:pPr>
                <a:defRPr/>
              </a:pPr>
              <a:t>13</a:t>
            </a:fld>
            <a:endParaRPr lang="en-US"/>
          </a:p>
        </p:txBody>
      </p:sp>
    </p:spTree>
    <p:extLst>
      <p:ext uri="{BB962C8B-B14F-4D97-AF65-F5344CB8AC3E}">
        <p14:creationId xmlns:p14="http://schemas.microsoft.com/office/powerpoint/2010/main" val="3790948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7518" y="3407165"/>
            <a:ext cx="7819355" cy="104843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1902108795"/>
              </p:ext>
            </p:extLst>
          </p:nvPr>
        </p:nvGraphicFramePr>
        <p:xfrm>
          <a:off x="304800" y="2500156"/>
          <a:ext cx="8229600" cy="350466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457200"/>
            <a:ext cx="3429000" cy="1762050"/>
          </a:xfrm>
        </p:spPr>
        <p:txBody>
          <a:bodyPr/>
          <a:lstStyle/>
          <a:p>
            <a:r>
              <a:rPr lang="en-US" dirty="0" smtClean="0"/>
              <a:t>VHF/UHF Spectrum</a:t>
            </a:r>
            <a:endParaRPr lang="en-US" dirty="0"/>
          </a:p>
        </p:txBody>
      </p:sp>
      <p:sp>
        <p:nvSpPr>
          <p:cNvPr id="10" name="TextBox 9"/>
          <p:cNvSpPr txBox="1"/>
          <p:nvPr/>
        </p:nvSpPr>
        <p:spPr>
          <a:xfrm>
            <a:off x="685800" y="2677381"/>
            <a:ext cx="3033203" cy="584775"/>
          </a:xfrm>
          <a:prstGeom prst="rect">
            <a:avLst/>
          </a:prstGeom>
          <a:noFill/>
        </p:spPr>
        <p:txBody>
          <a:bodyPr wrap="none" rtlCol="0">
            <a:spAutoFit/>
          </a:bodyPr>
          <a:lstStyle/>
          <a:p>
            <a:r>
              <a:rPr lang="en-US" sz="1600" dirty="0" smtClean="0">
                <a:solidFill>
                  <a:srgbClr val="00B0F0"/>
                </a:solidFill>
                <a:latin typeface="Arial Narrow" panose="020B0606020202030204" pitchFamily="34" charset="0"/>
              </a:rPr>
              <a:t>US White Spaces [2] [3]</a:t>
            </a:r>
          </a:p>
          <a:p>
            <a:r>
              <a:rPr lang="en-US" sz="1600" dirty="0" smtClean="0">
                <a:solidFill>
                  <a:srgbClr val="00B0F0"/>
                </a:solidFill>
                <a:latin typeface="Arial Narrow" panose="020B0606020202030204" pitchFamily="34" charset="0"/>
              </a:rPr>
              <a:t>54-72, 76-88,  174-216, 470-692 MHz </a:t>
            </a:r>
            <a:endParaRPr lang="en-US" sz="1600" dirty="0">
              <a:solidFill>
                <a:srgbClr val="00B0F0"/>
              </a:solidFill>
              <a:latin typeface="Arial Narrow" panose="020B0606020202030204" pitchFamily="34" charset="0"/>
            </a:endParaRPr>
          </a:p>
        </p:txBody>
      </p:sp>
      <p:sp>
        <p:nvSpPr>
          <p:cNvPr id="11" name="TextBox 10"/>
          <p:cNvSpPr txBox="1"/>
          <p:nvPr/>
        </p:nvSpPr>
        <p:spPr>
          <a:xfrm>
            <a:off x="2286000" y="4024156"/>
            <a:ext cx="3711395" cy="338554"/>
          </a:xfrm>
          <a:prstGeom prst="rect">
            <a:avLst/>
          </a:prstGeom>
          <a:noFill/>
        </p:spPr>
        <p:txBody>
          <a:bodyPr wrap="square" rtlCol="0">
            <a:spAutoFit/>
          </a:bodyPr>
          <a:lstStyle/>
          <a:p>
            <a:pPr algn="r"/>
            <a:r>
              <a:rPr lang="en-US" sz="1600" dirty="0" smtClean="0">
                <a:solidFill>
                  <a:schemeClr val="accent2"/>
                </a:solidFill>
                <a:latin typeface="Arial Narrow" panose="020B0606020202030204" pitchFamily="34" charset="0"/>
              </a:rPr>
              <a:t>European White Spaces (470-790 MHz)</a:t>
            </a:r>
            <a:endParaRPr lang="en-US" sz="1600" dirty="0">
              <a:solidFill>
                <a:schemeClr val="accent2"/>
              </a:solidFill>
              <a:latin typeface="Arial Narrow" panose="020B0606020202030204" pitchFamily="34" charset="0"/>
            </a:endParaRPr>
          </a:p>
        </p:txBody>
      </p:sp>
      <p:cxnSp>
        <p:nvCxnSpPr>
          <p:cNvPr id="12" name="Straight Arrow Connector 11"/>
          <p:cNvCxnSpPr/>
          <p:nvPr/>
        </p:nvCxnSpPr>
        <p:spPr>
          <a:xfrm>
            <a:off x="3886200" y="3298887"/>
            <a:ext cx="541212" cy="268069"/>
          </a:xfrm>
          <a:prstGeom prst="straightConnector1">
            <a:avLst/>
          </a:prstGeom>
          <a:ln>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86000" y="3298887"/>
            <a:ext cx="0" cy="268069"/>
          </a:xfrm>
          <a:prstGeom prst="straightConnector1">
            <a:avLst/>
          </a:prstGeom>
          <a:ln>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397195" y="3922872"/>
            <a:ext cx="174805" cy="177787"/>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66800" y="3298887"/>
            <a:ext cx="0" cy="268069"/>
          </a:xfrm>
          <a:prstGeom prst="straightConnector1">
            <a:avLst/>
          </a:prstGeom>
          <a:ln>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01000" y="4516351"/>
            <a:ext cx="487634" cy="307777"/>
          </a:xfrm>
          <a:prstGeom prst="rect">
            <a:avLst/>
          </a:prstGeom>
          <a:solidFill>
            <a:schemeClr val="bg1"/>
          </a:solidFill>
        </p:spPr>
        <p:txBody>
          <a:bodyPr wrap="none" rtlCol="0">
            <a:spAutoFit/>
          </a:bodyPr>
          <a:lstStyle/>
          <a:p>
            <a:r>
              <a:rPr lang="en-US" sz="1400" dirty="0" smtClean="0">
                <a:latin typeface="Arial Narrow" panose="020B0606020202030204" pitchFamily="34" charset="0"/>
              </a:rPr>
              <a:t>MHz</a:t>
            </a:r>
            <a:endParaRPr lang="en-US" sz="1400" dirty="0">
              <a:latin typeface="Arial Narrow" panose="020B0606020202030204" pitchFamily="34" charset="0"/>
            </a:endParaRPr>
          </a:p>
        </p:txBody>
      </p:sp>
      <p:cxnSp>
        <p:nvCxnSpPr>
          <p:cNvPr id="19" name="Straight Arrow Connector 18"/>
          <p:cNvCxnSpPr/>
          <p:nvPr/>
        </p:nvCxnSpPr>
        <p:spPr>
          <a:xfrm flipV="1">
            <a:off x="6781799" y="4362710"/>
            <a:ext cx="1" cy="1261646"/>
          </a:xfrm>
          <a:prstGeom prst="straightConnector1">
            <a:avLst/>
          </a:prstGeom>
          <a:ln>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162800" y="4180712"/>
            <a:ext cx="0" cy="188188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27556" y="5218531"/>
            <a:ext cx="1454244" cy="523220"/>
          </a:xfrm>
          <a:prstGeom prst="rect">
            <a:avLst/>
          </a:prstGeom>
          <a:noFill/>
        </p:spPr>
        <p:txBody>
          <a:bodyPr wrap="none" rtlCol="0">
            <a:spAutoFit/>
          </a:bodyPr>
          <a:lstStyle/>
          <a:p>
            <a:pPr algn="r"/>
            <a:r>
              <a:rPr lang="en-US" sz="1400" dirty="0" smtClean="0">
                <a:solidFill>
                  <a:srgbClr val="7030A0"/>
                </a:solidFill>
                <a:latin typeface="Arial Narrow" panose="020B0606020202030204" pitchFamily="34" charset="0"/>
              </a:rPr>
              <a:t>Low 700 MHz band</a:t>
            </a:r>
            <a:br>
              <a:rPr lang="en-US" sz="1400" dirty="0" smtClean="0">
                <a:solidFill>
                  <a:srgbClr val="7030A0"/>
                </a:solidFill>
                <a:latin typeface="Arial Narrow" panose="020B0606020202030204" pitchFamily="34" charset="0"/>
              </a:rPr>
            </a:br>
            <a:r>
              <a:rPr lang="en-US" sz="1400" dirty="0" smtClean="0">
                <a:solidFill>
                  <a:srgbClr val="7030A0"/>
                </a:solidFill>
                <a:latin typeface="Arial Narrow" panose="020B0606020202030204" pitchFamily="34" charset="0"/>
              </a:rPr>
              <a:t>(commercial)</a:t>
            </a:r>
            <a:endParaRPr lang="en-US" sz="1400" dirty="0">
              <a:solidFill>
                <a:srgbClr val="7030A0"/>
              </a:solidFill>
              <a:latin typeface="Arial Narrow" panose="020B0606020202030204" pitchFamily="34" charset="0"/>
            </a:endParaRPr>
          </a:p>
        </p:txBody>
      </p:sp>
      <p:sp>
        <p:nvSpPr>
          <p:cNvPr id="22" name="TextBox 21"/>
          <p:cNvSpPr txBox="1"/>
          <p:nvPr/>
        </p:nvSpPr>
        <p:spPr>
          <a:xfrm>
            <a:off x="5638800" y="5828131"/>
            <a:ext cx="1517161" cy="307777"/>
          </a:xfrm>
          <a:prstGeom prst="rect">
            <a:avLst/>
          </a:prstGeom>
          <a:noFill/>
        </p:spPr>
        <p:txBody>
          <a:bodyPr wrap="square" rtlCol="0">
            <a:spAutoFit/>
          </a:bodyPr>
          <a:lstStyle/>
          <a:p>
            <a:pPr algn="r"/>
            <a:r>
              <a:rPr lang="en-US" sz="1400" dirty="0" smtClean="0">
                <a:solidFill>
                  <a:srgbClr val="C00000"/>
                </a:solidFill>
                <a:latin typeface="Arial Narrow" panose="020B0606020202030204" pitchFamily="34" charset="0"/>
              </a:rPr>
              <a:t>High 700 MHz band</a:t>
            </a:r>
            <a:endParaRPr lang="en-US" sz="1400" dirty="0">
              <a:solidFill>
                <a:srgbClr val="C00000"/>
              </a:solidFill>
              <a:latin typeface="Arial Narrow" panose="020B0606020202030204" pitchFamily="34" charset="0"/>
            </a:endParaRPr>
          </a:p>
        </p:txBody>
      </p:sp>
      <p:sp>
        <p:nvSpPr>
          <p:cNvPr id="23" name="TextBox 22"/>
          <p:cNvSpPr txBox="1"/>
          <p:nvPr/>
        </p:nvSpPr>
        <p:spPr>
          <a:xfrm>
            <a:off x="7376374" y="4913731"/>
            <a:ext cx="1310425" cy="523220"/>
          </a:xfrm>
          <a:prstGeom prst="rect">
            <a:avLst/>
          </a:prstGeom>
          <a:noFill/>
        </p:spPr>
        <p:txBody>
          <a:bodyPr wrap="square" rtlCol="0">
            <a:spAutoFit/>
          </a:bodyPr>
          <a:lstStyle/>
          <a:p>
            <a:r>
              <a:rPr lang="en-US" sz="1400" dirty="0" smtClean="0">
                <a:latin typeface="Arial Narrow" panose="020B0606020202030204" pitchFamily="34" charset="0"/>
              </a:rPr>
              <a:t>US Licensed UHF Spectrum</a:t>
            </a:r>
            <a:endParaRPr lang="en-US" sz="1400" dirty="0">
              <a:latin typeface="Arial Narrow" panose="020B0606020202030204" pitchFamily="34" charset="0"/>
            </a:endParaRPr>
          </a:p>
        </p:txBody>
      </p:sp>
      <p:sp>
        <p:nvSpPr>
          <p:cNvPr id="24" name="Oval 23"/>
          <p:cNvSpPr/>
          <p:nvPr/>
        </p:nvSpPr>
        <p:spPr>
          <a:xfrm>
            <a:off x="6553200" y="5090956"/>
            <a:ext cx="823175" cy="835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6" name="TextBox 25"/>
          <p:cNvSpPr txBox="1"/>
          <p:nvPr/>
        </p:nvSpPr>
        <p:spPr>
          <a:xfrm>
            <a:off x="1447800" y="5318067"/>
            <a:ext cx="3536545" cy="738664"/>
          </a:xfrm>
          <a:prstGeom prst="rect">
            <a:avLst/>
          </a:prstGeom>
          <a:noFill/>
        </p:spPr>
        <p:txBody>
          <a:bodyPr wrap="none" rtlCol="0">
            <a:spAutoFit/>
          </a:bodyPr>
          <a:lstStyle/>
          <a:p>
            <a:pPr algn="r"/>
            <a:r>
              <a:rPr lang="en-US" sz="1400" dirty="0" smtClean="0">
                <a:solidFill>
                  <a:srgbClr val="C00000"/>
                </a:solidFill>
                <a:latin typeface="Arial Narrow" panose="020B0606020202030204" pitchFamily="34" charset="0"/>
              </a:rPr>
              <a:t>Public Safety Broadband (763-768, 793-798 MHz)</a:t>
            </a:r>
          </a:p>
          <a:p>
            <a:pPr algn="r"/>
            <a:r>
              <a:rPr lang="en-US" sz="1400" dirty="0" smtClean="0">
                <a:solidFill>
                  <a:srgbClr val="C00000"/>
                </a:solidFill>
                <a:latin typeface="Arial Narrow" panose="020B0606020202030204" pitchFamily="34" charset="0"/>
              </a:rPr>
              <a:t>Public Safety Narrowband (769-775, 799-805 MHz)</a:t>
            </a:r>
          </a:p>
          <a:p>
            <a:pPr algn="r"/>
            <a:r>
              <a:rPr lang="en-US" sz="1400" dirty="0">
                <a:solidFill>
                  <a:srgbClr val="C00000"/>
                </a:solidFill>
                <a:latin typeface="Arial Narrow" panose="020B0606020202030204" pitchFamily="34" charset="0"/>
              </a:rPr>
              <a:t>D-Block (758-763, 788-793 MHz</a:t>
            </a:r>
            <a:r>
              <a:rPr lang="en-US" sz="1400" dirty="0" smtClean="0">
                <a:solidFill>
                  <a:srgbClr val="C00000"/>
                </a:solidFill>
                <a:latin typeface="Arial Narrow" panose="020B0606020202030204" pitchFamily="34" charset="0"/>
              </a:rPr>
              <a:t>)</a:t>
            </a:r>
            <a:endParaRPr lang="en-US" sz="1400" dirty="0">
              <a:solidFill>
                <a:srgbClr val="C00000"/>
              </a:solidFill>
              <a:latin typeface="Arial Narrow" panose="020B0606020202030204" pitchFamily="34" charset="0"/>
            </a:endParaRPr>
          </a:p>
        </p:txBody>
      </p:sp>
      <p:cxnSp>
        <p:nvCxnSpPr>
          <p:cNvPr id="16" name="Straight Connector 15"/>
          <p:cNvCxnSpPr/>
          <p:nvPr/>
        </p:nvCxnSpPr>
        <p:spPr>
          <a:xfrm>
            <a:off x="4952999" y="5388397"/>
            <a:ext cx="0" cy="61547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endCxn id="22" idx="1"/>
          </p:cNvCxnSpPr>
          <p:nvPr/>
        </p:nvCxnSpPr>
        <p:spPr>
          <a:xfrm>
            <a:off x="4953000" y="5708741"/>
            <a:ext cx="685800" cy="273279"/>
          </a:xfrm>
          <a:prstGeom prst="bentConnector3">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964787" y="3465931"/>
            <a:ext cx="539975" cy="545834"/>
            <a:chOff x="6964787" y="3048000"/>
            <a:chExt cx="539975" cy="432375"/>
          </a:xfrm>
        </p:grpSpPr>
        <p:cxnSp>
          <p:nvCxnSpPr>
            <p:cNvPr id="35" name="Straight Connector 34"/>
            <p:cNvCxnSpPr/>
            <p:nvPr/>
          </p:nvCxnSpPr>
          <p:spPr>
            <a:xfrm flipV="1">
              <a:off x="6964787" y="3048000"/>
              <a:ext cx="0" cy="4323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504762" y="3048000"/>
              <a:ext cx="0" cy="43237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6781800" y="3237331"/>
            <a:ext cx="691215" cy="276999"/>
          </a:xfrm>
          <a:prstGeom prst="rect">
            <a:avLst/>
          </a:prstGeom>
          <a:noFill/>
        </p:spPr>
        <p:txBody>
          <a:bodyPr wrap="none" rtlCol="0">
            <a:spAutoFit/>
          </a:bodyPr>
          <a:lstStyle/>
          <a:p>
            <a:r>
              <a:rPr lang="en-US" sz="1200" dirty="0" smtClean="0">
                <a:latin typeface="Arial Narrow" panose="020B0606020202030204" pitchFamily="34" charset="0"/>
              </a:rPr>
              <a:t>758 MHz</a:t>
            </a:r>
            <a:endParaRPr lang="en-US" sz="1200" dirty="0">
              <a:latin typeface="Arial Narrow" panose="020B0606020202030204" pitchFamily="34" charset="0"/>
            </a:endParaRPr>
          </a:p>
        </p:txBody>
      </p:sp>
      <p:sp>
        <p:nvSpPr>
          <p:cNvPr id="40" name="TextBox 39"/>
          <p:cNvSpPr txBox="1"/>
          <p:nvPr/>
        </p:nvSpPr>
        <p:spPr>
          <a:xfrm>
            <a:off x="7376138" y="3237331"/>
            <a:ext cx="691215" cy="276999"/>
          </a:xfrm>
          <a:prstGeom prst="rect">
            <a:avLst/>
          </a:prstGeom>
          <a:noFill/>
        </p:spPr>
        <p:txBody>
          <a:bodyPr wrap="none" rtlCol="0">
            <a:spAutoFit/>
          </a:bodyPr>
          <a:lstStyle/>
          <a:p>
            <a:r>
              <a:rPr lang="en-US" sz="1200" dirty="0" smtClean="0">
                <a:latin typeface="Arial Narrow" panose="020B0606020202030204" pitchFamily="34" charset="0"/>
              </a:rPr>
              <a:t>805 MHz</a:t>
            </a:r>
            <a:endParaRPr lang="en-US" sz="1200" dirty="0">
              <a:latin typeface="Arial Narrow" panose="020B0606020202030204" pitchFamily="34" charset="0"/>
            </a:endParaRPr>
          </a:p>
        </p:txBody>
      </p:sp>
      <p:cxnSp>
        <p:nvCxnSpPr>
          <p:cNvPr id="41" name="Straight Connector 40"/>
          <p:cNvCxnSpPr/>
          <p:nvPr/>
        </p:nvCxnSpPr>
        <p:spPr>
          <a:xfrm flipV="1">
            <a:off x="4587325" y="3465931"/>
            <a:ext cx="0" cy="4323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404338" y="3237331"/>
            <a:ext cx="691215" cy="276999"/>
          </a:xfrm>
          <a:prstGeom prst="rect">
            <a:avLst/>
          </a:prstGeom>
          <a:noFill/>
        </p:spPr>
        <p:txBody>
          <a:bodyPr wrap="none" rtlCol="0">
            <a:spAutoFit/>
          </a:bodyPr>
          <a:lstStyle/>
          <a:p>
            <a:r>
              <a:rPr lang="en-US" sz="1200" dirty="0" smtClean="0">
                <a:latin typeface="Arial Narrow" panose="020B0606020202030204" pitchFamily="34" charset="0"/>
              </a:rPr>
              <a:t>470 MHz</a:t>
            </a:r>
            <a:endParaRPr lang="en-US" sz="1200" dirty="0">
              <a:latin typeface="Arial Narrow" panose="020B0606020202030204" pitchFamily="34" charset="0"/>
            </a:endParaRPr>
          </a:p>
        </p:txBody>
      </p:sp>
      <p:pic>
        <p:nvPicPr>
          <p:cNvPr id="3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67853" y="954308"/>
            <a:ext cx="3901753" cy="19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5345695" y="494131"/>
            <a:ext cx="1859082" cy="307777"/>
          </a:xfrm>
          <a:prstGeom prst="rect">
            <a:avLst/>
          </a:prstGeom>
          <a:noFill/>
        </p:spPr>
        <p:txBody>
          <a:bodyPr wrap="square" rtlCol="0">
            <a:spAutoFit/>
          </a:bodyPr>
          <a:lstStyle/>
          <a:p>
            <a:pPr algn="ctr"/>
            <a:r>
              <a:rPr lang="en-US" sz="1400" dirty="0" smtClean="0">
                <a:latin typeface="Arial Narrow" panose="020B0606020202030204" pitchFamily="34" charset="0"/>
              </a:rPr>
              <a:t>CH 52-59, 692-746 MHz</a:t>
            </a:r>
            <a:endParaRPr lang="en-US" sz="1400" dirty="0">
              <a:latin typeface="Arial Narrow" panose="020B0606020202030204" pitchFamily="34" charset="0"/>
            </a:endParaRPr>
          </a:p>
        </p:txBody>
      </p:sp>
      <p:sp>
        <p:nvSpPr>
          <p:cNvPr id="44" name="TextBox 43"/>
          <p:cNvSpPr txBox="1"/>
          <p:nvPr/>
        </p:nvSpPr>
        <p:spPr>
          <a:xfrm rot="17021471">
            <a:off x="5865878" y="2062518"/>
            <a:ext cx="1010291" cy="430887"/>
          </a:xfrm>
          <a:prstGeom prst="rect">
            <a:avLst/>
          </a:prstGeom>
          <a:noFill/>
        </p:spPr>
        <p:txBody>
          <a:bodyPr wrap="square" rtlCol="0">
            <a:spAutoFit/>
          </a:bodyPr>
          <a:lstStyle/>
          <a:p>
            <a:r>
              <a:rPr lang="en-US" sz="1100" b="1" i="1" dirty="0" smtClean="0">
                <a:solidFill>
                  <a:srgbClr val="0070C0"/>
                </a:solidFill>
                <a:latin typeface="Arial Narrow" panose="020B0606020202030204" pitchFamily="34" charset="0"/>
              </a:rPr>
              <a:t>Acquired by AT&amp;T</a:t>
            </a:r>
            <a:endParaRPr lang="en-US" sz="1100" b="1" i="1" dirty="0">
              <a:solidFill>
                <a:srgbClr val="0070C0"/>
              </a:solidFill>
              <a:latin typeface="Arial Narrow" panose="020B0606020202030204" pitchFamily="34" charset="0"/>
            </a:endParaRPr>
          </a:p>
        </p:txBody>
      </p:sp>
      <p:cxnSp>
        <p:nvCxnSpPr>
          <p:cNvPr id="45" name="Straight Arrow Connector 44"/>
          <p:cNvCxnSpPr/>
          <p:nvPr/>
        </p:nvCxnSpPr>
        <p:spPr>
          <a:xfrm>
            <a:off x="5638800" y="1563908"/>
            <a:ext cx="38100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05953" y="2935509"/>
            <a:ext cx="1461447" cy="0"/>
          </a:xfrm>
          <a:prstGeom prst="line">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903356" y="2715375"/>
            <a:ext cx="691215" cy="307777"/>
          </a:xfrm>
          <a:prstGeom prst="rect">
            <a:avLst/>
          </a:prstGeom>
          <a:noFill/>
        </p:spPr>
        <p:txBody>
          <a:bodyPr wrap="none" rtlCol="0">
            <a:spAutoFit/>
          </a:bodyPr>
          <a:lstStyle/>
          <a:p>
            <a:r>
              <a:rPr lang="en-US" sz="1400" dirty="0" smtClean="0">
                <a:solidFill>
                  <a:srgbClr val="FF0000"/>
                </a:solidFill>
                <a:latin typeface="Arial Narrow" panose="020B0606020202030204" pitchFamily="34" charset="0"/>
              </a:rPr>
              <a:t>Band12</a:t>
            </a:r>
            <a:endParaRPr lang="en-US" sz="1400" dirty="0">
              <a:solidFill>
                <a:srgbClr val="FF0000"/>
              </a:solidFill>
              <a:latin typeface="Arial Narrow" panose="020B0606020202030204" pitchFamily="34" charset="0"/>
            </a:endParaRPr>
          </a:p>
        </p:txBody>
      </p:sp>
      <p:cxnSp>
        <p:nvCxnSpPr>
          <p:cNvPr id="48" name="Straight Connector 47"/>
          <p:cNvCxnSpPr/>
          <p:nvPr/>
        </p:nvCxnSpPr>
        <p:spPr>
          <a:xfrm>
            <a:off x="4895382" y="2662361"/>
            <a:ext cx="972018" cy="0"/>
          </a:xfrm>
          <a:prstGeom prst="line">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962417" y="2402108"/>
            <a:ext cx="691215" cy="307777"/>
          </a:xfrm>
          <a:prstGeom prst="rect">
            <a:avLst/>
          </a:prstGeom>
          <a:noFill/>
        </p:spPr>
        <p:txBody>
          <a:bodyPr wrap="none" rtlCol="0">
            <a:spAutoFit/>
          </a:bodyPr>
          <a:lstStyle/>
          <a:p>
            <a:r>
              <a:rPr lang="en-US" sz="1400" dirty="0" smtClean="0">
                <a:solidFill>
                  <a:srgbClr val="FF0000"/>
                </a:solidFill>
                <a:latin typeface="Arial Narrow" panose="020B0606020202030204" pitchFamily="34" charset="0"/>
              </a:rPr>
              <a:t>Band17</a:t>
            </a:r>
            <a:endParaRPr lang="en-US" sz="1400" dirty="0">
              <a:solidFill>
                <a:srgbClr val="FF0000"/>
              </a:solidFill>
              <a:latin typeface="Arial Narrow" panose="020B0606020202030204" pitchFamily="34" charset="0"/>
            </a:endParaRPr>
          </a:p>
        </p:txBody>
      </p:sp>
      <p:cxnSp>
        <p:nvCxnSpPr>
          <p:cNvPr id="50" name="Straight Connector 49"/>
          <p:cNvCxnSpPr/>
          <p:nvPr/>
        </p:nvCxnSpPr>
        <p:spPr>
          <a:xfrm>
            <a:off x="6972300" y="2935509"/>
            <a:ext cx="1461447" cy="0"/>
          </a:xfrm>
          <a:prstGeom prst="line">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469703" y="2715375"/>
            <a:ext cx="691215" cy="307777"/>
          </a:xfrm>
          <a:prstGeom prst="rect">
            <a:avLst/>
          </a:prstGeom>
          <a:noFill/>
        </p:spPr>
        <p:txBody>
          <a:bodyPr wrap="none" rtlCol="0">
            <a:spAutoFit/>
          </a:bodyPr>
          <a:lstStyle/>
          <a:p>
            <a:r>
              <a:rPr lang="en-US" sz="1400" dirty="0" smtClean="0">
                <a:solidFill>
                  <a:srgbClr val="FF0000"/>
                </a:solidFill>
                <a:latin typeface="Arial Narrow" panose="020B0606020202030204" pitchFamily="34" charset="0"/>
              </a:rPr>
              <a:t>Band12</a:t>
            </a:r>
            <a:endParaRPr lang="en-US" sz="1400" dirty="0">
              <a:solidFill>
                <a:srgbClr val="FF0000"/>
              </a:solidFill>
              <a:latin typeface="Arial Narrow" panose="020B0606020202030204" pitchFamily="34" charset="0"/>
            </a:endParaRPr>
          </a:p>
        </p:txBody>
      </p:sp>
      <p:cxnSp>
        <p:nvCxnSpPr>
          <p:cNvPr id="52" name="Straight Connector 51"/>
          <p:cNvCxnSpPr/>
          <p:nvPr/>
        </p:nvCxnSpPr>
        <p:spPr>
          <a:xfrm>
            <a:off x="7461729" y="2662361"/>
            <a:ext cx="972018" cy="0"/>
          </a:xfrm>
          <a:prstGeom prst="line">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528764" y="2402108"/>
            <a:ext cx="691215" cy="307777"/>
          </a:xfrm>
          <a:prstGeom prst="rect">
            <a:avLst/>
          </a:prstGeom>
          <a:noFill/>
        </p:spPr>
        <p:txBody>
          <a:bodyPr wrap="none" rtlCol="0">
            <a:spAutoFit/>
          </a:bodyPr>
          <a:lstStyle/>
          <a:p>
            <a:r>
              <a:rPr lang="en-US" sz="1400" dirty="0" smtClean="0">
                <a:solidFill>
                  <a:srgbClr val="FF0000"/>
                </a:solidFill>
                <a:latin typeface="Arial Narrow" panose="020B0606020202030204" pitchFamily="34" charset="0"/>
              </a:rPr>
              <a:t>Band17</a:t>
            </a:r>
            <a:endParaRPr lang="en-US" sz="1400" dirty="0">
              <a:solidFill>
                <a:srgbClr val="FF0000"/>
              </a:solidFill>
              <a:latin typeface="Arial Narrow" panose="020B0606020202030204" pitchFamily="34" charset="0"/>
            </a:endParaRPr>
          </a:p>
        </p:txBody>
      </p:sp>
      <p:sp>
        <p:nvSpPr>
          <p:cNvPr id="54" name="TextBox 53"/>
          <p:cNvSpPr txBox="1"/>
          <p:nvPr/>
        </p:nvSpPr>
        <p:spPr>
          <a:xfrm>
            <a:off x="4495708" y="801908"/>
            <a:ext cx="282450" cy="307777"/>
          </a:xfrm>
          <a:prstGeom prst="rect">
            <a:avLst/>
          </a:prstGeom>
          <a:noFill/>
        </p:spPr>
        <p:txBody>
          <a:bodyPr wrap="none" rtlCol="0">
            <a:spAutoFit/>
          </a:bodyPr>
          <a:lstStyle/>
          <a:p>
            <a:r>
              <a:rPr lang="en-US" sz="1400" dirty="0" smtClean="0">
                <a:solidFill>
                  <a:srgbClr val="03DB18"/>
                </a:solidFill>
                <a:latin typeface="Arial Narrow" panose="020B0606020202030204" pitchFamily="34" charset="0"/>
              </a:rPr>
              <a:t>A</a:t>
            </a:r>
            <a:endParaRPr lang="en-US" sz="1400" dirty="0">
              <a:solidFill>
                <a:srgbClr val="03DB18"/>
              </a:solidFill>
              <a:latin typeface="Arial Narrow" panose="020B0606020202030204" pitchFamily="34" charset="0"/>
            </a:endParaRPr>
          </a:p>
        </p:txBody>
      </p:sp>
      <p:sp>
        <p:nvSpPr>
          <p:cNvPr id="55" name="TextBox 54"/>
          <p:cNvSpPr txBox="1"/>
          <p:nvPr/>
        </p:nvSpPr>
        <p:spPr>
          <a:xfrm>
            <a:off x="5029108" y="801908"/>
            <a:ext cx="679994" cy="307777"/>
          </a:xfrm>
          <a:prstGeom prst="rect">
            <a:avLst/>
          </a:prstGeom>
          <a:noFill/>
        </p:spPr>
        <p:txBody>
          <a:bodyPr wrap="none" rtlCol="0">
            <a:spAutoFit/>
          </a:bodyPr>
          <a:lstStyle/>
          <a:p>
            <a:r>
              <a:rPr lang="en-US" sz="1400" dirty="0" smtClean="0">
                <a:latin typeface="Arial Narrow" panose="020B0606020202030204" pitchFamily="34" charset="0"/>
              </a:rPr>
              <a:t>B</a:t>
            </a:r>
            <a:r>
              <a:rPr lang="en-US" sz="1400" dirty="0" smtClean="0">
                <a:solidFill>
                  <a:srgbClr val="03DB18"/>
                </a:solidFill>
                <a:latin typeface="Arial Narrow" panose="020B0606020202030204" pitchFamily="34" charset="0"/>
              </a:rPr>
              <a:t>       </a:t>
            </a:r>
            <a:r>
              <a:rPr lang="en-US" sz="1400" dirty="0" smtClean="0">
                <a:solidFill>
                  <a:srgbClr val="00B0F0"/>
                </a:solidFill>
                <a:latin typeface="Arial Narrow" panose="020B0606020202030204" pitchFamily="34" charset="0"/>
              </a:rPr>
              <a:t>C</a:t>
            </a:r>
            <a:endParaRPr lang="en-US" sz="1400" dirty="0">
              <a:solidFill>
                <a:srgbClr val="00B0F0"/>
              </a:solidFill>
              <a:latin typeface="Arial Narrow" panose="020B0606020202030204" pitchFamily="34" charset="0"/>
            </a:endParaRPr>
          </a:p>
        </p:txBody>
      </p:sp>
      <p:sp>
        <p:nvSpPr>
          <p:cNvPr id="56" name="TextBox 55"/>
          <p:cNvSpPr txBox="1"/>
          <p:nvPr/>
        </p:nvSpPr>
        <p:spPr>
          <a:xfrm>
            <a:off x="6019800" y="801908"/>
            <a:ext cx="805029" cy="307777"/>
          </a:xfrm>
          <a:prstGeom prst="rect">
            <a:avLst/>
          </a:prstGeom>
          <a:noFill/>
        </p:spPr>
        <p:txBody>
          <a:bodyPr wrap="none" rtlCol="0">
            <a:spAutoFit/>
          </a:bodyPr>
          <a:lstStyle/>
          <a:p>
            <a:r>
              <a:rPr lang="en-US" sz="1400" dirty="0" smtClean="0">
                <a:solidFill>
                  <a:schemeClr val="accent6">
                    <a:lumMod val="75000"/>
                  </a:schemeClr>
                </a:solidFill>
                <a:latin typeface="Arial Narrow" panose="020B0606020202030204" pitchFamily="34" charset="0"/>
              </a:rPr>
              <a:t>D</a:t>
            </a:r>
            <a:r>
              <a:rPr lang="en-US" sz="1400" dirty="0" smtClean="0">
                <a:solidFill>
                  <a:srgbClr val="03DB18"/>
                </a:solidFill>
                <a:latin typeface="Arial Narrow" panose="020B0606020202030204" pitchFamily="34" charset="0"/>
              </a:rPr>
              <a:t>          </a:t>
            </a:r>
            <a:r>
              <a:rPr lang="en-US" sz="1400" dirty="0">
                <a:solidFill>
                  <a:schemeClr val="accent4">
                    <a:lumMod val="75000"/>
                  </a:schemeClr>
                </a:solidFill>
                <a:latin typeface="Arial Narrow" panose="020B0606020202030204" pitchFamily="34" charset="0"/>
              </a:rPr>
              <a:t>E</a:t>
            </a:r>
          </a:p>
        </p:txBody>
      </p:sp>
      <p:sp>
        <p:nvSpPr>
          <p:cNvPr id="57" name="TextBox 56"/>
          <p:cNvSpPr txBox="1"/>
          <p:nvPr/>
        </p:nvSpPr>
        <p:spPr>
          <a:xfrm>
            <a:off x="7052331" y="801908"/>
            <a:ext cx="282450" cy="307777"/>
          </a:xfrm>
          <a:prstGeom prst="rect">
            <a:avLst/>
          </a:prstGeom>
          <a:noFill/>
        </p:spPr>
        <p:txBody>
          <a:bodyPr wrap="none" rtlCol="0">
            <a:spAutoFit/>
          </a:bodyPr>
          <a:lstStyle/>
          <a:p>
            <a:r>
              <a:rPr lang="en-US" sz="1400" dirty="0" smtClean="0">
                <a:solidFill>
                  <a:srgbClr val="03DB18"/>
                </a:solidFill>
                <a:latin typeface="Arial Narrow" panose="020B0606020202030204" pitchFamily="34" charset="0"/>
              </a:rPr>
              <a:t>A</a:t>
            </a:r>
            <a:endParaRPr lang="en-US" sz="1400" dirty="0">
              <a:solidFill>
                <a:srgbClr val="03DB18"/>
              </a:solidFill>
              <a:latin typeface="Arial Narrow" panose="020B0606020202030204" pitchFamily="34" charset="0"/>
            </a:endParaRPr>
          </a:p>
        </p:txBody>
      </p:sp>
      <p:sp>
        <p:nvSpPr>
          <p:cNvPr id="58" name="TextBox 57"/>
          <p:cNvSpPr txBox="1"/>
          <p:nvPr/>
        </p:nvSpPr>
        <p:spPr>
          <a:xfrm>
            <a:off x="7585731" y="801908"/>
            <a:ext cx="679994" cy="307777"/>
          </a:xfrm>
          <a:prstGeom prst="rect">
            <a:avLst/>
          </a:prstGeom>
          <a:noFill/>
        </p:spPr>
        <p:txBody>
          <a:bodyPr wrap="none" rtlCol="0">
            <a:spAutoFit/>
          </a:bodyPr>
          <a:lstStyle/>
          <a:p>
            <a:r>
              <a:rPr lang="en-US" sz="1400" dirty="0" smtClean="0">
                <a:latin typeface="Arial Narrow" panose="020B0606020202030204" pitchFamily="34" charset="0"/>
              </a:rPr>
              <a:t>B</a:t>
            </a:r>
            <a:r>
              <a:rPr lang="en-US" sz="1400" dirty="0" smtClean="0">
                <a:solidFill>
                  <a:srgbClr val="03DB18"/>
                </a:solidFill>
                <a:latin typeface="Arial Narrow" panose="020B0606020202030204" pitchFamily="34" charset="0"/>
              </a:rPr>
              <a:t>       </a:t>
            </a:r>
            <a:r>
              <a:rPr lang="en-US" sz="1400" dirty="0" smtClean="0">
                <a:solidFill>
                  <a:srgbClr val="00B0F0"/>
                </a:solidFill>
                <a:latin typeface="Arial Narrow" panose="020B0606020202030204" pitchFamily="34" charset="0"/>
              </a:rPr>
              <a:t>C</a:t>
            </a:r>
            <a:endParaRPr lang="en-US" sz="1400" dirty="0">
              <a:solidFill>
                <a:srgbClr val="00B0F0"/>
              </a:solidFill>
              <a:latin typeface="Arial Narrow" panose="020B0606020202030204" pitchFamily="34" charset="0"/>
            </a:endParaRPr>
          </a:p>
        </p:txBody>
      </p:sp>
      <p:cxnSp>
        <p:nvCxnSpPr>
          <p:cNvPr id="59" name="Straight Arrow Connector 58"/>
          <p:cNvCxnSpPr>
            <a:stCxn id="39" idx="1"/>
          </p:cNvCxnSpPr>
          <p:nvPr/>
        </p:nvCxnSpPr>
        <p:spPr>
          <a:xfrm flipH="1">
            <a:off x="4405955" y="648020"/>
            <a:ext cx="9397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9" idx="3"/>
          </p:cNvCxnSpPr>
          <p:nvPr/>
        </p:nvCxnSpPr>
        <p:spPr>
          <a:xfrm>
            <a:off x="7204777" y="648020"/>
            <a:ext cx="10427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flipV="1">
            <a:off x="4495708" y="3084931"/>
            <a:ext cx="2057492" cy="110850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964787" y="3023152"/>
            <a:ext cx="1468960" cy="115756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pPr>
              <a:defRPr/>
            </a:pPr>
            <a:fld id="{329A159E-1755-49BC-92A0-D4A24B8956FF}" type="slidenum">
              <a:rPr lang="en-US" smtClean="0"/>
              <a:pPr>
                <a:defRPr/>
              </a:pPr>
              <a:t>14</a:t>
            </a:fld>
            <a:endParaRPr lang="en-US"/>
          </a:p>
        </p:txBody>
      </p:sp>
    </p:spTree>
    <p:extLst>
      <p:ext uri="{BB962C8B-B14F-4D97-AF65-F5344CB8AC3E}">
        <p14:creationId xmlns:p14="http://schemas.microsoft.com/office/powerpoint/2010/main" val="3038395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Space Spectrum Access</a:t>
            </a:r>
            <a:endParaRPr lang="en-US" dirty="0"/>
          </a:p>
        </p:txBody>
      </p:sp>
      <p:cxnSp>
        <p:nvCxnSpPr>
          <p:cNvPr id="7" name="Straight Connector 6"/>
          <p:cNvCxnSpPr/>
          <p:nvPr/>
        </p:nvCxnSpPr>
        <p:spPr>
          <a:xfrm rot="16200000" flipH="1">
            <a:off x="1902619" y="3437445"/>
            <a:ext cx="403225" cy="506413"/>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305844" y="3540633"/>
            <a:ext cx="403225" cy="3000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57438" y="3900202"/>
            <a:ext cx="3521024" cy="793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0463" y="3033427"/>
            <a:ext cx="4540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rot="16200000" flipH="1">
            <a:off x="2205037" y="4044665"/>
            <a:ext cx="436563" cy="13176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2475" y="3063590"/>
            <a:ext cx="1420812"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14"/>
          <p:cNvSpPr>
            <a:spLocks noChangeArrowheads="1"/>
          </p:cNvSpPr>
          <p:nvPr/>
        </p:nvSpPr>
        <p:spPr bwMode="auto">
          <a:xfrm rot="2278856">
            <a:off x="5759450" y="4401852"/>
            <a:ext cx="255587" cy="376238"/>
          </a:xfrm>
          <a:prstGeom prst="roundRect">
            <a:avLst>
              <a:gd name="adj" fmla="val 16667"/>
            </a:avLst>
          </a:prstGeom>
          <a:solidFill>
            <a:schemeClr val="accent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endParaRPr lang="en-US" sz="1400">
              <a:latin typeface="Tahoma" pitchFamily="34" charset="0"/>
            </a:endParaRPr>
          </a:p>
        </p:txBody>
      </p:sp>
      <p:sp>
        <p:nvSpPr>
          <p:cNvPr id="14" name="AutoShape 115"/>
          <p:cNvSpPr>
            <a:spLocks noChangeArrowheads="1"/>
          </p:cNvSpPr>
          <p:nvPr/>
        </p:nvSpPr>
        <p:spPr bwMode="auto">
          <a:xfrm rot="2278856">
            <a:off x="5735637" y="4379627"/>
            <a:ext cx="255588" cy="376238"/>
          </a:xfrm>
          <a:prstGeom prst="roundRect">
            <a:avLst>
              <a:gd name="adj" fmla="val 16667"/>
            </a:avLst>
          </a:prstGeom>
          <a:solidFill>
            <a:schemeClr val="accent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endParaRPr lang="en-US" sz="1400">
              <a:latin typeface="Tahoma" pitchFamily="34" charset="0"/>
            </a:endParaRPr>
          </a:p>
        </p:txBody>
      </p:sp>
      <p:sp>
        <p:nvSpPr>
          <p:cNvPr id="15" name="AutoShape 117"/>
          <p:cNvSpPr>
            <a:spLocks noChangeArrowheads="1"/>
          </p:cNvSpPr>
          <p:nvPr/>
        </p:nvSpPr>
        <p:spPr bwMode="auto">
          <a:xfrm rot="2253484">
            <a:off x="5813425" y="4408202"/>
            <a:ext cx="204787" cy="166688"/>
          </a:xfrm>
          <a:prstGeom prst="roundRect">
            <a:avLst>
              <a:gd name="adj" fmla="val 16667"/>
            </a:avLst>
          </a:prstGeom>
          <a:solidFill>
            <a:srgbClr val="FDE5FF"/>
          </a:solidFill>
          <a:ln w="9525">
            <a:solidFill>
              <a:schemeClr val="tx1"/>
            </a:solidFill>
            <a:round/>
            <a:headEnd/>
            <a:tailEnd/>
          </a:ln>
        </p:spPr>
        <p:txBody>
          <a:bodyPr wrap="none" anchor="ctr"/>
          <a:lstStyle/>
          <a:p>
            <a:endParaRPr lang="en-US" sz="1400">
              <a:latin typeface="Tahoma" pitchFamily="34" charset="0"/>
            </a:endParaRPr>
          </a:p>
        </p:txBody>
      </p:sp>
      <p:sp>
        <p:nvSpPr>
          <p:cNvPr id="16" name="Oval 118"/>
          <p:cNvSpPr>
            <a:spLocks noChangeArrowheads="1"/>
          </p:cNvSpPr>
          <p:nvPr/>
        </p:nvSpPr>
        <p:spPr bwMode="auto">
          <a:xfrm rot="1333377">
            <a:off x="5732462" y="4563777"/>
            <a:ext cx="127000" cy="125413"/>
          </a:xfrm>
          <a:prstGeom prst="ellipse">
            <a:avLst/>
          </a:prstGeom>
          <a:gradFill rotWithShape="1">
            <a:gsLst>
              <a:gs pos="0">
                <a:srgbClr val="AAB3F4"/>
              </a:gs>
              <a:gs pos="100000">
                <a:srgbClr val="4F5371"/>
              </a:gs>
            </a:gsLst>
            <a:path path="shape">
              <a:fillToRect l="50000" t="50000" r="50000" b="50000"/>
            </a:path>
          </a:gradFill>
          <a:ln w="9525">
            <a:solidFill>
              <a:schemeClr val="tx1"/>
            </a:solidFill>
            <a:round/>
            <a:headEnd/>
            <a:tailEnd/>
          </a:ln>
        </p:spPr>
        <p:txBody>
          <a:bodyPr wrap="none" anchor="ctr"/>
          <a:lstStyle/>
          <a:p>
            <a:endParaRPr lang="en-US" sz="1400">
              <a:latin typeface="Tahoma" pitchFamily="34" charset="0"/>
            </a:endParaRPr>
          </a:p>
        </p:txBody>
      </p:sp>
      <p:sp>
        <p:nvSpPr>
          <p:cNvPr id="17" name="Freeform 120"/>
          <p:cNvSpPr>
            <a:spLocks/>
          </p:cNvSpPr>
          <p:nvPr/>
        </p:nvSpPr>
        <p:spPr bwMode="auto">
          <a:xfrm rot="202187">
            <a:off x="5983287" y="4292315"/>
            <a:ext cx="182563" cy="127000"/>
          </a:xfrm>
          <a:custGeom>
            <a:avLst/>
            <a:gdLst/>
            <a:ahLst/>
            <a:cxnLst>
              <a:cxn ang="0">
                <a:pos x="0" y="0"/>
              </a:cxn>
              <a:cxn ang="0">
                <a:pos x="172" y="29"/>
              </a:cxn>
              <a:cxn ang="0">
                <a:pos x="201" y="173"/>
              </a:cxn>
            </a:cxnLst>
            <a:rect l="0" t="0" r="r" b="b"/>
            <a:pathLst>
              <a:path w="205" h="173">
                <a:moveTo>
                  <a:pt x="0" y="0"/>
                </a:moveTo>
                <a:cubicBezTo>
                  <a:pt x="69" y="0"/>
                  <a:pt x="139" y="0"/>
                  <a:pt x="172" y="29"/>
                </a:cubicBezTo>
                <a:cubicBezTo>
                  <a:pt x="205" y="58"/>
                  <a:pt x="203" y="115"/>
                  <a:pt x="201" y="173"/>
                </a:cubicBezTo>
              </a:path>
            </a:pathLst>
          </a:custGeom>
          <a:noFill/>
          <a:ln w="19050" cmpd="sng">
            <a:solidFill>
              <a:srgbClr val="C0C0C0"/>
            </a:solidFill>
            <a:round/>
            <a:headEnd/>
            <a:tailEnd/>
          </a:ln>
          <a:effectLst/>
        </p:spPr>
        <p:txBody>
          <a:bodyPr/>
          <a:lstStyle/>
          <a:p>
            <a:pPr>
              <a:defRPr/>
            </a:pPr>
            <a:endParaRPr lang="en-US" sz="1400">
              <a:latin typeface="+mj-lt"/>
            </a:endParaRPr>
          </a:p>
        </p:txBody>
      </p:sp>
      <p:sp>
        <p:nvSpPr>
          <p:cNvPr id="18" name="Freeform 121"/>
          <p:cNvSpPr>
            <a:spLocks/>
          </p:cNvSpPr>
          <p:nvPr/>
        </p:nvSpPr>
        <p:spPr bwMode="auto">
          <a:xfrm rot="202187">
            <a:off x="5984875" y="4225640"/>
            <a:ext cx="257175" cy="209550"/>
          </a:xfrm>
          <a:custGeom>
            <a:avLst/>
            <a:gdLst/>
            <a:ahLst/>
            <a:cxnLst>
              <a:cxn ang="0">
                <a:pos x="0" y="0"/>
              </a:cxn>
              <a:cxn ang="0">
                <a:pos x="172" y="29"/>
              </a:cxn>
              <a:cxn ang="0">
                <a:pos x="201" y="173"/>
              </a:cxn>
            </a:cxnLst>
            <a:rect l="0" t="0" r="r" b="b"/>
            <a:pathLst>
              <a:path w="205" h="173">
                <a:moveTo>
                  <a:pt x="0" y="0"/>
                </a:moveTo>
                <a:cubicBezTo>
                  <a:pt x="69" y="0"/>
                  <a:pt x="139" y="0"/>
                  <a:pt x="172" y="29"/>
                </a:cubicBezTo>
                <a:cubicBezTo>
                  <a:pt x="205" y="58"/>
                  <a:pt x="203" y="115"/>
                  <a:pt x="201" y="173"/>
                </a:cubicBezTo>
              </a:path>
            </a:pathLst>
          </a:custGeom>
          <a:noFill/>
          <a:ln w="19050" cmpd="sng">
            <a:solidFill>
              <a:srgbClr val="C0C0C0"/>
            </a:solidFill>
            <a:round/>
            <a:headEnd/>
            <a:tailEnd/>
          </a:ln>
          <a:effectLst/>
        </p:spPr>
        <p:txBody>
          <a:bodyPr/>
          <a:lstStyle/>
          <a:p>
            <a:pPr>
              <a:defRPr/>
            </a:pPr>
            <a:endParaRPr lang="en-US" sz="1400">
              <a:latin typeface="+mj-lt"/>
            </a:endParaRPr>
          </a:p>
        </p:txBody>
      </p:sp>
      <p:sp>
        <p:nvSpPr>
          <p:cNvPr id="19" name="Freeform 122"/>
          <p:cNvSpPr>
            <a:spLocks/>
          </p:cNvSpPr>
          <p:nvPr/>
        </p:nvSpPr>
        <p:spPr bwMode="auto">
          <a:xfrm rot="202187">
            <a:off x="5959475" y="4171665"/>
            <a:ext cx="358775" cy="312737"/>
          </a:xfrm>
          <a:custGeom>
            <a:avLst/>
            <a:gdLst/>
            <a:ahLst/>
            <a:cxnLst>
              <a:cxn ang="0">
                <a:pos x="0" y="0"/>
              </a:cxn>
              <a:cxn ang="0">
                <a:pos x="172" y="29"/>
              </a:cxn>
              <a:cxn ang="0">
                <a:pos x="201" y="173"/>
              </a:cxn>
            </a:cxnLst>
            <a:rect l="0" t="0" r="r" b="b"/>
            <a:pathLst>
              <a:path w="205" h="173">
                <a:moveTo>
                  <a:pt x="0" y="0"/>
                </a:moveTo>
                <a:cubicBezTo>
                  <a:pt x="69" y="0"/>
                  <a:pt x="139" y="0"/>
                  <a:pt x="172" y="29"/>
                </a:cubicBezTo>
                <a:cubicBezTo>
                  <a:pt x="205" y="58"/>
                  <a:pt x="203" y="115"/>
                  <a:pt x="201" y="173"/>
                </a:cubicBezTo>
              </a:path>
            </a:pathLst>
          </a:custGeom>
          <a:noFill/>
          <a:ln w="19050" cmpd="sng">
            <a:solidFill>
              <a:srgbClr val="C0C0C0"/>
            </a:solidFill>
            <a:round/>
            <a:headEnd/>
            <a:tailEnd/>
          </a:ln>
          <a:effectLst/>
        </p:spPr>
        <p:txBody>
          <a:bodyPr/>
          <a:lstStyle/>
          <a:p>
            <a:pPr>
              <a:defRPr/>
            </a:pPr>
            <a:endParaRPr lang="en-US" sz="1400">
              <a:latin typeface="+mj-lt"/>
            </a:endParaRPr>
          </a:p>
        </p:txBody>
      </p:sp>
      <p:pic>
        <p:nvPicPr>
          <p:cNvPr id="2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22425" y="3033427"/>
            <a:ext cx="4556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95600" y="2560352"/>
            <a:ext cx="94138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8525" y="3917664"/>
            <a:ext cx="12795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3400" y="2682589"/>
            <a:ext cx="10318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70125" y="4328827"/>
            <a:ext cx="43656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3"/>
          <p:cNvGrpSpPr/>
          <p:nvPr/>
        </p:nvGrpSpPr>
        <p:grpSpPr>
          <a:xfrm>
            <a:off x="6609483" y="3246787"/>
            <a:ext cx="827319" cy="600890"/>
            <a:chOff x="5050967" y="2038349"/>
            <a:chExt cx="513807" cy="352152"/>
          </a:xfrm>
          <a:scene3d>
            <a:camera prst="isometricOffAxis1Top"/>
            <a:lightRig rig="threePt" dir="t"/>
          </a:scene3d>
        </p:grpSpPr>
        <p:sp>
          <p:nvSpPr>
            <p:cNvPr id="26" name="Oval 25"/>
            <p:cNvSpPr/>
            <p:nvPr/>
          </p:nvSpPr>
          <p:spPr>
            <a:xfrm>
              <a:off x="5177811" y="2126740"/>
              <a:ext cx="256338" cy="15926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latin typeface="+mj-lt"/>
              </a:endParaRPr>
            </a:p>
          </p:txBody>
        </p:sp>
        <p:sp>
          <p:nvSpPr>
            <p:cNvPr id="27" name="Oval 26"/>
            <p:cNvSpPr/>
            <p:nvPr/>
          </p:nvSpPr>
          <p:spPr>
            <a:xfrm flipH="1" flipV="1">
              <a:off x="5107577" y="2090056"/>
              <a:ext cx="391886" cy="2481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latin typeface="+mj-lt"/>
              </a:endParaRPr>
            </a:p>
          </p:txBody>
        </p:sp>
        <p:sp>
          <p:nvSpPr>
            <p:cNvPr id="28" name="Oval 27"/>
            <p:cNvSpPr/>
            <p:nvPr/>
          </p:nvSpPr>
          <p:spPr>
            <a:xfrm flipH="1" flipV="1">
              <a:off x="5050967" y="2038349"/>
              <a:ext cx="513807" cy="35215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latin typeface="+mj-lt"/>
              </a:endParaRPr>
            </a:p>
          </p:txBody>
        </p:sp>
      </p:grpSp>
      <p:sp>
        <p:nvSpPr>
          <p:cNvPr id="32" name="TextBox 31"/>
          <p:cNvSpPr txBox="1"/>
          <p:nvPr/>
        </p:nvSpPr>
        <p:spPr>
          <a:xfrm>
            <a:off x="2545027" y="4580723"/>
            <a:ext cx="646331" cy="369332"/>
          </a:xfrm>
          <a:prstGeom prst="rect">
            <a:avLst/>
          </a:prstGeom>
          <a:noFill/>
        </p:spPr>
        <p:txBody>
          <a:bodyPr wrap="none">
            <a:spAutoFit/>
          </a:bodyPr>
          <a:lstStyle/>
          <a:p>
            <a:pPr>
              <a:defRPr/>
            </a:pPr>
            <a:r>
              <a:rPr lang="en-US" dirty="0">
                <a:latin typeface="+mj-lt"/>
              </a:rPr>
              <a:t>DB 3</a:t>
            </a:r>
          </a:p>
        </p:txBody>
      </p:sp>
      <p:sp>
        <p:nvSpPr>
          <p:cNvPr id="33" name="TextBox 32"/>
          <p:cNvSpPr txBox="1"/>
          <p:nvPr/>
        </p:nvSpPr>
        <p:spPr>
          <a:xfrm>
            <a:off x="2376488" y="2666714"/>
            <a:ext cx="646331" cy="369332"/>
          </a:xfrm>
          <a:prstGeom prst="rect">
            <a:avLst/>
          </a:prstGeom>
          <a:noFill/>
        </p:spPr>
        <p:txBody>
          <a:bodyPr wrap="none">
            <a:spAutoFit/>
          </a:bodyPr>
          <a:lstStyle/>
          <a:p>
            <a:pPr>
              <a:defRPr/>
            </a:pPr>
            <a:r>
              <a:rPr lang="en-US" dirty="0">
                <a:latin typeface="+mj-lt"/>
              </a:rPr>
              <a:t>DB 2</a:t>
            </a:r>
          </a:p>
        </p:txBody>
      </p:sp>
      <p:sp>
        <p:nvSpPr>
          <p:cNvPr id="34" name="TextBox 33"/>
          <p:cNvSpPr txBox="1"/>
          <p:nvPr/>
        </p:nvSpPr>
        <p:spPr>
          <a:xfrm>
            <a:off x="1589088" y="2666714"/>
            <a:ext cx="646331" cy="369332"/>
          </a:xfrm>
          <a:prstGeom prst="rect">
            <a:avLst/>
          </a:prstGeom>
          <a:noFill/>
        </p:spPr>
        <p:txBody>
          <a:bodyPr wrap="none">
            <a:spAutoFit/>
          </a:bodyPr>
          <a:lstStyle/>
          <a:p>
            <a:pPr>
              <a:defRPr/>
            </a:pPr>
            <a:r>
              <a:rPr lang="en-US" dirty="0">
                <a:latin typeface="+mj-lt"/>
              </a:rPr>
              <a:t>DB 1</a:t>
            </a:r>
          </a:p>
        </p:txBody>
      </p:sp>
      <p:sp>
        <p:nvSpPr>
          <p:cNvPr id="35" name="TextBox 34"/>
          <p:cNvSpPr txBox="1"/>
          <p:nvPr/>
        </p:nvSpPr>
        <p:spPr>
          <a:xfrm>
            <a:off x="6019800" y="3109627"/>
            <a:ext cx="1680268" cy="369332"/>
          </a:xfrm>
          <a:prstGeom prst="rect">
            <a:avLst/>
          </a:prstGeom>
          <a:noFill/>
        </p:spPr>
        <p:txBody>
          <a:bodyPr wrap="none">
            <a:spAutoFit/>
          </a:bodyPr>
          <a:lstStyle/>
          <a:p>
            <a:pPr>
              <a:defRPr/>
            </a:pPr>
            <a:r>
              <a:rPr lang="en-US" dirty="0">
                <a:latin typeface="+mj-lt"/>
              </a:rPr>
              <a:t>Mode II Device</a:t>
            </a:r>
          </a:p>
        </p:txBody>
      </p:sp>
      <p:sp>
        <p:nvSpPr>
          <p:cNvPr id="36" name="TextBox 35"/>
          <p:cNvSpPr txBox="1"/>
          <p:nvPr/>
        </p:nvSpPr>
        <p:spPr>
          <a:xfrm>
            <a:off x="5340350" y="4840002"/>
            <a:ext cx="1616148" cy="369332"/>
          </a:xfrm>
          <a:prstGeom prst="rect">
            <a:avLst/>
          </a:prstGeom>
          <a:noFill/>
        </p:spPr>
        <p:txBody>
          <a:bodyPr wrap="none">
            <a:spAutoFit/>
          </a:bodyPr>
          <a:lstStyle/>
          <a:p>
            <a:pPr>
              <a:defRPr/>
            </a:pPr>
            <a:r>
              <a:rPr lang="en-US" dirty="0">
                <a:latin typeface="+mj-lt"/>
              </a:rPr>
              <a:t>Mode I Device</a:t>
            </a:r>
          </a:p>
        </p:txBody>
      </p:sp>
      <p:pic>
        <p:nvPicPr>
          <p:cNvPr id="37"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88000" y="2423827"/>
            <a:ext cx="6143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37"/>
          <p:cNvGrpSpPr>
            <a:grpSpLocks/>
          </p:cNvGrpSpPr>
          <p:nvPr/>
        </p:nvGrpSpPr>
        <p:grpSpPr bwMode="auto">
          <a:xfrm rot="9964884">
            <a:off x="5495925" y="2823877"/>
            <a:ext cx="358775" cy="314325"/>
            <a:chOff x="3048502" y="4701301"/>
            <a:chExt cx="358724" cy="314261"/>
          </a:xfrm>
        </p:grpSpPr>
        <p:sp>
          <p:nvSpPr>
            <p:cNvPr id="39" name="Freeform 120"/>
            <p:cNvSpPr>
              <a:spLocks/>
            </p:cNvSpPr>
            <p:nvPr/>
          </p:nvSpPr>
          <p:spPr bwMode="auto">
            <a:xfrm rot="202187">
              <a:off x="3090695" y="4845683"/>
              <a:ext cx="182536" cy="125387"/>
            </a:xfrm>
            <a:custGeom>
              <a:avLst/>
              <a:gdLst/>
              <a:ahLst/>
              <a:cxnLst>
                <a:cxn ang="0">
                  <a:pos x="0" y="0"/>
                </a:cxn>
                <a:cxn ang="0">
                  <a:pos x="172" y="29"/>
                </a:cxn>
                <a:cxn ang="0">
                  <a:pos x="201" y="173"/>
                </a:cxn>
              </a:cxnLst>
              <a:rect l="0" t="0" r="r" b="b"/>
              <a:pathLst>
                <a:path w="205" h="173">
                  <a:moveTo>
                    <a:pt x="0" y="0"/>
                  </a:moveTo>
                  <a:cubicBezTo>
                    <a:pt x="69" y="0"/>
                    <a:pt x="139" y="0"/>
                    <a:pt x="172" y="29"/>
                  </a:cubicBezTo>
                  <a:cubicBezTo>
                    <a:pt x="205" y="58"/>
                    <a:pt x="203" y="115"/>
                    <a:pt x="201" y="173"/>
                  </a:cubicBezTo>
                </a:path>
              </a:pathLst>
            </a:custGeom>
            <a:noFill/>
            <a:ln w="19050" cmpd="sng">
              <a:solidFill>
                <a:srgbClr val="C0C0C0"/>
              </a:solidFill>
              <a:round/>
              <a:headEnd/>
              <a:tailEnd/>
            </a:ln>
            <a:effectLst/>
          </p:spPr>
          <p:txBody>
            <a:bodyPr/>
            <a:lstStyle/>
            <a:p>
              <a:pPr>
                <a:defRPr/>
              </a:pPr>
              <a:endParaRPr lang="en-US" sz="1400">
                <a:latin typeface="+mj-lt"/>
              </a:endParaRPr>
            </a:p>
          </p:txBody>
        </p:sp>
        <p:sp>
          <p:nvSpPr>
            <p:cNvPr id="40" name="Freeform 121"/>
            <p:cNvSpPr>
              <a:spLocks/>
            </p:cNvSpPr>
            <p:nvPr/>
          </p:nvSpPr>
          <p:spPr bwMode="auto">
            <a:xfrm rot="202187">
              <a:off x="3073894" y="4757194"/>
              <a:ext cx="257138" cy="209507"/>
            </a:xfrm>
            <a:custGeom>
              <a:avLst/>
              <a:gdLst/>
              <a:ahLst/>
              <a:cxnLst>
                <a:cxn ang="0">
                  <a:pos x="0" y="0"/>
                </a:cxn>
                <a:cxn ang="0">
                  <a:pos x="172" y="29"/>
                </a:cxn>
                <a:cxn ang="0">
                  <a:pos x="201" y="173"/>
                </a:cxn>
              </a:cxnLst>
              <a:rect l="0" t="0" r="r" b="b"/>
              <a:pathLst>
                <a:path w="205" h="173">
                  <a:moveTo>
                    <a:pt x="0" y="0"/>
                  </a:moveTo>
                  <a:cubicBezTo>
                    <a:pt x="69" y="0"/>
                    <a:pt x="139" y="0"/>
                    <a:pt x="172" y="29"/>
                  </a:cubicBezTo>
                  <a:cubicBezTo>
                    <a:pt x="205" y="58"/>
                    <a:pt x="203" y="115"/>
                    <a:pt x="201" y="173"/>
                  </a:cubicBezTo>
                </a:path>
              </a:pathLst>
            </a:custGeom>
            <a:noFill/>
            <a:ln w="19050" cmpd="sng">
              <a:solidFill>
                <a:srgbClr val="C0C0C0"/>
              </a:solidFill>
              <a:round/>
              <a:headEnd/>
              <a:tailEnd/>
            </a:ln>
            <a:effectLst/>
          </p:spPr>
          <p:txBody>
            <a:bodyPr/>
            <a:lstStyle/>
            <a:p>
              <a:pPr>
                <a:defRPr/>
              </a:pPr>
              <a:endParaRPr lang="en-US" sz="1400">
                <a:latin typeface="+mj-lt"/>
              </a:endParaRPr>
            </a:p>
          </p:txBody>
        </p:sp>
        <p:sp>
          <p:nvSpPr>
            <p:cNvPr id="41" name="Freeform 122"/>
            <p:cNvSpPr>
              <a:spLocks/>
            </p:cNvSpPr>
            <p:nvPr/>
          </p:nvSpPr>
          <p:spPr bwMode="auto">
            <a:xfrm rot="202187">
              <a:off x="3048502" y="4701301"/>
              <a:ext cx="358724" cy="314261"/>
            </a:xfrm>
            <a:custGeom>
              <a:avLst/>
              <a:gdLst/>
              <a:ahLst/>
              <a:cxnLst>
                <a:cxn ang="0">
                  <a:pos x="0" y="0"/>
                </a:cxn>
                <a:cxn ang="0">
                  <a:pos x="172" y="29"/>
                </a:cxn>
                <a:cxn ang="0">
                  <a:pos x="201" y="173"/>
                </a:cxn>
              </a:cxnLst>
              <a:rect l="0" t="0" r="r" b="b"/>
              <a:pathLst>
                <a:path w="205" h="173">
                  <a:moveTo>
                    <a:pt x="0" y="0"/>
                  </a:moveTo>
                  <a:cubicBezTo>
                    <a:pt x="69" y="0"/>
                    <a:pt x="139" y="0"/>
                    <a:pt x="172" y="29"/>
                  </a:cubicBezTo>
                  <a:cubicBezTo>
                    <a:pt x="205" y="58"/>
                    <a:pt x="203" y="115"/>
                    <a:pt x="201" y="173"/>
                  </a:cubicBezTo>
                </a:path>
              </a:pathLst>
            </a:custGeom>
            <a:noFill/>
            <a:ln w="19050" cmpd="sng">
              <a:solidFill>
                <a:srgbClr val="C0C0C0"/>
              </a:solidFill>
              <a:round/>
              <a:headEnd/>
              <a:tailEnd/>
            </a:ln>
            <a:effectLst/>
          </p:spPr>
          <p:txBody>
            <a:bodyPr/>
            <a:lstStyle/>
            <a:p>
              <a:pPr>
                <a:defRPr/>
              </a:pPr>
              <a:endParaRPr lang="en-US" sz="1400">
                <a:latin typeface="+mj-lt"/>
              </a:endParaRPr>
            </a:p>
          </p:txBody>
        </p:sp>
      </p:grpSp>
      <p:sp>
        <p:nvSpPr>
          <p:cNvPr id="42" name="TextBox 41"/>
          <p:cNvSpPr txBox="1"/>
          <p:nvPr/>
        </p:nvSpPr>
        <p:spPr>
          <a:xfrm>
            <a:off x="6156325" y="2606390"/>
            <a:ext cx="1516762" cy="369332"/>
          </a:xfrm>
          <a:prstGeom prst="rect">
            <a:avLst/>
          </a:prstGeom>
          <a:noFill/>
        </p:spPr>
        <p:txBody>
          <a:bodyPr wrap="none">
            <a:spAutoFit/>
          </a:bodyPr>
          <a:lstStyle/>
          <a:p>
            <a:pPr>
              <a:defRPr/>
            </a:pPr>
            <a:r>
              <a:rPr lang="en-US" dirty="0">
                <a:latin typeface="+mj-lt"/>
              </a:rPr>
              <a:t>GPS Satellite</a:t>
            </a:r>
          </a:p>
        </p:txBody>
      </p:sp>
      <p:sp>
        <p:nvSpPr>
          <p:cNvPr id="3" name="Rectangle 2"/>
          <p:cNvSpPr/>
          <p:nvPr/>
        </p:nvSpPr>
        <p:spPr>
          <a:xfrm>
            <a:off x="7443241" y="3761280"/>
            <a:ext cx="1042553" cy="400110"/>
          </a:xfrm>
          <a:prstGeom prst="rect">
            <a:avLst/>
          </a:prstGeom>
        </p:spPr>
        <p:txBody>
          <a:bodyPr wrap="square">
            <a:spAutoFit/>
          </a:bodyPr>
          <a:lstStyle/>
          <a:p>
            <a:r>
              <a:rPr lang="en-US" sz="1000" dirty="0" smtClean="0"/>
              <a:t>Source:  Neal Mellen, TDK</a:t>
            </a:r>
            <a:endParaRPr lang="en-US" sz="1000" dirty="0"/>
          </a:p>
        </p:txBody>
      </p:sp>
      <p:sp>
        <p:nvSpPr>
          <p:cNvPr id="5" name="Rectangle 4"/>
          <p:cNvSpPr/>
          <p:nvPr/>
        </p:nvSpPr>
        <p:spPr>
          <a:xfrm>
            <a:off x="3657600" y="4442568"/>
            <a:ext cx="1388533" cy="369332"/>
          </a:xfrm>
          <a:prstGeom prst="rect">
            <a:avLst/>
          </a:prstGeom>
        </p:spPr>
        <p:txBody>
          <a:bodyPr wrap="square">
            <a:spAutoFit/>
          </a:bodyPr>
          <a:lstStyle/>
          <a:p>
            <a:r>
              <a:rPr lang="en-US" b="1" i="1" dirty="0" smtClean="0">
                <a:solidFill>
                  <a:srgbClr val="00B0F0"/>
                </a:solidFill>
                <a:latin typeface="Trebuchet MS" pitchFamily="34" charset="0"/>
              </a:rPr>
              <a:t>IETF PAWS</a:t>
            </a:r>
            <a:endParaRPr lang="en-US" b="1" i="1" dirty="0">
              <a:solidFill>
                <a:srgbClr val="00B0F0"/>
              </a:solidFill>
              <a:latin typeface="Trebuchet MS" pitchFamily="34" charset="0"/>
            </a:endParaRPr>
          </a:p>
        </p:txBody>
      </p:sp>
      <p:sp>
        <p:nvSpPr>
          <p:cNvPr id="44" name="TextBox 43"/>
          <p:cNvSpPr txBox="1"/>
          <p:nvPr/>
        </p:nvSpPr>
        <p:spPr>
          <a:xfrm>
            <a:off x="6118006" y="5667345"/>
            <a:ext cx="2427268" cy="400110"/>
          </a:xfrm>
          <a:prstGeom prst="rect">
            <a:avLst/>
          </a:prstGeom>
          <a:noFill/>
        </p:spPr>
        <p:txBody>
          <a:bodyPr wrap="none" rtlCol="0">
            <a:spAutoFit/>
          </a:bodyPr>
          <a:lstStyle/>
          <a:p>
            <a:r>
              <a:rPr lang="en-US" sz="1000" dirty="0" smtClean="0"/>
              <a:t>IETF = internet engineering task force</a:t>
            </a:r>
          </a:p>
          <a:p>
            <a:r>
              <a:rPr lang="en-US" sz="1000" dirty="0" smtClean="0"/>
              <a:t>PAWS </a:t>
            </a:r>
            <a:r>
              <a:rPr lang="en-US" sz="1000" dirty="0"/>
              <a:t>= </a:t>
            </a:r>
            <a:r>
              <a:rPr lang="en-US" sz="1000" dirty="0" smtClean="0"/>
              <a:t>protocol </a:t>
            </a:r>
            <a:r>
              <a:rPr lang="en-US" sz="1000" dirty="0"/>
              <a:t>to </a:t>
            </a:r>
            <a:r>
              <a:rPr lang="en-US" sz="1000" dirty="0" smtClean="0"/>
              <a:t>access white space </a:t>
            </a:r>
            <a:endParaRPr lang="en-US" sz="1000" dirty="0"/>
          </a:p>
        </p:txBody>
      </p:sp>
      <p:cxnSp>
        <p:nvCxnSpPr>
          <p:cNvPr id="46" name="Straight Connector 45"/>
          <p:cNvCxnSpPr/>
          <p:nvPr/>
        </p:nvCxnSpPr>
        <p:spPr>
          <a:xfrm>
            <a:off x="5274733" y="2423827"/>
            <a:ext cx="0" cy="3443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733800" y="3843051"/>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75370" y="3486420"/>
            <a:ext cx="1423788" cy="369332"/>
          </a:xfrm>
          <a:prstGeom prst="rect">
            <a:avLst/>
          </a:prstGeom>
          <a:noFill/>
        </p:spPr>
        <p:txBody>
          <a:bodyPr wrap="none" rtlCol="0">
            <a:spAutoFit/>
          </a:bodyPr>
          <a:lstStyle/>
          <a:p>
            <a:r>
              <a:rPr lang="en-US" dirty="0" smtClean="0">
                <a:latin typeface="Trebuchet MS" pitchFamily="34" charset="0"/>
              </a:rPr>
              <a:t>Geolocation</a:t>
            </a:r>
            <a:endParaRPr lang="en-US" dirty="0">
              <a:latin typeface="Trebuchet MS" pitchFamily="34" charset="0"/>
            </a:endParaRPr>
          </a:p>
        </p:txBody>
      </p:sp>
      <p:cxnSp>
        <p:nvCxnSpPr>
          <p:cNvPr id="58" name="Straight Arrow Connector 57"/>
          <p:cNvCxnSpPr/>
          <p:nvPr/>
        </p:nvCxnSpPr>
        <p:spPr>
          <a:xfrm flipH="1">
            <a:off x="3763434" y="4008151"/>
            <a:ext cx="1037166" cy="1"/>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089274" y="4019820"/>
            <a:ext cx="2092304" cy="369332"/>
          </a:xfrm>
          <a:prstGeom prst="rect">
            <a:avLst/>
          </a:prstGeom>
          <a:noFill/>
        </p:spPr>
        <p:txBody>
          <a:bodyPr wrap="none" rtlCol="0">
            <a:spAutoFit/>
          </a:bodyPr>
          <a:lstStyle/>
          <a:p>
            <a:r>
              <a:rPr lang="en-US" dirty="0" smtClean="0">
                <a:latin typeface="Trebuchet MS" pitchFamily="34" charset="0"/>
              </a:rPr>
              <a:t>Available channels</a:t>
            </a:r>
            <a:endParaRPr lang="en-US" dirty="0">
              <a:latin typeface="Trebuchet MS" pitchFamily="34" charset="0"/>
            </a:endParaRPr>
          </a:p>
        </p:txBody>
      </p:sp>
      <p:sp>
        <p:nvSpPr>
          <p:cNvPr id="4" name="TextBox 3"/>
          <p:cNvSpPr txBox="1"/>
          <p:nvPr/>
        </p:nvSpPr>
        <p:spPr>
          <a:xfrm>
            <a:off x="632169" y="1390195"/>
            <a:ext cx="7067899" cy="646331"/>
          </a:xfrm>
          <a:prstGeom prst="rect">
            <a:avLst/>
          </a:prstGeom>
          <a:noFill/>
        </p:spPr>
        <p:txBody>
          <a:bodyPr wrap="square" rtlCol="0">
            <a:spAutoFit/>
          </a:bodyPr>
          <a:lstStyle/>
          <a:p>
            <a:r>
              <a:rPr lang="en-US" dirty="0" smtClean="0"/>
              <a:t>Spectrum access is database-driven.  Database is designed to  protect licensed TV transmitters from interference by unlicensed White Spaces devices.</a:t>
            </a:r>
            <a:endParaRPr lang="en-US" dirty="0"/>
          </a:p>
        </p:txBody>
      </p:sp>
      <p:sp>
        <p:nvSpPr>
          <p:cNvPr id="29" name="Slide Number Placeholder 28"/>
          <p:cNvSpPr>
            <a:spLocks noGrp="1"/>
          </p:cNvSpPr>
          <p:nvPr>
            <p:ph type="sldNum" sz="quarter" idx="11"/>
          </p:nvPr>
        </p:nvSpPr>
        <p:spPr/>
        <p:txBody>
          <a:bodyPr/>
          <a:lstStyle/>
          <a:p>
            <a:pPr>
              <a:defRPr/>
            </a:pPr>
            <a:fld id="{329A159E-1755-49BC-92A0-D4A24B8956FF}" type="slidenum">
              <a:rPr lang="en-US" smtClean="0"/>
              <a:pPr>
                <a:defRPr/>
              </a:pPr>
              <a:t>15</a:t>
            </a:fld>
            <a:endParaRPr lang="en-US"/>
          </a:p>
        </p:txBody>
      </p:sp>
    </p:spTree>
    <p:extLst>
      <p:ext uri="{BB962C8B-B14F-4D97-AF65-F5344CB8AC3E}">
        <p14:creationId xmlns:p14="http://schemas.microsoft.com/office/powerpoint/2010/main" val="1538371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IEEE 802.11 Very High Throughput</a:t>
            </a:r>
          </a:p>
        </p:txBody>
      </p:sp>
      <p:sp>
        <p:nvSpPr>
          <p:cNvPr id="16387" name="Content Placeholder 2"/>
          <p:cNvSpPr>
            <a:spLocks noGrp="1"/>
          </p:cNvSpPr>
          <p:nvPr>
            <p:ph idx="1"/>
          </p:nvPr>
        </p:nvSpPr>
        <p:spPr bwMode="auto">
          <a:xfrm>
            <a:off x="457200" y="1600200"/>
            <a:ext cx="40386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800" smtClean="0"/>
              <a:t>The goal of the 802.11 VHT effort is to achieve 1 Gbps throughput at nomadic (walking speeds) to support HD video transmission and high speed data applications and to satisfy the IMT-Advanced requirements</a:t>
            </a:r>
          </a:p>
          <a:p>
            <a:r>
              <a:rPr lang="en-US" sz="1800" smtClean="0"/>
              <a:t>TGac and TGad</a:t>
            </a:r>
          </a:p>
          <a:p>
            <a:r>
              <a:rPr lang="en-US" sz="1800" smtClean="0"/>
              <a:t>TGac</a:t>
            </a:r>
          </a:p>
          <a:p>
            <a:pPr lvl="1">
              <a:buFontTx/>
              <a:buBlip>
                <a:blip r:embed="rId3"/>
              </a:buBlip>
            </a:pPr>
            <a:r>
              <a:rPr lang="en-US" sz="1600" smtClean="0"/>
              <a:t>Under 6 GHz (2.4 and 5 GHz bands)</a:t>
            </a:r>
          </a:p>
          <a:p>
            <a:pPr lvl="1">
              <a:buFont typeface="Arial" panose="020B0604020202020204" pitchFamily="34" charset="0"/>
              <a:buBlip>
                <a:blip r:embed="rId3"/>
              </a:buBlip>
            </a:pPr>
            <a:r>
              <a:rPr lang="en-US" sz="1600" smtClean="0"/>
              <a:t>Up to 6.9 Gbps </a:t>
            </a:r>
          </a:p>
          <a:p>
            <a:pPr lvl="1">
              <a:buFont typeface="Arial" panose="020B0604020202020204" pitchFamily="34" charset="0"/>
              <a:buBlip>
                <a:blip r:embed="rId3"/>
              </a:buBlip>
            </a:pPr>
            <a:r>
              <a:rPr lang="en-US" sz="1600" smtClean="0"/>
              <a:t>Higher order MIMO (&gt; 4x4)</a:t>
            </a:r>
          </a:p>
          <a:p>
            <a:pPr lvl="1">
              <a:buFont typeface="Arial" panose="020B0604020202020204" pitchFamily="34" charset="0"/>
              <a:buBlip>
                <a:blip r:embed="rId3"/>
              </a:buBlip>
            </a:pPr>
            <a:r>
              <a:rPr lang="en-US" sz="1600" smtClean="0"/>
              <a:t>8 spatial streams</a:t>
            </a:r>
          </a:p>
          <a:p>
            <a:pPr lvl="1">
              <a:buFont typeface="Arial" panose="020B0604020202020204" pitchFamily="34" charset="0"/>
              <a:buBlip>
                <a:blip r:embed="rId3"/>
              </a:buBlip>
            </a:pPr>
            <a:r>
              <a:rPr lang="en-US" sz="1600" smtClean="0"/>
              <a:t>Multi-user (MU) MIMO </a:t>
            </a:r>
          </a:p>
          <a:p>
            <a:pPr lvl="1">
              <a:buFont typeface="Arial" panose="020B0604020202020204" pitchFamily="34" charset="0"/>
              <a:buBlip>
                <a:blip r:embed="rId3"/>
              </a:buBlip>
            </a:pPr>
            <a:endParaRPr lang="en-US" sz="1600" smtClean="0"/>
          </a:p>
        </p:txBody>
      </p:sp>
      <p:sp>
        <p:nvSpPr>
          <p:cNvPr id="16388" name="Content Placeholder 2"/>
          <p:cNvSpPr>
            <a:spLocks noGrp="1"/>
          </p:cNvSpPr>
          <p:nvPr>
            <p:ph idx="4294967295"/>
          </p:nvPr>
        </p:nvSpPr>
        <p:spPr bwMode="auto">
          <a:xfrm>
            <a:off x="4572000" y="3962400"/>
            <a:ext cx="4114800"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smtClean="0"/>
              <a:t>TGad</a:t>
            </a:r>
          </a:p>
          <a:p>
            <a:pPr lvl="1">
              <a:buFont typeface="Arial" panose="020B0604020202020204" pitchFamily="34" charset="0"/>
              <a:buBlip>
                <a:blip r:embed="rId3"/>
              </a:buBlip>
            </a:pPr>
            <a:r>
              <a:rPr lang="en-US" sz="1600" smtClean="0"/>
              <a:t>60 GHz band</a:t>
            </a:r>
          </a:p>
          <a:p>
            <a:pPr lvl="1">
              <a:buFont typeface="Arial" panose="020B0604020202020204" pitchFamily="34" charset="0"/>
              <a:buBlip>
                <a:blip r:embed="rId3"/>
              </a:buBlip>
            </a:pPr>
            <a:r>
              <a:rPr lang="en-US" sz="1600" smtClean="0"/>
              <a:t>Up to 6.8 Gbps </a:t>
            </a:r>
          </a:p>
          <a:p>
            <a:pPr lvl="1">
              <a:buFont typeface="Arial" panose="020B0604020202020204" pitchFamily="34" charset="0"/>
              <a:buBlip>
                <a:blip r:embed="rId3"/>
              </a:buBlip>
            </a:pPr>
            <a:r>
              <a:rPr lang="en-US" sz="1600" smtClean="0"/>
              <a:t>Capitalize on work already done by 802.15.3c in the 60 GHz band</a:t>
            </a:r>
          </a:p>
          <a:p>
            <a:pPr lvl="1">
              <a:buFont typeface="Arial" panose="020B0604020202020204" pitchFamily="34" charset="0"/>
              <a:buBlip>
                <a:blip r:embed="rId3"/>
              </a:buBlip>
            </a:pPr>
            <a:r>
              <a:rPr lang="en-US" sz="1600" smtClean="0"/>
              <a:t>Beamforming</a:t>
            </a:r>
          </a:p>
          <a:p>
            <a:endParaRPr lang="en-US" smtClean="0"/>
          </a:p>
        </p:txBody>
      </p:sp>
      <p:pic>
        <p:nvPicPr>
          <p:cNvPr id="16389" name="Picture 2" descr="http://www.masternewmedia.org/images/hd-video-publishing-sharing-int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52600"/>
            <a:ext cx="34766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5"/>
          <p:cNvSpPr txBox="1">
            <a:spLocks noChangeArrowheads="1"/>
          </p:cNvSpPr>
          <p:nvPr/>
        </p:nvSpPr>
        <p:spPr bwMode="auto">
          <a:xfrm>
            <a:off x="7148513" y="5867400"/>
            <a:ext cx="16240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000">
                <a:latin typeface="Calibri" panose="020F0502020204030204" pitchFamily="34" charset="0"/>
              </a:rPr>
              <a:t>VHT = very high throughput</a:t>
            </a:r>
          </a:p>
        </p:txBody>
      </p:sp>
      <p:sp>
        <p:nvSpPr>
          <p:cNvPr id="16391" name="Slide Number Placeholder 3"/>
          <p:cNvSpPr>
            <a:spLocks noGrp="1"/>
          </p:cNvSpPr>
          <p:nvPr>
            <p:ph type="sldNum" sz="quarter" idx="10"/>
          </p:nvPr>
        </p:nvSpPr>
        <p:spPr bwMode="auto">
          <a:xfrm>
            <a:off x="274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0A3547D4-DF15-44FC-8B99-9A27CD457947}" type="slidenum">
              <a:rPr lang="en-US">
                <a:latin typeface="Calibri" panose="020F0502020204030204" pitchFamily="34" charset="0"/>
              </a:rPr>
              <a:pPr eaLnBrk="1" hangingPunct="1"/>
              <a:t>16</a:t>
            </a:fld>
            <a:endParaRPr lang="en-US">
              <a:latin typeface="Calibri" panose="020F0502020204030204" pitchFamily="34" charset="0"/>
            </a:endParaRPr>
          </a:p>
        </p:txBody>
      </p:sp>
    </p:spTree>
    <p:extLst>
      <p:ext uri="{BB962C8B-B14F-4D97-AF65-F5344CB8AC3E}">
        <p14:creationId xmlns:p14="http://schemas.microsoft.com/office/powerpoint/2010/main" val="3937997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802.11ac and Long Distance </a:t>
            </a:r>
            <a:r>
              <a:rPr lang="en-US" dirty="0" err="1" smtClean="0"/>
              <a:t>af</a:t>
            </a:r>
            <a:r>
              <a:rPr lang="en-US" dirty="0" smtClean="0"/>
              <a:t>/ah</a:t>
            </a:r>
          </a:p>
        </p:txBody>
      </p:sp>
      <p:sp>
        <p:nvSpPr>
          <p:cNvPr id="25603" name="Content Placeholder 11"/>
          <p:cNvSpPr>
            <a:spLocks noGrp="1"/>
          </p:cNvSpPr>
          <p:nvPr>
            <p:ph idx="1"/>
          </p:nvPr>
        </p:nvSpPr>
        <p:spPr bwMode="auto">
          <a:xfrm>
            <a:off x="457200" y="3810000"/>
            <a:ext cx="82296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smtClean="0"/>
              <a:t>802.11af/ah derive their specifications from 802.11ac</a:t>
            </a:r>
          </a:p>
          <a:p>
            <a:r>
              <a:rPr lang="en-US" sz="2400" smtClean="0"/>
              <a:t>Operation of 11af and 11ah is under 1 GHz</a:t>
            </a:r>
          </a:p>
          <a:p>
            <a:r>
              <a:rPr lang="en-US" sz="2400" smtClean="0"/>
              <a:t>Support for longer delay spread outdoor deployments</a:t>
            </a:r>
          </a:p>
          <a:p>
            <a:pPr lvl="1"/>
            <a:endParaRPr lang="en-US" sz="2400" smtClean="0"/>
          </a:p>
          <a:p>
            <a:pPr lvl="1"/>
            <a:endParaRPr lang="en-US" sz="2400" smtClean="0"/>
          </a:p>
          <a:p>
            <a:endParaRPr lang="en-US" sz="2400" smtClean="0"/>
          </a:p>
        </p:txBody>
      </p:sp>
      <p:sp>
        <p:nvSpPr>
          <p:cNvPr id="25605" name="TextBox 4"/>
          <p:cNvSpPr txBox="1">
            <a:spLocks noChangeArrowheads="1"/>
          </p:cNvSpPr>
          <p:nvPr/>
        </p:nvSpPr>
        <p:spPr bwMode="auto">
          <a:xfrm>
            <a:off x="3429000" y="1193800"/>
            <a:ext cx="1711325"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3600">
                <a:latin typeface="Arial Narrow" panose="020B0606020202030204" pitchFamily="34" charset="0"/>
              </a:rPr>
              <a:t>802.11ac</a:t>
            </a:r>
          </a:p>
        </p:txBody>
      </p:sp>
      <p:sp>
        <p:nvSpPr>
          <p:cNvPr id="25606" name="TextBox 5"/>
          <p:cNvSpPr txBox="1">
            <a:spLocks noChangeArrowheads="1"/>
          </p:cNvSpPr>
          <p:nvPr/>
        </p:nvSpPr>
        <p:spPr bwMode="auto">
          <a:xfrm>
            <a:off x="2209800" y="2630488"/>
            <a:ext cx="1628775" cy="646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3600">
                <a:latin typeface="Arial Narrow" panose="020B0606020202030204" pitchFamily="34" charset="0"/>
              </a:rPr>
              <a:t>802.11af</a:t>
            </a:r>
          </a:p>
        </p:txBody>
      </p:sp>
      <p:sp>
        <p:nvSpPr>
          <p:cNvPr id="25607" name="TextBox 6"/>
          <p:cNvSpPr txBox="1">
            <a:spLocks noChangeArrowheads="1"/>
          </p:cNvSpPr>
          <p:nvPr/>
        </p:nvSpPr>
        <p:spPr bwMode="auto">
          <a:xfrm>
            <a:off x="4619625" y="2630488"/>
            <a:ext cx="1733550" cy="646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3600">
                <a:latin typeface="Arial Narrow" panose="020B0606020202030204" pitchFamily="34" charset="0"/>
              </a:rPr>
              <a:t>802.11ah</a:t>
            </a:r>
          </a:p>
        </p:txBody>
      </p:sp>
      <p:cxnSp>
        <p:nvCxnSpPr>
          <p:cNvPr id="9" name="Elbow Connector 8"/>
          <p:cNvCxnSpPr>
            <a:stCxn id="25605" idx="2"/>
            <a:endCxn id="25606" idx="0"/>
          </p:cNvCxnSpPr>
          <p:nvPr/>
        </p:nvCxnSpPr>
        <p:spPr>
          <a:xfrm rot="5400000">
            <a:off x="3259138" y="1604963"/>
            <a:ext cx="790575" cy="126047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25605" idx="2"/>
            <a:endCxn id="25607" idx="0"/>
          </p:cNvCxnSpPr>
          <p:nvPr/>
        </p:nvCxnSpPr>
        <p:spPr>
          <a:xfrm rot="16200000" flipH="1">
            <a:off x="4490244" y="1634332"/>
            <a:ext cx="790575" cy="120173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5610" name="TextBox 12"/>
          <p:cNvSpPr txBox="1">
            <a:spLocks noChangeArrowheads="1"/>
          </p:cNvSpPr>
          <p:nvPr/>
        </p:nvSpPr>
        <p:spPr bwMode="auto">
          <a:xfrm>
            <a:off x="6400800" y="2814638"/>
            <a:ext cx="219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0000"/>
                </a:solidFill>
                <a:latin typeface="Arial Narrow" panose="020B0606020202030204" pitchFamily="34" charset="0"/>
              </a:rPr>
              <a:t>Sub-1GHz (smart grid)</a:t>
            </a:r>
          </a:p>
        </p:txBody>
      </p:sp>
      <p:sp>
        <p:nvSpPr>
          <p:cNvPr id="25611" name="TextBox 13"/>
          <p:cNvSpPr txBox="1">
            <a:spLocks noChangeArrowheads="1"/>
          </p:cNvSpPr>
          <p:nvPr/>
        </p:nvSpPr>
        <p:spPr bwMode="auto">
          <a:xfrm>
            <a:off x="685800" y="2768600"/>
            <a:ext cx="1497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0000"/>
                </a:solidFill>
                <a:latin typeface="Arial Narrow" panose="020B0606020202030204" pitchFamily="34" charset="0"/>
              </a:rPr>
              <a:t>UHF (TV band)</a:t>
            </a:r>
          </a:p>
        </p:txBody>
      </p:sp>
      <p:sp>
        <p:nvSpPr>
          <p:cNvPr id="25612" name="TextBox 14"/>
          <p:cNvSpPr txBox="1">
            <a:spLocks noChangeArrowheads="1"/>
          </p:cNvSpPr>
          <p:nvPr/>
        </p:nvSpPr>
        <p:spPr bwMode="auto">
          <a:xfrm>
            <a:off x="5181600" y="1331913"/>
            <a:ext cx="2886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b="1">
                <a:solidFill>
                  <a:srgbClr val="FF0000"/>
                </a:solidFill>
                <a:latin typeface="Arial Narrow" panose="020B0606020202030204" pitchFamily="34" charset="0"/>
              </a:rPr>
              <a:t>Very High Throughput (5 GHz)</a:t>
            </a:r>
          </a:p>
        </p:txBody>
      </p:sp>
      <p:sp>
        <p:nvSpPr>
          <p:cNvPr id="25613" name="TextBox 15"/>
          <p:cNvSpPr txBox="1">
            <a:spLocks noChangeArrowheads="1"/>
          </p:cNvSpPr>
          <p:nvPr/>
        </p:nvSpPr>
        <p:spPr bwMode="auto">
          <a:xfrm>
            <a:off x="5029200" y="3276600"/>
            <a:ext cx="995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dirty="0" smtClean="0">
                <a:solidFill>
                  <a:srgbClr val="0070C0"/>
                </a:solidFill>
                <a:latin typeface="Arial Narrow" panose="020B0606020202030204" pitchFamily="34" charset="0"/>
              </a:rPr>
              <a:t>Mar-2016</a:t>
            </a:r>
            <a:endParaRPr lang="en-US" dirty="0">
              <a:solidFill>
                <a:srgbClr val="0070C0"/>
              </a:solidFill>
              <a:latin typeface="Arial Narrow" panose="020B0606020202030204" pitchFamily="34" charset="0"/>
            </a:endParaRPr>
          </a:p>
        </p:txBody>
      </p:sp>
      <p:sp>
        <p:nvSpPr>
          <p:cNvPr id="25614" name="TextBox 16"/>
          <p:cNvSpPr txBox="1">
            <a:spLocks noChangeArrowheads="1"/>
          </p:cNvSpPr>
          <p:nvPr/>
        </p:nvSpPr>
        <p:spPr bwMode="auto">
          <a:xfrm>
            <a:off x="2528888" y="3276600"/>
            <a:ext cx="995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dirty="0" smtClean="0">
                <a:solidFill>
                  <a:srgbClr val="0070C0"/>
                </a:solidFill>
                <a:latin typeface="Arial Narrow" panose="020B0606020202030204" pitchFamily="34" charset="0"/>
              </a:rPr>
              <a:t>Mar-2014</a:t>
            </a:r>
            <a:endParaRPr lang="en-US" dirty="0">
              <a:solidFill>
                <a:srgbClr val="0070C0"/>
              </a:solidFill>
              <a:latin typeface="Arial Narrow" panose="020B0606020202030204" pitchFamily="34" charset="0"/>
            </a:endParaRPr>
          </a:p>
        </p:txBody>
      </p:sp>
      <p:sp>
        <p:nvSpPr>
          <p:cNvPr id="25615" name="TextBox 17"/>
          <p:cNvSpPr txBox="1">
            <a:spLocks noChangeArrowheads="1"/>
          </p:cNvSpPr>
          <p:nvPr/>
        </p:nvSpPr>
        <p:spPr bwMode="auto">
          <a:xfrm>
            <a:off x="2362200" y="1330325"/>
            <a:ext cx="996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solidFill>
                  <a:srgbClr val="0070C0"/>
                </a:solidFill>
                <a:latin typeface="Arial Narrow" panose="020B0606020202030204" pitchFamily="34" charset="0"/>
              </a:rPr>
              <a:t>Feb-2014</a:t>
            </a:r>
          </a:p>
        </p:txBody>
      </p:sp>
      <p:sp>
        <p:nvSpPr>
          <p:cNvPr id="2" name="Slide Number Placeholder 1"/>
          <p:cNvSpPr>
            <a:spLocks noGrp="1"/>
          </p:cNvSpPr>
          <p:nvPr>
            <p:ph type="sldNum" sz="quarter" idx="11"/>
          </p:nvPr>
        </p:nvSpPr>
        <p:spPr/>
        <p:txBody>
          <a:bodyPr/>
          <a:lstStyle/>
          <a:p>
            <a:pPr>
              <a:defRPr/>
            </a:pPr>
            <a:fld id="{329A159E-1755-49BC-92A0-D4A24B8956FF}" type="slidenum">
              <a:rPr lang="en-US" smtClean="0"/>
              <a:pPr>
                <a:defRPr/>
              </a:pPr>
              <a:t>17</a:t>
            </a:fld>
            <a:endParaRPr lang="en-US"/>
          </a:p>
        </p:txBody>
      </p:sp>
    </p:spTree>
    <p:extLst>
      <p:ext uri="{BB962C8B-B14F-4D97-AF65-F5344CB8AC3E}">
        <p14:creationId xmlns:p14="http://schemas.microsoft.com/office/powerpoint/2010/main" val="2880217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IEEE 802.11 Active Task Groups</a:t>
            </a:r>
          </a:p>
        </p:txBody>
      </p:sp>
      <p:sp>
        <p:nvSpPr>
          <p:cNvPr id="28675" name="Rectangle 3"/>
          <p:cNvSpPr>
            <a:spLocks noGrp="1" noChangeArrowheads="1"/>
          </p:cNvSpPr>
          <p:nvPr>
            <p:ph idx="1"/>
          </p:nvPr>
        </p:nvSpPr>
        <p:spPr bwMode="auto">
          <a:xfrm>
            <a:off x="457200" y="1219200"/>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ct val="0"/>
              </a:spcBef>
            </a:pPr>
            <a:r>
              <a:rPr lang="en-US" sz="2000" b="1" dirty="0" err="1" smtClean="0"/>
              <a:t>TGm</a:t>
            </a:r>
            <a:r>
              <a:rPr lang="en-US" sz="2000" b="1" dirty="0" smtClean="0"/>
              <a:t> </a:t>
            </a:r>
            <a:r>
              <a:rPr lang="en-US" sz="2000" dirty="0" smtClean="0"/>
              <a:t>– Maintenance </a:t>
            </a:r>
          </a:p>
          <a:p>
            <a:pPr>
              <a:lnSpc>
                <a:spcPct val="120000"/>
              </a:lnSpc>
              <a:spcBef>
                <a:spcPct val="0"/>
              </a:spcBef>
            </a:pPr>
            <a:r>
              <a:rPr lang="en-US" altLang="ja-JP" sz="2000" b="1" dirty="0" err="1" smtClean="0"/>
              <a:t>TGac</a:t>
            </a:r>
            <a:r>
              <a:rPr lang="en-US" altLang="ja-JP" sz="2000" b="1" dirty="0" smtClean="0"/>
              <a:t> </a:t>
            </a:r>
            <a:r>
              <a:rPr lang="en-US" altLang="ja-JP" sz="2000" dirty="0" smtClean="0"/>
              <a:t>– VHT below 6 GHz (very high throughput &lt; 6 GHz)</a:t>
            </a:r>
          </a:p>
          <a:p>
            <a:pPr>
              <a:lnSpc>
                <a:spcPct val="120000"/>
              </a:lnSpc>
              <a:spcBef>
                <a:spcPct val="0"/>
              </a:spcBef>
            </a:pPr>
            <a:r>
              <a:rPr lang="en-US" altLang="ja-JP" sz="2000" b="1" dirty="0" err="1" smtClean="0"/>
              <a:t>TGad</a:t>
            </a:r>
            <a:r>
              <a:rPr lang="en-US" altLang="ja-JP" sz="2000" b="1" dirty="0" smtClean="0"/>
              <a:t> </a:t>
            </a:r>
            <a:r>
              <a:rPr lang="en-US" altLang="ja-JP" sz="2000" dirty="0" smtClean="0"/>
              <a:t>– VHT at 60 GHz</a:t>
            </a:r>
          </a:p>
          <a:p>
            <a:pPr>
              <a:lnSpc>
                <a:spcPct val="120000"/>
              </a:lnSpc>
              <a:spcBef>
                <a:spcPct val="0"/>
              </a:spcBef>
            </a:pPr>
            <a:r>
              <a:rPr lang="en-US" altLang="ja-JP" sz="2000" b="1" dirty="0" err="1" smtClean="0"/>
              <a:t>TGaf</a:t>
            </a:r>
            <a:r>
              <a:rPr lang="en-US" altLang="ja-JP" sz="2000" dirty="0" smtClean="0"/>
              <a:t> – TV Band operation</a:t>
            </a:r>
          </a:p>
          <a:p>
            <a:pPr>
              <a:lnSpc>
                <a:spcPct val="120000"/>
              </a:lnSpc>
              <a:spcBef>
                <a:spcPct val="0"/>
              </a:spcBef>
            </a:pPr>
            <a:r>
              <a:rPr lang="en-US" altLang="ja-JP" sz="2000" b="1" dirty="0" err="1" smtClean="0"/>
              <a:t>TGah</a:t>
            </a:r>
            <a:r>
              <a:rPr lang="en-US" altLang="ja-JP" sz="2000" dirty="0" smtClean="0"/>
              <a:t> – Operation in 900 MHz band</a:t>
            </a:r>
          </a:p>
          <a:p>
            <a:pPr>
              <a:lnSpc>
                <a:spcPct val="120000"/>
              </a:lnSpc>
              <a:spcBef>
                <a:spcPct val="0"/>
              </a:spcBef>
            </a:pPr>
            <a:r>
              <a:rPr lang="en-US" altLang="ja-JP" sz="2000" b="1" dirty="0" err="1" smtClean="0"/>
              <a:t>TGai</a:t>
            </a:r>
            <a:r>
              <a:rPr lang="en-US" altLang="ja-JP" sz="2000" dirty="0" smtClean="0"/>
              <a:t> – Fast initial link setup</a:t>
            </a:r>
          </a:p>
          <a:p>
            <a:pPr>
              <a:lnSpc>
                <a:spcPct val="120000"/>
              </a:lnSpc>
              <a:spcBef>
                <a:spcPct val="0"/>
              </a:spcBef>
            </a:pPr>
            <a:r>
              <a:rPr lang="en-US" sz="2000" b="1" dirty="0" err="1" smtClean="0"/>
              <a:t>TGaj</a:t>
            </a:r>
            <a:r>
              <a:rPr lang="en-US" sz="2000" b="1" dirty="0" smtClean="0"/>
              <a:t> </a:t>
            </a:r>
            <a:r>
              <a:rPr lang="en-US" sz="2000" dirty="0" smtClean="0"/>
              <a:t>– China </a:t>
            </a:r>
            <a:r>
              <a:rPr lang="en-US" sz="2000" dirty="0" err="1" smtClean="0"/>
              <a:t>Mili</a:t>
            </a:r>
            <a:r>
              <a:rPr lang="en-US" sz="2000" dirty="0" smtClean="0"/>
              <a:t>-Meter Wave</a:t>
            </a:r>
          </a:p>
          <a:p>
            <a:pPr>
              <a:lnSpc>
                <a:spcPct val="120000"/>
              </a:lnSpc>
              <a:spcBef>
                <a:spcPct val="0"/>
              </a:spcBef>
            </a:pPr>
            <a:r>
              <a:rPr lang="en-US" sz="2000" b="1" dirty="0" err="1" smtClean="0"/>
              <a:t>TGak</a:t>
            </a:r>
            <a:r>
              <a:rPr lang="en-US" sz="2000" dirty="0" smtClean="0"/>
              <a:t> –  General Link</a:t>
            </a:r>
          </a:p>
          <a:p>
            <a:pPr>
              <a:lnSpc>
                <a:spcPct val="120000"/>
              </a:lnSpc>
              <a:spcBef>
                <a:spcPct val="0"/>
              </a:spcBef>
            </a:pPr>
            <a:r>
              <a:rPr lang="en-US" sz="2000" b="1" dirty="0" err="1" smtClean="0"/>
              <a:t>TGaq</a:t>
            </a:r>
            <a:r>
              <a:rPr lang="en-US" sz="2000" b="1" dirty="0" smtClean="0"/>
              <a:t> </a:t>
            </a:r>
            <a:r>
              <a:rPr lang="en-US" sz="2000" dirty="0" smtClean="0"/>
              <a:t>– Pre-Association Discovery </a:t>
            </a:r>
          </a:p>
          <a:p>
            <a:pPr>
              <a:lnSpc>
                <a:spcPct val="120000"/>
              </a:lnSpc>
              <a:spcBef>
                <a:spcPct val="0"/>
              </a:spcBef>
            </a:pPr>
            <a:r>
              <a:rPr lang="en-US" sz="2000" b="1" dirty="0" smtClean="0"/>
              <a:t>HEW SG </a:t>
            </a:r>
            <a:r>
              <a:rPr lang="en-US" sz="2000" dirty="0" smtClean="0"/>
              <a:t>-  High Efficiency WLAN </a:t>
            </a:r>
          </a:p>
          <a:p>
            <a:pPr>
              <a:lnSpc>
                <a:spcPct val="120000"/>
              </a:lnSpc>
              <a:spcBef>
                <a:spcPct val="0"/>
              </a:spcBef>
            </a:pPr>
            <a:r>
              <a:rPr lang="en-US" altLang="ja-JP" sz="2000" b="1" dirty="0" smtClean="0"/>
              <a:t>ARC SC </a:t>
            </a:r>
            <a:r>
              <a:rPr lang="en-US" altLang="ja-JP" sz="2000" dirty="0" smtClean="0"/>
              <a:t>– Architecture </a:t>
            </a:r>
          </a:p>
          <a:p>
            <a:pPr>
              <a:lnSpc>
                <a:spcPct val="120000"/>
              </a:lnSpc>
              <a:spcBef>
                <a:spcPct val="0"/>
              </a:spcBef>
            </a:pPr>
            <a:r>
              <a:rPr lang="en-US" altLang="ja-JP" sz="2000" b="1" dirty="0" smtClean="0"/>
              <a:t>REG SC </a:t>
            </a:r>
            <a:r>
              <a:rPr lang="en-US" altLang="ja-JP" sz="2000" dirty="0" smtClean="0"/>
              <a:t>– Regulatory </a:t>
            </a:r>
          </a:p>
          <a:p>
            <a:pPr>
              <a:lnSpc>
                <a:spcPct val="120000"/>
              </a:lnSpc>
              <a:spcBef>
                <a:spcPct val="0"/>
              </a:spcBef>
            </a:pPr>
            <a:r>
              <a:rPr lang="en-US" altLang="ja-JP" sz="2000" b="1" dirty="0" smtClean="0"/>
              <a:t>WNG SC</a:t>
            </a:r>
            <a:r>
              <a:rPr lang="en-US" altLang="ja-JP" sz="2000" dirty="0" smtClean="0"/>
              <a:t> – Wireless Next Generation</a:t>
            </a:r>
          </a:p>
          <a:p>
            <a:pPr>
              <a:lnSpc>
                <a:spcPct val="120000"/>
              </a:lnSpc>
              <a:spcBef>
                <a:spcPct val="0"/>
              </a:spcBef>
            </a:pPr>
            <a:endParaRPr lang="en-US" sz="2000" dirty="0" smtClean="0"/>
          </a:p>
        </p:txBody>
      </p:sp>
      <p:sp>
        <p:nvSpPr>
          <p:cNvPr id="28676" name="Rectangle 4"/>
          <p:cNvSpPr>
            <a:spLocks noChangeArrowheads="1"/>
          </p:cNvSpPr>
          <p:nvPr/>
        </p:nvSpPr>
        <p:spPr bwMode="auto">
          <a:xfrm>
            <a:off x="5257800" y="45720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400">
                <a:latin typeface="Calibri" panose="020F0502020204030204" pitchFamily="34" charset="0"/>
                <a:hlinkClick r:id="rId3"/>
              </a:rPr>
              <a:t>http://grouper.ieee.org/groups/802/11</a:t>
            </a:r>
            <a:r>
              <a:rPr lang="en-US" sz="1400">
                <a:latin typeface="Calibri" panose="020F0502020204030204" pitchFamily="34" charset="0"/>
              </a:rPr>
              <a:t> </a:t>
            </a:r>
          </a:p>
        </p:txBody>
      </p:sp>
      <p:pic>
        <p:nvPicPr>
          <p:cNvPr id="28677" name="Picture 5" descr="ieee802-11-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811588"/>
            <a:ext cx="14097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7"/>
          <p:cNvSpPr txBox="1">
            <a:spLocks noChangeArrowheads="1"/>
          </p:cNvSpPr>
          <p:nvPr/>
        </p:nvSpPr>
        <p:spPr bwMode="auto">
          <a:xfrm>
            <a:off x="5562600" y="4953000"/>
            <a:ext cx="16065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000"/>
              <a:t>TG = task group</a:t>
            </a:r>
          </a:p>
          <a:p>
            <a:pPr eaLnBrk="1" hangingPunct="1"/>
            <a:r>
              <a:rPr lang="en-US" sz="1000"/>
              <a:t>SG = study group</a:t>
            </a:r>
          </a:p>
          <a:p>
            <a:pPr eaLnBrk="1" hangingPunct="1"/>
            <a:r>
              <a:rPr lang="en-US" sz="1000"/>
              <a:t>SC = standing committee</a:t>
            </a:r>
          </a:p>
        </p:txBody>
      </p:sp>
      <p:sp>
        <p:nvSpPr>
          <p:cNvPr id="2" name="Slide Number Placeholder 1"/>
          <p:cNvSpPr>
            <a:spLocks noGrp="1"/>
          </p:cNvSpPr>
          <p:nvPr>
            <p:ph type="sldNum" sz="quarter" idx="11"/>
          </p:nvPr>
        </p:nvSpPr>
        <p:spPr/>
        <p:txBody>
          <a:bodyPr/>
          <a:lstStyle/>
          <a:p>
            <a:pPr>
              <a:defRPr/>
            </a:pPr>
            <a:fld id="{329A159E-1755-49BC-92A0-D4A24B8956FF}" type="slidenum">
              <a:rPr lang="en-US" smtClean="0"/>
              <a:pPr>
                <a:defRPr/>
              </a:pPr>
              <a:t>18</a:t>
            </a:fld>
            <a:endParaRPr lang="en-US"/>
          </a:p>
        </p:txBody>
      </p:sp>
    </p:spTree>
    <p:extLst>
      <p:ext uri="{BB962C8B-B14F-4D97-AF65-F5344CB8AC3E}">
        <p14:creationId xmlns:p14="http://schemas.microsoft.com/office/powerpoint/2010/main" val="471554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802.11 Past Task Groups</a:t>
            </a:r>
          </a:p>
        </p:txBody>
      </p:sp>
      <p:sp>
        <p:nvSpPr>
          <p:cNvPr id="5" name="Rectangle 3"/>
          <p:cNvSpPr>
            <a:spLocks noGrp="1" noChangeArrowheads="1"/>
          </p:cNvSpPr>
          <p:nvPr>
            <p:ph idx="1"/>
          </p:nvPr>
        </p:nvSpPr>
        <p:spPr>
          <a:xfrm>
            <a:off x="457200" y="1295400"/>
            <a:ext cx="4038600" cy="4525963"/>
          </a:xfrm>
        </p:spPr>
        <p:txBody>
          <a:bodyPr/>
          <a:lstStyle/>
          <a:p>
            <a:pPr>
              <a:lnSpc>
                <a:spcPct val="120000"/>
              </a:lnSpc>
              <a:spcBef>
                <a:spcPct val="0"/>
              </a:spcBef>
              <a:buFont typeface="Wingdings" pitchFamily="2" charset="2"/>
              <a:buChar char="ü"/>
              <a:defRPr/>
            </a:pPr>
            <a:r>
              <a:rPr lang="en-US" sz="1600" b="1" dirty="0" err="1" smtClean="0"/>
              <a:t>TGma</a:t>
            </a:r>
            <a:r>
              <a:rPr lang="en-US" sz="1600" b="1" dirty="0" smtClean="0"/>
              <a:t> </a:t>
            </a:r>
            <a:r>
              <a:rPr lang="en-US" sz="1600" dirty="0" smtClean="0"/>
              <a:t>– Maintenance </a:t>
            </a:r>
          </a:p>
          <a:p>
            <a:pPr>
              <a:lnSpc>
                <a:spcPct val="120000"/>
              </a:lnSpc>
              <a:spcBef>
                <a:spcPct val="0"/>
              </a:spcBef>
              <a:buFont typeface="Wingdings" pitchFamily="2" charset="2"/>
              <a:buChar char="ü"/>
              <a:defRPr/>
            </a:pPr>
            <a:r>
              <a:rPr lang="en-US" altLang="ja-JP" sz="1600" b="1" dirty="0" err="1" smtClean="0"/>
              <a:t>TGa</a:t>
            </a:r>
            <a:r>
              <a:rPr lang="en-US" altLang="ja-JP" sz="1600" b="1" dirty="0" smtClean="0"/>
              <a:t> – </a:t>
            </a:r>
            <a:r>
              <a:rPr lang="en-US" altLang="ja-JP" sz="1600" dirty="0" smtClean="0"/>
              <a:t>5 GHz OFDM PHY</a:t>
            </a:r>
          </a:p>
          <a:p>
            <a:pPr>
              <a:lnSpc>
                <a:spcPct val="120000"/>
              </a:lnSpc>
              <a:spcBef>
                <a:spcPct val="0"/>
              </a:spcBef>
              <a:buFont typeface="Wingdings" pitchFamily="2" charset="2"/>
              <a:buChar char="ü"/>
              <a:defRPr/>
            </a:pPr>
            <a:r>
              <a:rPr lang="en-US" altLang="ja-JP" sz="1600" b="1" dirty="0" err="1" smtClean="0"/>
              <a:t>TGb</a:t>
            </a:r>
            <a:r>
              <a:rPr lang="en-US" altLang="ja-JP" sz="1600" b="1" dirty="0" smtClean="0"/>
              <a:t> </a:t>
            </a:r>
            <a:r>
              <a:rPr lang="en-US" altLang="ja-JP" sz="1600" dirty="0" smtClean="0"/>
              <a:t>– 2.4 GHz 11 Mbps; DSSS PHY </a:t>
            </a:r>
          </a:p>
          <a:p>
            <a:pPr>
              <a:lnSpc>
                <a:spcPct val="120000"/>
              </a:lnSpc>
              <a:spcBef>
                <a:spcPct val="0"/>
              </a:spcBef>
              <a:buFont typeface="Wingdings" pitchFamily="2" charset="2"/>
              <a:buChar char="ü"/>
              <a:defRPr/>
            </a:pPr>
            <a:r>
              <a:rPr lang="en-US" altLang="ja-JP" sz="1600" b="1" dirty="0" err="1" smtClean="0"/>
              <a:t>TGc</a:t>
            </a:r>
            <a:r>
              <a:rPr lang="en-US" altLang="ja-JP" sz="1600" b="1" dirty="0" smtClean="0"/>
              <a:t> </a:t>
            </a:r>
            <a:r>
              <a:rPr lang="en-US" altLang="ja-JP" sz="1600" dirty="0" smtClean="0"/>
              <a:t>– Bridging (part of 802.1)</a:t>
            </a:r>
          </a:p>
          <a:p>
            <a:pPr>
              <a:lnSpc>
                <a:spcPct val="120000"/>
              </a:lnSpc>
              <a:spcBef>
                <a:spcPct val="0"/>
              </a:spcBef>
              <a:buFont typeface="Wingdings" pitchFamily="2" charset="2"/>
              <a:buChar char="ü"/>
              <a:defRPr/>
            </a:pPr>
            <a:r>
              <a:rPr lang="en-US" altLang="ja-JP" sz="1600" b="1" dirty="0" err="1" smtClean="0"/>
              <a:t>TGd</a:t>
            </a:r>
            <a:r>
              <a:rPr lang="en-US" altLang="ja-JP" sz="1600" b="1" dirty="0" smtClean="0"/>
              <a:t> – </a:t>
            </a:r>
            <a:r>
              <a:rPr lang="en-US" altLang="ja-JP" sz="1600" dirty="0" smtClean="0"/>
              <a:t>Additional regulatory domains</a:t>
            </a:r>
          </a:p>
          <a:p>
            <a:pPr>
              <a:lnSpc>
                <a:spcPct val="120000"/>
              </a:lnSpc>
              <a:spcBef>
                <a:spcPct val="0"/>
              </a:spcBef>
              <a:buFont typeface="Wingdings" pitchFamily="2" charset="2"/>
              <a:buChar char="ü"/>
              <a:defRPr/>
            </a:pPr>
            <a:r>
              <a:rPr lang="en-US" altLang="ja-JP" sz="1600" b="1" dirty="0" err="1" smtClean="0"/>
              <a:t>TGe</a:t>
            </a:r>
            <a:r>
              <a:rPr lang="en-US" altLang="ja-JP" sz="1600" b="1" dirty="0" smtClean="0"/>
              <a:t> – </a:t>
            </a:r>
            <a:r>
              <a:rPr lang="en-US" altLang="ja-JP" sz="1600" dirty="0" smtClean="0"/>
              <a:t>Quality of Service</a:t>
            </a:r>
          </a:p>
          <a:p>
            <a:pPr>
              <a:lnSpc>
                <a:spcPct val="120000"/>
              </a:lnSpc>
              <a:spcBef>
                <a:spcPct val="0"/>
              </a:spcBef>
              <a:buFont typeface="Wingdings" pitchFamily="2" charset="2"/>
              <a:buChar char="ü"/>
              <a:defRPr/>
            </a:pPr>
            <a:r>
              <a:rPr lang="en-US" altLang="ja-JP" sz="1600" b="1" dirty="0" err="1" smtClean="0"/>
              <a:t>TGf</a:t>
            </a:r>
            <a:r>
              <a:rPr lang="en-US" altLang="ja-JP" sz="1600" b="1" dirty="0" smtClean="0"/>
              <a:t> –</a:t>
            </a:r>
            <a:r>
              <a:rPr lang="en-US" altLang="ja-JP" sz="1600" dirty="0" smtClean="0"/>
              <a:t> Inter-AP protocol</a:t>
            </a:r>
          </a:p>
          <a:p>
            <a:pPr>
              <a:lnSpc>
                <a:spcPct val="120000"/>
              </a:lnSpc>
              <a:spcBef>
                <a:spcPct val="0"/>
              </a:spcBef>
              <a:buFont typeface="Wingdings" pitchFamily="2" charset="2"/>
              <a:buChar char="ü"/>
              <a:defRPr/>
            </a:pPr>
            <a:r>
              <a:rPr lang="en-US" altLang="ja-JP" sz="1600" b="1" dirty="0" err="1" smtClean="0"/>
              <a:t>TGg</a:t>
            </a:r>
            <a:r>
              <a:rPr lang="en-US" altLang="ja-JP" sz="1600" b="1" dirty="0" smtClean="0"/>
              <a:t> –</a:t>
            </a:r>
            <a:r>
              <a:rPr lang="en-US" altLang="ja-JP" sz="1600" dirty="0" smtClean="0"/>
              <a:t> 2.4 GHz OFDM PHY</a:t>
            </a:r>
          </a:p>
          <a:p>
            <a:pPr>
              <a:lnSpc>
                <a:spcPct val="120000"/>
              </a:lnSpc>
              <a:spcBef>
                <a:spcPct val="0"/>
              </a:spcBef>
              <a:buFont typeface="Wingdings" pitchFamily="2" charset="2"/>
              <a:buChar char="ü"/>
              <a:defRPr/>
            </a:pPr>
            <a:r>
              <a:rPr lang="en-US" altLang="ja-JP" sz="1600" b="1" dirty="0" err="1" smtClean="0"/>
              <a:t>TGh</a:t>
            </a:r>
            <a:r>
              <a:rPr lang="en-US" altLang="ja-JP" sz="1600" b="1" dirty="0" smtClean="0"/>
              <a:t> –</a:t>
            </a:r>
            <a:r>
              <a:rPr lang="en-US" altLang="ja-JP" sz="1600" dirty="0" smtClean="0"/>
              <a:t> Radar avoidance (DFS, TPC)</a:t>
            </a:r>
          </a:p>
          <a:p>
            <a:pPr>
              <a:lnSpc>
                <a:spcPct val="120000"/>
              </a:lnSpc>
              <a:spcBef>
                <a:spcPct val="0"/>
              </a:spcBef>
              <a:buFont typeface="Wingdings" pitchFamily="2" charset="2"/>
              <a:buChar char="ü"/>
              <a:defRPr/>
            </a:pPr>
            <a:r>
              <a:rPr lang="en-US" altLang="ja-JP" sz="1600" b="1" dirty="0" err="1" smtClean="0"/>
              <a:t>TGi</a:t>
            </a:r>
            <a:r>
              <a:rPr lang="en-US" altLang="ja-JP" sz="1600" b="1" dirty="0" smtClean="0"/>
              <a:t> </a:t>
            </a:r>
            <a:r>
              <a:rPr lang="en-US" altLang="ja-JP" sz="1600" b="1" dirty="0"/>
              <a:t>–</a:t>
            </a:r>
            <a:r>
              <a:rPr lang="en-US" altLang="ja-JP" sz="1600" dirty="0"/>
              <a:t> </a:t>
            </a:r>
            <a:r>
              <a:rPr lang="en-US" altLang="ja-JP" sz="1600" dirty="0" smtClean="0"/>
              <a:t>Security</a:t>
            </a:r>
          </a:p>
          <a:p>
            <a:pPr>
              <a:lnSpc>
                <a:spcPct val="120000"/>
              </a:lnSpc>
              <a:spcBef>
                <a:spcPct val="0"/>
              </a:spcBef>
              <a:buFont typeface="Wingdings" pitchFamily="2" charset="2"/>
              <a:buChar char="ü"/>
              <a:defRPr/>
            </a:pPr>
            <a:r>
              <a:rPr lang="en-US" altLang="ja-JP" sz="1600" b="1" dirty="0" err="1"/>
              <a:t>TGk</a:t>
            </a:r>
            <a:r>
              <a:rPr lang="en-US" altLang="ja-JP" sz="1600" dirty="0"/>
              <a:t> – Radio Resource Measurements</a:t>
            </a:r>
          </a:p>
          <a:p>
            <a:pPr>
              <a:lnSpc>
                <a:spcPct val="120000"/>
              </a:lnSpc>
              <a:spcBef>
                <a:spcPct val="0"/>
              </a:spcBef>
              <a:buFont typeface="Wingdings" pitchFamily="2" charset="2"/>
              <a:buChar char="ü"/>
              <a:defRPr/>
            </a:pPr>
            <a:r>
              <a:rPr lang="en-US" altLang="ja-JP" sz="1600" b="1" dirty="0" err="1"/>
              <a:t>TGn</a:t>
            </a:r>
            <a:r>
              <a:rPr lang="en-US" altLang="ja-JP" sz="1600" dirty="0"/>
              <a:t> – High Throughput; MIMO</a:t>
            </a:r>
          </a:p>
          <a:p>
            <a:pPr>
              <a:lnSpc>
                <a:spcPct val="120000"/>
              </a:lnSpc>
              <a:spcBef>
                <a:spcPct val="0"/>
              </a:spcBef>
              <a:buFont typeface="Wingdings" pitchFamily="2" charset="2"/>
              <a:buChar char="ü"/>
              <a:defRPr/>
            </a:pPr>
            <a:r>
              <a:rPr lang="en-US" altLang="ja-JP" sz="1600" b="1" dirty="0" err="1"/>
              <a:t>TGp</a:t>
            </a:r>
            <a:r>
              <a:rPr lang="en-US" altLang="ja-JP" sz="1600" dirty="0"/>
              <a:t> – Vehicular ITS networks</a:t>
            </a:r>
          </a:p>
          <a:p>
            <a:pPr marL="109537" indent="0">
              <a:lnSpc>
                <a:spcPct val="120000"/>
              </a:lnSpc>
              <a:spcBef>
                <a:spcPct val="0"/>
              </a:spcBef>
              <a:buFont typeface="Arial" charset="0"/>
              <a:buNone/>
              <a:defRPr/>
            </a:pPr>
            <a:endParaRPr lang="en-US" altLang="ja-JP" sz="1600" dirty="0" smtClean="0"/>
          </a:p>
          <a:p>
            <a:pPr>
              <a:lnSpc>
                <a:spcPct val="120000"/>
              </a:lnSpc>
              <a:spcBef>
                <a:spcPct val="0"/>
              </a:spcBef>
              <a:buFont typeface="Arial" panose="020B0604020202020204" pitchFamily="34" charset="0"/>
              <a:buNone/>
              <a:defRPr/>
            </a:pPr>
            <a:endParaRPr lang="en-US" sz="1600" dirty="0" smtClean="0"/>
          </a:p>
        </p:txBody>
      </p:sp>
      <p:sp>
        <p:nvSpPr>
          <p:cNvPr id="29700" name="Content Placeholder 5"/>
          <p:cNvSpPr>
            <a:spLocks noGrp="1"/>
          </p:cNvSpPr>
          <p:nvPr>
            <p:ph idx="4294967295"/>
          </p:nvPr>
        </p:nvSpPr>
        <p:spPr bwMode="auto">
          <a:xfrm>
            <a:off x="4572000" y="1295400"/>
            <a:ext cx="41148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spcBef>
                <a:spcPct val="0"/>
              </a:spcBef>
              <a:buFont typeface="Wingdings" panose="05000000000000000000" pitchFamily="2" charset="2"/>
              <a:buChar char="ü"/>
            </a:pPr>
            <a:r>
              <a:rPr lang="en-US" altLang="ja-JP" sz="1600" b="1" smtClean="0"/>
              <a:t>TGr</a:t>
            </a:r>
            <a:r>
              <a:rPr lang="en-US" altLang="ja-JP" sz="1600" smtClean="0"/>
              <a:t> – Fast Roaming</a:t>
            </a:r>
          </a:p>
          <a:p>
            <a:pPr>
              <a:lnSpc>
                <a:spcPct val="120000"/>
              </a:lnSpc>
              <a:spcBef>
                <a:spcPct val="0"/>
              </a:spcBef>
              <a:buFont typeface="Wingdings" panose="05000000000000000000" pitchFamily="2" charset="2"/>
              <a:buChar char="ü"/>
            </a:pPr>
            <a:r>
              <a:rPr lang="en-US" sz="1600" b="1" smtClean="0"/>
              <a:t>TGs</a:t>
            </a:r>
            <a:r>
              <a:rPr lang="en-US" sz="1600" smtClean="0"/>
              <a:t> – Mesh networking</a:t>
            </a:r>
            <a:endParaRPr lang="en-US" altLang="ja-JP" sz="1600" smtClean="0"/>
          </a:p>
          <a:p>
            <a:pPr>
              <a:lnSpc>
                <a:spcPct val="120000"/>
              </a:lnSpc>
              <a:spcBef>
                <a:spcPct val="0"/>
              </a:spcBef>
              <a:buFont typeface="Wingdings" panose="05000000000000000000" pitchFamily="2" charset="2"/>
              <a:buChar char="ü"/>
            </a:pPr>
            <a:r>
              <a:rPr lang="en-US" altLang="ja-JP" sz="1600" b="1" smtClean="0"/>
              <a:t>TGT</a:t>
            </a:r>
            <a:r>
              <a:rPr lang="en-US" altLang="ja-JP" sz="1600" smtClean="0"/>
              <a:t> – IEEE 802 Performance</a:t>
            </a:r>
          </a:p>
          <a:p>
            <a:pPr>
              <a:lnSpc>
                <a:spcPct val="120000"/>
              </a:lnSpc>
              <a:spcBef>
                <a:spcPct val="0"/>
              </a:spcBef>
              <a:buFont typeface="Wingdings" panose="05000000000000000000" pitchFamily="2" charset="2"/>
              <a:buChar char="ü"/>
            </a:pPr>
            <a:r>
              <a:rPr lang="en-US" sz="1600" b="1" smtClean="0"/>
              <a:t>TGu</a:t>
            </a:r>
            <a:r>
              <a:rPr lang="en-US" sz="1600" smtClean="0"/>
              <a:t> – InterWorking with External Networks</a:t>
            </a:r>
          </a:p>
          <a:p>
            <a:pPr>
              <a:lnSpc>
                <a:spcPct val="120000"/>
              </a:lnSpc>
              <a:spcBef>
                <a:spcPct val="0"/>
              </a:spcBef>
              <a:buFont typeface="Wingdings" panose="05000000000000000000" pitchFamily="2" charset="2"/>
              <a:buChar char="ü"/>
            </a:pPr>
            <a:r>
              <a:rPr lang="en-US" sz="1600" b="1" smtClean="0"/>
              <a:t>TGv</a:t>
            </a:r>
            <a:r>
              <a:rPr lang="en-US" sz="1600" smtClean="0"/>
              <a:t> – Wireless network management</a:t>
            </a:r>
          </a:p>
          <a:p>
            <a:pPr>
              <a:lnSpc>
                <a:spcPct val="120000"/>
              </a:lnSpc>
              <a:spcBef>
                <a:spcPct val="0"/>
              </a:spcBef>
              <a:buFont typeface="Wingdings" panose="05000000000000000000" pitchFamily="2" charset="2"/>
              <a:buChar char="ü"/>
            </a:pPr>
            <a:r>
              <a:rPr lang="en-US" altLang="ja-JP" sz="1600" b="1" smtClean="0"/>
              <a:t>TGw</a:t>
            </a:r>
            <a:r>
              <a:rPr lang="en-US" altLang="ja-JP" sz="1600" smtClean="0"/>
              <a:t> – Protected Management Frames</a:t>
            </a:r>
          </a:p>
          <a:p>
            <a:pPr>
              <a:lnSpc>
                <a:spcPct val="120000"/>
              </a:lnSpc>
              <a:spcBef>
                <a:spcPct val="0"/>
              </a:spcBef>
              <a:buFont typeface="Wingdings" panose="05000000000000000000" pitchFamily="2" charset="2"/>
              <a:buChar char="ü"/>
            </a:pPr>
            <a:r>
              <a:rPr lang="en-US" altLang="ja-JP" sz="1600" b="1" smtClean="0"/>
              <a:t>TGy</a:t>
            </a:r>
            <a:r>
              <a:rPr lang="en-US" altLang="ja-JP" sz="1600" smtClean="0"/>
              <a:t> – 3650-3700 MHz Operation in US</a:t>
            </a:r>
          </a:p>
          <a:p>
            <a:pPr>
              <a:lnSpc>
                <a:spcPct val="120000"/>
              </a:lnSpc>
              <a:spcBef>
                <a:spcPct val="0"/>
              </a:spcBef>
              <a:buFont typeface="Wingdings" panose="05000000000000000000" pitchFamily="2" charset="2"/>
              <a:buChar char="ü"/>
            </a:pPr>
            <a:r>
              <a:rPr lang="en-US" altLang="ja-JP" sz="1600" b="1" smtClean="0"/>
              <a:t>TGz</a:t>
            </a:r>
            <a:r>
              <a:rPr lang="en-US" altLang="ja-JP" sz="1600" smtClean="0"/>
              <a:t> – Direct Link Setup</a:t>
            </a:r>
          </a:p>
          <a:p>
            <a:pPr>
              <a:lnSpc>
                <a:spcPct val="120000"/>
              </a:lnSpc>
              <a:spcBef>
                <a:spcPct val="0"/>
              </a:spcBef>
              <a:buFont typeface="Wingdings" panose="05000000000000000000" pitchFamily="2" charset="2"/>
              <a:buChar char="ü"/>
            </a:pPr>
            <a:r>
              <a:rPr lang="en-US" altLang="ja-JP" sz="1600" b="1" smtClean="0"/>
              <a:t>TGaa </a:t>
            </a:r>
            <a:r>
              <a:rPr lang="en-US" altLang="ja-JP" sz="1600" smtClean="0"/>
              <a:t>– Robust streaming of AV Transport Streams</a:t>
            </a:r>
          </a:p>
          <a:p>
            <a:pPr>
              <a:lnSpc>
                <a:spcPct val="120000"/>
              </a:lnSpc>
              <a:spcBef>
                <a:spcPct val="0"/>
              </a:spcBef>
              <a:buFont typeface="Wingdings" panose="05000000000000000000" pitchFamily="2" charset="2"/>
              <a:buChar char="ü"/>
            </a:pPr>
            <a:r>
              <a:rPr lang="en-US" altLang="ja-JP" sz="1600" b="1" smtClean="0"/>
              <a:t>TGae</a:t>
            </a:r>
            <a:r>
              <a:rPr lang="en-US" altLang="ja-JP" sz="1600" smtClean="0"/>
              <a:t> – Prioritization of management frames</a:t>
            </a:r>
          </a:p>
          <a:p>
            <a:pPr>
              <a:lnSpc>
                <a:spcPct val="120000"/>
              </a:lnSpc>
              <a:spcBef>
                <a:spcPct val="0"/>
              </a:spcBef>
              <a:buFont typeface="Wingdings" panose="05000000000000000000" pitchFamily="2" charset="2"/>
              <a:buChar char="ü"/>
            </a:pPr>
            <a:endParaRPr lang="en-US" altLang="ja-JP" sz="1600" smtClean="0"/>
          </a:p>
        </p:txBody>
      </p:sp>
      <p:sp>
        <p:nvSpPr>
          <p:cNvPr id="29702" name="TextBox 6"/>
          <p:cNvSpPr txBox="1">
            <a:spLocks noChangeArrowheads="1"/>
          </p:cNvSpPr>
          <p:nvPr/>
        </p:nvSpPr>
        <p:spPr bwMode="auto">
          <a:xfrm>
            <a:off x="5686425" y="5003800"/>
            <a:ext cx="30765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000" dirty="0"/>
              <a:t>OFDM = orthogonal frequency division multiplexing</a:t>
            </a:r>
          </a:p>
          <a:p>
            <a:pPr eaLnBrk="1" hangingPunct="1"/>
            <a:r>
              <a:rPr lang="en-US" sz="1000" dirty="0"/>
              <a:t>DSSS = direct sequence spread spectrum</a:t>
            </a:r>
          </a:p>
          <a:p>
            <a:pPr eaLnBrk="1" hangingPunct="1"/>
            <a:r>
              <a:rPr lang="en-US" sz="1000" dirty="0"/>
              <a:t>ITS = intelligent transportation systems</a:t>
            </a:r>
          </a:p>
          <a:p>
            <a:pPr eaLnBrk="1" hangingPunct="1"/>
            <a:r>
              <a:rPr lang="en-US" sz="1000" dirty="0"/>
              <a:t>MIMO = multiple input multiple output</a:t>
            </a:r>
          </a:p>
          <a:p>
            <a:pPr eaLnBrk="1" hangingPunct="1"/>
            <a:r>
              <a:rPr lang="en-US" sz="1000" dirty="0"/>
              <a:t>DFS  = dynamic frequency selection </a:t>
            </a:r>
          </a:p>
          <a:p>
            <a:pPr eaLnBrk="1" hangingPunct="1"/>
            <a:r>
              <a:rPr lang="en-US" sz="1000" dirty="0"/>
              <a:t>TPC =  transmit power control </a:t>
            </a:r>
          </a:p>
        </p:txBody>
      </p:sp>
      <p:sp>
        <p:nvSpPr>
          <p:cNvPr id="2" name="Slide Number Placeholder 1"/>
          <p:cNvSpPr>
            <a:spLocks noGrp="1"/>
          </p:cNvSpPr>
          <p:nvPr>
            <p:ph type="sldNum" sz="quarter" idx="11"/>
          </p:nvPr>
        </p:nvSpPr>
        <p:spPr/>
        <p:txBody>
          <a:bodyPr/>
          <a:lstStyle/>
          <a:p>
            <a:pPr>
              <a:defRPr/>
            </a:pPr>
            <a:fld id="{68C64C3A-A942-4B31-8572-C3FC6EB3255D}" type="slidenum">
              <a:rPr lang="en-US" smtClean="0"/>
              <a:pPr>
                <a:defRPr/>
              </a:pPr>
              <a:t>19</a:t>
            </a:fld>
            <a:endParaRPr lang="en-US"/>
          </a:p>
        </p:txBody>
      </p:sp>
    </p:spTree>
    <p:extLst>
      <p:ext uri="{BB962C8B-B14F-4D97-AF65-F5344CB8AC3E}">
        <p14:creationId xmlns:p14="http://schemas.microsoft.com/office/powerpoint/2010/main" val="3195693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latin typeface="Tahoma" panose="020B0604030504040204" pitchFamily="34" charset="0"/>
                <a:cs typeface="Tahoma" panose="020B0604030504040204" pitchFamily="34" charset="0"/>
              </a:rPr>
              <a:t>Outline</a:t>
            </a:r>
          </a:p>
        </p:txBody>
      </p:sp>
      <p:sp>
        <p:nvSpPr>
          <p:cNvPr id="1536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dirty="0" smtClean="0">
                <a:latin typeface="Tahoma" panose="020B0604030504040204" pitchFamily="34" charset="0"/>
                <a:cs typeface="Tahoma" panose="020B0604030504040204" pitchFamily="34" charset="0"/>
              </a:rPr>
              <a:t>In this lecture we will cover</a:t>
            </a:r>
          </a:p>
          <a:p>
            <a:pPr lvl="1" eaLnBrk="1" hangingPunct="1">
              <a:buFont typeface="Arial" panose="020B0604020202020204" pitchFamily="34" charset="0"/>
              <a:buChar char="•"/>
            </a:pPr>
            <a:r>
              <a:rPr lang="en-US" dirty="0" smtClean="0">
                <a:latin typeface="Tahoma" panose="020B0604030504040204" pitchFamily="34" charset="0"/>
                <a:cs typeface="Tahoma" panose="020B0604030504040204" pitchFamily="34" charset="0"/>
              </a:rPr>
              <a:t>History of wireless and how we got to IEEE 802.11 (Wi-Fi) and 3GPP Long Term Evolution (LTE)</a:t>
            </a:r>
          </a:p>
          <a:p>
            <a:pPr lvl="1" eaLnBrk="1" hangingPunct="1">
              <a:buFont typeface="Arial" panose="020B0604020202020204" pitchFamily="34" charset="0"/>
              <a:buChar char="•"/>
            </a:pPr>
            <a:r>
              <a:rPr lang="en-US" dirty="0" smtClean="0">
                <a:latin typeface="Tahoma" panose="020B0604030504040204" pitchFamily="34" charset="0"/>
                <a:cs typeface="Tahoma" panose="020B0604030504040204" pitchFamily="34" charset="0"/>
              </a:rPr>
              <a:t>Wireless technologies</a:t>
            </a:r>
          </a:p>
          <a:p>
            <a:pPr lvl="1" eaLnBrk="1" hangingPunct="1">
              <a:buFont typeface="Arial" panose="020B0604020202020204" pitchFamily="34" charset="0"/>
              <a:buChar char="•"/>
            </a:pPr>
            <a:r>
              <a:rPr lang="en-US" dirty="0" smtClean="0">
                <a:latin typeface="Tahoma" panose="020B0604030504040204" pitchFamily="34" charset="0"/>
                <a:cs typeface="Tahoma" panose="020B0604030504040204" pitchFamily="34" charset="0"/>
              </a:rPr>
              <a:t>Wireless standards</a:t>
            </a: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152807-4112-45A2-B386-AD9FDEDDD59D}" type="slidenum">
              <a:rPr lang="en-US">
                <a:latin typeface="Calibri" panose="020F0502020204030204" pitchFamily="34" charset="0"/>
              </a:rPr>
              <a:pPr/>
              <a:t>2</a:t>
            </a:fld>
            <a:endParaRPr lang="en-US">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2000250" y="228600"/>
            <a:ext cx="66865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smtClean="0">
                <a:cs typeface="Arial Bold" panose="020B0704020202020204" pitchFamily="34" charset="0"/>
              </a:rPr>
              <a:t>IEEE 802.11 Timeline</a:t>
            </a:r>
          </a:p>
        </p:txBody>
      </p:sp>
      <p:grpSp>
        <p:nvGrpSpPr>
          <p:cNvPr id="30724" name="Group 3"/>
          <p:cNvGrpSpPr>
            <a:grpSpLocks/>
          </p:cNvGrpSpPr>
          <p:nvPr/>
        </p:nvGrpSpPr>
        <p:grpSpPr bwMode="auto">
          <a:xfrm>
            <a:off x="381000" y="1371600"/>
            <a:ext cx="8534400" cy="2713038"/>
            <a:chOff x="240" y="864"/>
            <a:chExt cx="5376" cy="1709"/>
          </a:xfrm>
        </p:grpSpPr>
        <p:sp>
          <p:nvSpPr>
            <p:cNvPr id="30795" name="Line 4"/>
            <p:cNvSpPr>
              <a:spLocks noChangeShapeType="1"/>
            </p:cNvSpPr>
            <p:nvPr/>
          </p:nvSpPr>
          <p:spPr bwMode="auto">
            <a:xfrm>
              <a:off x="336" y="2304"/>
              <a:ext cx="50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6" name="Line 5"/>
            <p:cNvSpPr>
              <a:spLocks noChangeShapeType="1"/>
            </p:cNvSpPr>
            <p:nvPr/>
          </p:nvSpPr>
          <p:spPr bwMode="auto">
            <a:xfrm>
              <a:off x="432"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7" name="Line 6"/>
            <p:cNvSpPr>
              <a:spLocks noChangeShapeType="1"/>
            </p:cNvSpPr>
            <p:nvPr/>
          </p:nvSpPr>
          <p:spPr bwMode="auto">
            <a:xfrm>
              <a:off x="816"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8" name="Line 7"/>
            <p:cNvSpPr>
              <a:spLocks noChangeShapeType="1"/>
            </p:cNvSpPr>
            <p:nvPr/>
          </p:nvSpPr>
          <p:spPr bwMode="auto">
            <a:xfrm>
              <a:off x="1200"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9" name="Line 8"/>
            <p:cNvSpPr>
              <a:spLocks noChangeShapeType="1"/>
            </p:cNvSpPr>
            <p:nvPr/>
          </p:nvSpPr>
          <p:spPr bwMode="auto">
            <a:xfrm>
              <a:off x="1584"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0" name="Line 9"/>
            <p:cNvSpPr>
              <a:spLocks noChangeShapeType="1"/>
            </p:cNvSpPr>
            <p:nvPr/>
          </p:nvSpPr>
          <p:spPr bwMode="auto">
            <a:xfrm>
              <a:off x="1968"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1" name="Line 10"/>
            <p:cNvSpPr>
              <a:spLocks noChangeShapeType="1"/>
            </p:cNvSpPr>
            <p:nvPr/>
          </p:nvSpPr>
          <p:spPr bwMode="auto">
            <a:xfrm>
              <a:off x="2352"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2" name="Line 11"/>
            <p:cNvSpPr>
              <a:spLocks noChangeShapeType="1"/>
            </p:cNvSpPr>
            <p:nvPr/>
          </p:nvSpPr>
          <p:spPr bwMode="auto">
            <a:xfrm>
              <a:off x="2736"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3" name="Line 12"/>
            <p:cNvSpPr>
              <a:spLocks noChangeShapeType="1"/>
            </p:cNvSpPr>
            <p:nvPr/>
          </p:nvSpPr>
          <p:spPr bwMode="auto">
            <a:xfrm>
              <a:off x="3120"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4" name="Line 13"/>
            <p:cNvSpPr>
              <a:spLocks noChangeShapeType="1"/>
            </p:cNvSpPr>
            <p:nvPr/>
          </p:nvSpPr>
          <p:spPr bwMode="auto">
            <a:xfrm>
              <a:off x="3504"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5" name="Line 14"/>
            <p:cNvSpPr>
              <a:spLocks noChangeShapeType="1"/>
            </p:cNvSpPr>
            <p:nvPr/>
          </p:nvSpPr>
          <p:spPr bwMode="auto">
            <a:xfrm>
              <a:off x="3888"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6" name="Line 15"/>
            <p:cNvSpPr>
              <a:spLocks noChangeShapeType="1"/>
            </p:cNvSpPr>
            <p:nvPr/>
          </p:nvSpPr>
          <p:spPr bwMode="auto">
            <a:xfrm>
              <a:off x="4272"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7" name="Line 16"/>
            <p:cNvSpPr>
              <a:spLocks noChangeShapeType="1"/>
            </p:cNvSpPr>
            <p:nvPr/>
          </p:nvSpPr>
          <p:spPr bwMode="auto">
            <a:xfrm>
              <a:off x="4656"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8" name="Line 17"/>
            <p:cNvSpPr>
              <a:spLocks noChangeShapeType="1"/>
            </p:cNvSpPr>
            <p:nvPr/>
          </p:nvSpPr>
          <p:spPr bwMode="auto">
            <a:xfrm>
              <a:off x="5040"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9" name="Line 18"/>
            <p:cNvSpPr>
              <a:spLocks noChangeShapeType="1"/>
            </p:cNvSpPr>
            <p:nvPr/>
          </p:nvSpPr>
          <p:spPr bwMode="auto">
            <a:xfrm>
              <a:off x="5424"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0" name="Rectangle 19"/>
            <p:cNvSpPr>
              <a:spLocks noChangeArrowheads="1"/>
            </p:cNvSpPr>
            <p:nvPr/>
          </p:nvSpPr>
          <p:spPr bwMode="auto">
            <a:xfrm>
              <a:off x="240" y="240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1997</a:t>
              </a:r>
            </a:p>
          </p:txBody>
        </p:sp>
        <p:sp>
          <p:nvSpPr>
            <p:cNvPr id="30811" name="Rectangle 20"/>
            <p:cNvSpPr>
              <a:spLocks noChangeArrowheads="1"/>
            </p:cNvSpPr>
            <p:nvPr/>
          </p:nvSpPr>
          <p:spPr bwMode="auto">
            <a:xfrm>
              <a:off x="625" y="240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1998</a:t>
              </a:r>
            </a:p>
          </p:txBody>
        </p:sp>
        <p:sp>
          <p:nvSpPr>
            <p:cNvPr id="30812" name="Rectangle 21"/>
            <p:cNvSpPr>
              <a:spLocks noChangeArrowheads="1"/>
            </p:cNvSpPr>
            <p:nvPr/>
          </p:nvSpPr>
          <p:spPr bwMode="auto">
            <a:xfrm>
              <a:off x="1011" y="240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1999</a:t>
              </a:r>
            </a:p>
          </p:txBody>
        </p:sp>
        <p:sp>
          <p:nvSpPr>
            <p:cNvPr id="30813" name="Rectangle 22"/>
            <p:cNvSpPr>
              <a:spLocks noChangeArrowheads="1"/>
            </p:cNvSpPr>
            <p:nvPr/>
          </p:nvSpPr>
          <p:spPr bwMode="auto">
            <a:xfrm>
              <a:off x="1397" y="240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2000</a:t>
              </a:r>
            </a:p>
          </p:txBody>
        </p:sp>
        <p:sp>
          <p:nvSpPr>
            <p:cNvPr id="30814" name="Rectangle 23"/>
            <p:cNvSpPr>
              <a:spLocks noChangeArrowheads="1"/>
            </p:cNvSpPr>
            <p:nvPr/>
          </p:nvSpPr>
          <p:spPr bwMode="auto">
            <a:xfrm>
              <a:off x="1783" y="240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2001</a:t>
              </a:r>
            </a:p>
          </p:txBody>
        </p:sp>
        <p:sp>
          <p:nvSpPr>
            <p:cNvPr id="30815" name="Rectangle 24"/>
            <p:cNvSpPr>
              <a:spLocks noChangeArrowheads="1"/>
            </p:cNvSpPr>
            <p:nvPr/>
          </p:nvSpPr>
          <p:spPr bwMode="auto">
            <a:xfrm>
              <a:off x="2169" y="240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2002</a:t>
              </a:r>
            </a:p>
          </p:txBody>
        </p:sp>
        <p:sp>
          <p:nvSpPr>
            <p:cNvPr id="30816" name="Rectangle 25"/>
            <p:cNvSpPr>
              <a:spLocks noChangeArrowheads="1"/>
            </p:cNvSpPr>
            <p:nvPr/>
          </p:nvSpPr>
          <p:spPr bwMode="auto">
            <a:xfrm>
              <a:off x="2555" y="240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2003</a:t>
              </a:r>
            </a:p>
          </p:txBody>
        </p:sp>
        <p:sp>
          <p:nvSpPr>
            <p:cNvPr id="30817" name="Rectangle 26"/>
            <p:cNvSpPr>
              <a:spLocks noChangeArrowheads="1"/>
            </p:cNvSpPr>
            <p:nvPr/>
          </p:nvSpPr>
          <p:spPr bwMode="auto">
            <a:xfrm>
              <a:off x="2940" y="240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2004</a:t>
              </a:r>
            </a:p>
          </p:txBody>
        </p:sp>
        <p:sp>
          <p:nvSpPr>
            <p:cNvPr id="30818" name="Rectangle 27"/>
            <p:cNvSpPr>
              <a:spLocks noChangeArrowheads="1"/>
            </p:cNvSpPr>
            <p:nvPr/>
          </p:nvSpPr>
          <p:spPr bwMode="auto">
            <a:xfrm>
              <a:off x="3326" y="240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2005</a:t>
              </a:r>
            </a:p>
          </p:txBody>
        </p:sp>
        <p:sp>
          <p:nvSpPr>
            <p:cNvPr id="30819" name="Rectangle 28"/>
            <p:cNvSpPr>
              <a:spLocks noChangeArrowheads="1"/>
            </p:cNvSpPr>
            <p:nvPr/>
          </p:nvSpPr>
          <p:spPr bwMode="auto">
            <a:xfrm>
              <a:off x="3712" y="240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2006</a:t>
              </a:r>
            </a:p>
          </p:txBody>
        </p:sp>
        <p:sp>
          <p:nvSpPr>
            <p:cNvPr id="30820" name="Rectangle 29"/>
            <p:cNvSpPr>
              <a:spLocks noChangeArrowheads="1"/>
            </p:cNvSpPr>
            <p:nvPr/>
          </p:nvSpPr>
          <p:spPr bwMode="auto">
            <a:xfrm>
              <a:off x="4098" y="240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2007</a:t>
              </a:r>
            </a:p>
          </p:txBody>
        </p:sp>
        <p:sp>
          <p:nvSpPr>
            <p:cNvPr id="30821" name="Rectangle 30"/>
            <p:cNvSpPr>
              <a:spLocks noChangeArrowheads="1"/>
            </p:cNvSpPr>
            <p:nvPr/>
          </p:nvSpPr>
          <p:spPr bwMode="auto">
            <a:xfrm>
              <a:off x="4484" y="240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2008</a:t>
              </a:r>
            </a:p>
          </p:txBody>
        </p:sp>
        <p:sp>
          <p:nvSpPr>
            <p:cNvPr id="30822" name="Rectangle 31"/>
            <p:cNvSpPr>
              <a:spLocks noChangeArrowheads="1"/>
            </p:cNvSpPr>
            <p:nvPr/>
          </p:nvSpPr>
          <p:spPr bwMode="auto">
            <a:xfrm>
              <a:off x="4870" y="240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2009</a:t>
              </a:r>
            </a:p>
          </p:txBody>
        </p:sp>
        <p:sp>
          <p:nvSpPr>
            <p:cNvPr id="30823" name="Rectangle 32"/>
            <p:cNvSpPr>
              <a:spLocks noChangeArrowheads="1"/>
            </p:cNvSpPr>
            <p:nvPr/>
          </p:nvSpPr>
          <p:spPr bwMode="auto">
            <a:xfrm>
              <a:off x="5256" y="240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2010</a:t>
              </a:r>
            </a:p>
          </p:txBody>
        </p:sp>
        <p:sp>
          <p:nvSpPr>
            <p:cNvPr id="30824" name="Line 33"/>
            <p:cNvSpPr>
              <a:spLocks noChangeShapeType="1"/>
            </p:cNvSpPr>
            <p:nvPr/>
          </p:nvSpPr>
          <p:spPr bwMode="auto">
            <a:xfrm flipV="1">
              <a:off x="432" y="864"/>
              <a:ext cx="0" cy="1344"/>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5" name="Line 34"/>
            <p:cNvSpPr>
              <a:spLocks noChangeShapeType="1"/>
            </p:cNvSpPr>
            <p:nvPr/>
          </p:nvSpPr>
          <p:spPr bwMode="auto">
            <a:xfrm flipV="1">
              <a:off x="816" y="864"/>
              <a:ext cx="0" cy="1344"/>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6" name="Line 35"/>
            <p:cNvSpPr>
              <a:spLocks noChangeShapeType="1"/>
            </p:cNvSpPr>
            <p:nvPr/>
          </p:nvSpPr>
          <p:spPr bwMode="auto">
            <a:xfrm flipV="1">
              <a:off x="1200" y="864"/>
              <a:ext cx="0" cy="1344"/>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7" name="Line 36"/>
            <p:cNvSpPr>
              <a:spLocks noChangeShapeType="1"/>
            </p:cNvSpPr>
            <p:nvPr/>
          </p:nvSpPr>
          <p:spPr bwMode="auto">
            <a:xfrm flipV="1">
              <a:off x="1584" y="864"/>
              <a:ext cx="0" cy="1344"/>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8" name="Line 37"/>
            <p:cNvSpPr>
              <a:spLocks noChangeShapeType="1"/>
            </p:cNvSpPr>
            <p:nvPr/>
          </p:nvSpPr>
          <p:spPr bwMode="auto">
            <a:xfrm flipV="1">
              <a:off x="1968" y="864"/>
              <a:ext cx="0" cy="1344"/>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9" name="Line 38"/>
            <p:cNvSpPr>
              <a:spLocks noChangeShapeType="1"/>
            </p:cNvSpPr>
            <p:nvPr/>
          </p:nvSpPr>
          <p:spPr bwMode="auto">
            <a:xfrm flipV="1">
              <a:off x="2352" y="864"/>
              <a:ext cx="0" cy="1344"/>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0" name="Line 39"/>
            <p:cNvSpPr>
              <a:spLocks noChangeShapeType="1"/>
            </p:cNvSpPr>
            <p:nvPr/>
          </p:nvSpPr>
          <p:spPr bwMode="auto">
            <a:xfrm flipV="1">
              <a:off x="2736" y="864"/>
              <a:ext cx="0" cy="1344"/>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1" name="Line 40"/>
            <p:cNvSpPr>
              <a:spLocks noChangeShapeType="1"/>
            </p:cNvSpPr>
            <p:nvPr/>
          </p:nvSpPr>
          <p:spPr bwMode="auto">
            <a:xfrm flipV="1">
              <a:off x="3120" y="864"/>
              <a:ext cx="0" cy="1344"/>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2" name="Line 41"/>
            <p:cNvSpPr>
              <a:spLocks noChangeShapeType="1"/>
            </p:cNvSpPr>
            <p:nvPr/>
          </p:nvSpPr>
          <p:spPr bwMode="auto">
            <a:xfrm flipV="1">
              <a:off x="3504" y="864"/>
              <a:ext cx="0" cy="1344"/>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3" name="Line 42"/>
            <p:cNvSpPr>
              <a:spLocks noChangeShapeType="1"/>
            </p:cNvSpPr>
            <p:nvPr/>
          </p:nvSpPr>
          <p:spPr bwMode="auto">
            <a:xfrm flipV="1">
              <a:off x="3888" y="864"/>
              <a:ext cx="0" cy="1344"/>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4" name="Line 43"/>
            <p:cNvSpPr>
              <a:spLocks noChangeShapeType="1"/>
            </p:cNvSpPr>
            <p:nvPr/>
          </p:nvSpPr>
          <p:spPr bwMode="auto">
            <a:xfrm flipV="1">
              <a:off x="4272" y="864"/>
              <a:ext cx="0" cy="1344"/>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5" name="Line 44"/>
            <p:cNvSpPr>
              <a:spLocks noChangeShapeType="1"/>
            </p:cNvSpPr>
            <p:nvPr/>
          </p:nvSpPr>
          <p:spPr bwMode="auto">
            <a:xfrm flipV="1">
              <a:off x="4656" y="864"/>
              <a:ext cx="0" cy="1344"/>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6" name="Line 45"/>
            <p:cNvSpPr>
              <a:spLocks noChangeShapeType="1"/>
            </p:cNvSpPr>
            <p:nvPr/>
          </p:nvSpPr>
          <p:spPr bwMode="auto">
            <a:xfrm flipV="1">
              <a:off x="5040" y="864"/>
              <a:ext cx="0" cy="1344"/>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7" name="Line 46"/>
            <p:cNvSpPr>
              <a:spLocks noChangeShapeType="1"/>
            </p:cNvSpPr>
            <p:nvPr/>
          </p:nvSpPr>
          <p:spPr bwMode="auto">
            <a:xfrm flipV="1">
              <a:off x="5424" y="864"/>
              <a:ext cx="0" cy="1344"/>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25" name="Line 47"/>
          <p:cNvSpPr>
            <a:spLocks noChangeShapeType="1"/>
          </p:cNvSpPr>
          <p:nvPr/>
        </p:nvSpPr>
        <p:spPr bwMode="auto">
          <a:xfrm flipV="1">
            <a:off x="990600" y="40386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6" name="Line 48"/>
          <p:cNvSpPr>
            <a:spLocks noChangeShapeType="1"/>
          </p:cNvSpPr>
          <p:nvPr/>
        </p:nvSpPr>
        <p:spPr bwMode="auto">
          <a:xfrm flipV="1">
            <a:off x="2209800" y="40386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7" name="Text Box 49"/>
          <p:cNvSpPr txBox="1">
            <a:spLocks noChangeArrowheads="1"/>
          </p:cNvSpPr>
          <p:nvPr/>
        </p:nvSpPr>
        <p:spPr bwMode="auto">
          <a:xfrm>
            <a:off x="693738" y="5248275"/>
            <a:ext cx="1357312" cy="461963"/>
          </a:xfrm>
          <a:prstGeom prst="rect">
            <a:avLst/>
          </a:prstGeom>
          <a:solidFill>
            <a:srgbClr val="FFFF66"/>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t>802.11-1997 </a:t>
            </a:r>
          </a:p>
          <a:p>
            <a:r>
              <a:rPr lang="en-US" sz="1200" b="1"/>
              <a:t>IEEE Standard</a:t>
            </a:r>
          </a:p>
        </p:txBody>
      </p:sp>
      <p:sp>
        <p:nvSpPr>
          <p:cNvPr id="30728" name="Text Box 50"/>
          <p:cNvSpPr txBox="1">
            <a:spLocks noChangeArrowheads="1"/>
          </p:cNvSpPr>
          <p:nvPr/>
        </p:nvSpPr>
        <p:spPr bwMode="auto">
          <a:xfrm>
            <a:off x="2057400" y="4486275"/>
            <a:ext cx="1357313" cy="461963"/>
          </a:xfrm>
          <a:prstGeom prst="rect">
            <a:avLst/>
          </a:prstGeom>
          <a:solidFill>
            <a:srgbClr val="FFFF66"/>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t>802.11-1999 </a:t>
            </a:r>
          </a:p>
          <a:p>
            <a:r>
              <a:rPr lang="en-US" sz="1200" b="1"/>
              <a:t>IEEE Standard</a:t>
            </a:r>
          </a:p>
        </p:txBody>
      </p:sp>
      <p:sp>
        <p:nvSpPr>
          <p:cNvPr id="30729" name="Text Box 51"/>
          <p:cNvSpPr txBox="1">
            <a:spLocks noChangeArrowheads="1"/>
          </p:cNvSpPr>
          <p:nvPr/>
        </p:nvSpPr>
        <p:spPr bwMode="auto">
          <a:xfrm>
            <a:off x="2078038" y="5340350"/>
            <a:ext cx="1046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i="1">
                <a:solidFill>
                  <a:srgbClr val="6600CC"/>
                </a:solidFill>
              </a:rPr>
              <a:t>July 1997</a:t>
            </a:r>
          </a:p>
        </p:txBody>
      </p:sp>
      <p:sp>
        <p:nvSpPr>
          <p:cNvPr id="30730" name="Text Box 52"/>
          <p:cNvSpPr txBox="1">
            <a:spLocks noChangeArrowheads="1"/>
          </p:cNvSpPr>
          <p:nvPr/>
        </p:nvSpPr>
        <p:spPr bwMode="auto">
          <a:xfrm>
            <a:off x="3413125" y="4572000"/>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i="1">
                <a:solidFill>
                  <a:srgbClr val="6600CC"/>
                </a:solidFill>
              </a:rPr>
              <a:t>April 1999 </a:t>
            </a:r>
          </a:p>
        </p:txBody>
      </p:sp>
      <p:sp>
        <p:nvSpPr>
          <p:cNvPr id="30731" name="Line 53"/>
          <p:cNvSpPr>
            <a:spLocks noChangeShapeType="1"/>
          </p:cNvSpPr>
          <p:nvPr/>
        </p:nvSpPr>
        <p:spPr bwMode="auto">
          <a:xfrm flipV="1">
            <a:off x="7086600" y="40386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2" name="Text Box 54"/>
          <p:cNvSpPr txBox="1">
            <a:spLocks noChangeArrowheads="1"/>
          </p:cNvSpPr>
          <p:nvPr/>
        </p:nvSpPr>
        <p:spPr bwMode="auto">
          <a:xfrm>
            <a:off x="6332538" y="4638675"/>
            <a:ext cx="1357312" cy="461963"/>
          </a:xfrm>
          <a:prstGeom prst="rect">
            <a:avLst/>
          </a:prstGeom>
          <a:solidFill>
            <a:srgbClr val="FFFF66"/>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t>802.11-2007 </a:t>
            </a:r>
          </a:p>
          <a:p>
            <a:r>
              <a:rPr lang="en-US" sz="1200" b="1"/>
              <a:t>IEEE Standard</a:t>
            </a:r>
          </a:p>
        </p:txBody>
      </p:sp>
      <p:sp>
        <p:nvSpPr>
          <p:cNvPr id="30733" name="Line 55"/>
          <p:cNvSpPr>
            <a:spLocks noChangeShapeType="1"/>
          </p:cNvSpPr>
          <p:nvPr/>
        </p:nvSpPr>
        <p:spPr bwMode="auto">
          <a:xfrm>
            <a:off x="4343400" y="990600"/>
            <a:ext cx="3346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Text Box 56"/>
          <p:cNvSpPr txBox="1">
            <a:spLocks noChangeArrowheads="1"/>
          </p:cNvSpPr>
          <p:nvPr/>
        </p:nvSpPr>
        <p:spPr bwMode="auto">
          <a:xfrm>
            <a:off x="5591175" y="838200"/>
            <a:ext cx="47148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t>TGk  </a:t>
            </a:r>
          </a:p>
        </p:txBody>
      </p:sp>
      <p:sp>
        <p:nvSpPr>
          <p:cNvPr id="30735" name="Line 57"/>
          <p:cNvSpPr>
            <a:spLocks noChangeShapeType="1"/>
          </p:cNvSpPr>
          <p:nvPr/>
        </p:nvSpPr>
        <p:spPr bwMode="auto">
          <a:xfrm flipV="1">
            <a:off x="4495800" y="1222375"/>
            <a:ext cx="2584450" cy="9525"/>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6" name="Text Box 58"/>
          <p:cNvSpPr txBox="1">
            <a:spLocks noChangeArrowheads="1"/>
          </p:cNvSpPr>
          <p:nvPr/>
        </p:nvSpPr>
        <p:spPr bwMode="auto">
          <a:xfrm>
            <a:off x="5502275" y="1082675"/>
            <a:ext cx="6477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CC0099"/>
                </a:solidFill>
              </a:rPr>
              <a:t>TGma  </a:t>
            </a:r>
          </a:p>
        </p:txBody>
      </p:sp>
      <p:sp>
        <p:nvSpPr>
          <p:cNvPr id="30737" name="Line 59"/>
          <p:cNvSpPr>
            <a:spLocks noChangeShapeType="1"/>
          </p:cNvSpPr>
          <p:nvPr/>
        </p:nvSpPr>
        <p:spPr bwMode="auto">
          <a:xfrm flipV="1">
            <a:off x="4800600" y="1447800"/>
            <a:ext cx="37338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8" name="Text Box 60"/>
          <p:cNvSpPr txBox="1">
            <a:spLocks noChangeArrowheads="1"/>
          </p:cNvSpPr>
          <p:nvPr/>
        </p:nvSpPr>
        <p:spPr bwMode="auto">
          <a:xfrm>
            <a:off x="6081713" y="1311275"/>
            <a:ext cx="481012"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chemeClr val="hlink"/>
                </a:solidFill>
              </a:rPr>
              <a:t>TGn  </a:t>
            </a:r>
          </a:p>
        </p:txBody>
      </p:sp>
      <p:sp>
        <p:nvSpPr>
          <p:cNvPr id="30739" name="Line 61"/>
          <p:cNvSpPr>
            <a:spLocks noChangeShapeType="1"/>
          </p:cNvSpPr>
          <p:nvPr/>
        </p:nvSpPr>
        <p:spPr bwMode="auto">
          <a:xfrm flipV="1">
            <a:off x="5410200" y="1676400"/>
            <a:ext cx="3276600" cy="0"/>
          </a:xfrm>
          <a:prstGeom prst="line">
            <a:avLst/>
          </a:prstGeom>
          <a:noFill/>
          <a:ln w="28575">
            <a:solidFill>
              <a:srgbClr val="A5002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740" name="Text Box 62"/>
          <p:cNvSpPr txBox="1">
            <a:spLocks noChangeArrowheads="1"/>
          </p:cNvSpPr>
          <p:nvPr/>
        </p:nvSpPr>
        <p:spPr bwMode="auto">
          <a:xfrm>
            <a:off x="6553200" y="1524000"/>
            <a:ext cx="4762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A50021"/>
                </a:solidFill>
              </a:rPr>
              <a:t>TGp  </a:t>
            </a:r>
          </a:p>
        </p:txBody>
      </p:sp>
      <p:sp>
        <p:nvSpPr>
          <p:cNvPr id="30741" name="Line 63"/>
          <p:cNvSpPr>
            <a:spLocks noChangeShapeType="1"/>
          </p:cNvSpPr>
          <p:nvPr/>
        </p:nvSpPr>
        <p:spPr bwMode="auto">
          <a:xfrm flipV="1">
            <a:off x="5257800" y="1920875"/>
            <a:ext cx="2438400" cy="0"/>
          </a:xfrm>
          <a:prstGeom prst="line">
            <a:avLst/>
          </a:prstGeom>
          <a:noFill/>
          <a:ln w="28575">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 name="Text Box 64"/>
          <p:cNvSpPr txBox="1">
            <a:spLocks noChangeArrowheads="1"/>
          </p:cNvSpPr>
          <p:nvPr/>
        </p:nvSpPr>
        <p:spPr bwMode="auto">
          <a:xfrm>
            <a:off x="6218238" y="1768475"/>
            <a:ext cx="4508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6600CC"/>
                </a:solidFill>
              </a:rPr>
              <a:t>TGr  </a:t>
            </a:r>
          </a:p>
        </p:txBody>
      </p:sp>
      <p:sp>
        <p:nvSpPr>
          <p:cNvPr id="30743" name="Line 65"/>
          <p:cNvSpPr>
            <a:spLocks noChangeShapeType="1"/>
          </p:cNvSpPr>
          <p:nvPr/>
        </p:nvSpPr>
        <p:spPr bwMode="auto">
          <a:xfrm>
            <a:off x="5257800" y="2117725"/>
            <a:ext cx="3429000" cy="0"/>
          </a:xfrm>
          <a:prstGeom prst="line">
            <a:avLst/>
          </a:prstGeom>
          <a:noFill/>
          <a:ln w="28575">
            <a:solidFill>
              <a:srgbClr val="00CC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744" name="Text Box 66"/>
          <p:cNvSpPr txBox="1">
            <a:spLocks noChangeArrowheads="1"/>
          </p:cNvSpPr>
          <p:nvPr/>
        </p:nvSpPr>
        <p:spPr bwMode="auto">
          <a:xfrm>
            <a:off x="6388100" y="1981200"/>
            <a:ext cx="449263"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00CC00"/>
                </a:solidFill>
              </a:rPr>
              <a:t>TGs  </a:t>
            </a:r>
          </a:p>
        </p:txBody>
      </p:sp>
      <p:sp>
        <p:nvSpPr>
          <p:cNvPr id="30745" name="Line 67"/>
          <p:cNvSpPr>
            <a:spLocks noChangeShapeType="1"/>
          </p:cNvSpPr>
          <p:nvPr/>
        </p:nvSpPr>
        <p:spPr bwMode="auto">
          <a:xfrm>
            <a:off x="5410200" y="2378075"/>
            <a:ext cx="2320925"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 name="Text Box 68"/>
          <p:cNvSpPr txBox="1">
            <a:spLocks noChangeArrowheads="1"/>
          </p:cNvSpPr>
          <p:nvPr/>
        </p:nvSpPr>
        <p:spPr bwMode="auto">
          <a:xfrm>
            <a:off x="6477000" y="2225675"/>
            <a:ext cx="481013"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chemeClr val="tx2"/>
                </a:solidFill>
              </a:rPr>
              <a:t>TGT  </a:t>
            </a:r>
          </a:p>
        </p:txBody>
      </p:sp>
      <p:sp>
        <p:nvSpPr>
          <p:cNvPr id="30747" name="Line 69"/>
          <p:cNvSpPr>
            <a:spLocks noChangeShapeType="1"/>
          </p:cNvSpPr>
          <p:nvPr/>
        </p:nvSpPr>
        <p:spPr bwMode="auto">
          <a:xfrm>
            <a:off x="5562600" y="2590800"/>
            <a:ext cx="3124200" cy="0"/>
          </a:xfrm>
          <a:prstGeom prst="line">
            <a:avLst/>
          </a:prstGeom>
          <a:noFill/>
          <a:ln w="28575">
            <a:solidFill>
              <a:srgbClr val="9900CC"/>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748" name="Text Box 70"/>
          <p:cNvSpPr txBox="1">
            <a:spLocks noChangeArrowheads="1"/>
          </p:cNvSpPr>
          <p:nvPr/>
        </p:nvSpPr>
        <p:spPr bwMode="auto">
          <a:xfrm>
            <a:off x="6553200" y="2454275"/>
            <a:ext cx="47942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9900CC"/>
                </a:solidFill>
              </a:rPr>
              <a:t>TGu  </a:t>
            </a:r>
          </a:p>
        </p:txBody>
      </p:sp>
      <p:sp>
        <p:nvSpPr>
          <p:cNvPr id="30749" name="Line 71"/>
          <p:cNvSpPr>
            <a:spLocks noChangeShapeType="1"/>
          </p:cNvSpPr>
          <p:nvPr/>
        </p:nvSpPr>
        <p:spPr bwMode="auto">
          <a:xfrm>
            <a:off x="5562600" y="2819400"/>
            <a:ext cx="3124200" cy="0"/>
          </a:xfrm>
          <a:prstGeom prst="line">
            <a:avLst/>
          </a:prstGeom>
          <a:noFill/>
          <a:ln w="28575">
            <a:solidFill>
              <a:srgbClr val="00CC99"/>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750" name="Text Box 72"/>
          <p:cNvSpPr txBox="1">
            <a:spLocks noChangeArrowheads="1"/>
          </p:cNvSpPr>
          <p:nvPr/>
        </p:nvSpPr>
        <p:spPr bwMode="auto">
          <a:xfrm>
            <a:off x="7466013" y="2667000"/>
            <a:ext cx="458787"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00CC99"/>
                </a:solidFill>
              </a:rPr>
              <a:t>TGv  </a:t>
            </a:r>
          </a:p>
        </p:txBody>
      </p:sp>
      <p:sp>
        <p:nvSpPr>
          <p:cNvPr id="30751" name="Line 73"/>
          <p:cNvSpPr>
            <a:spLocks noChangeShapeType="1"/>
          </p:cNvSpPr>
          <p:nvPr/>
        </p:nvSpPr>
        <p:spPr bwMode="auto">
          <a:xfrm flipV="1">
            <a:off x="5715000" y="3048000"/>
            <a:ext cx="28194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 name="Text Box 74"/>
          <p:cNvSpPr txBox="1">
            <a:spLocks noChangeArrowheads="1"/>
          </p:cNvSpPr>
          <p:nvPr/>
        </p:nvSpPr>
        <p:spPr bwMode="auto">
          <a:xfrm>
            <a:off x="6581775" y="2895600"/>
            <a:ext cx="512763"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000066"/>
                </a:solidFill>
              </a:rPr>
              <a:t>TGw  </a:t>
            </a:r>
          </a:p>
        </p:txBody>
      </p:sp>
      <p:sp>
        <p:nvSpPr>
          <p:cNvPr id="30753" name="Line 75"/>
          <p:cNvSpPr>
            <a:spLocks noChangeShapeType="1"/>
          </p:cNvSpPr>
          <p:nvPr/>
        </p:nvSpPr>
        <p:spPr bwMode="auto">
          <a:xfrm flipV="1">
            <a:off x="5867400" y="3292475"/>
            <a:ext cx="2057400"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 name="Text Box 76"/>
          <p:cNvSpPr txBox="1">
            <a:spLocks noChangeArrowheads="1"/>
          </p:cNvSpPr>
          <p:nvPr/>
        </p:nvSpPr>
        <p:spPr bwMode="auto">
          <a:xfrm>
            <a:off x="6569075" y="3140075"/>
            <a:ext cx="45878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006600"/>
                </a:solidFill>
              </a:rPr>
              <a:t>TGy  </a:t>
            </a:r>
          </a:p>
        </p:txBody>
      </p:sp>
      <p:grpSp>
        <p:nvGrpSpPr>
          <p:cNvPr id="30755" name="Group 77"/>
          <p:cNvGrpSpPr>
            <a:grpSpLocks/>
          </p:cNvGrpSpPr>
          <p:nvPr/>
        </p:nvGrpSpPr>
        <p:grpSpPr bwMode="auto">
          <a:xfrm>
            <a:off x="1143000" y="1371600"/>
            <a:ext cx="1295400" cy="212725"/>
            <a:chOff x="720" y="922"/>
            <a:chExt cx="816" cy="134"/>
          </a:xfrm>
        </p:grpSpPr>
        <p:sp>
          <p:nvSpPr>
            <p:cNvPr id="30793" name="Line 78"/>
            <p:cNvSpPr>
              <a:spLocks noChangeShapeType="1"/>
            </p:cNvSpPr>
            <p:nvPr/>
          </p:nvSpPr>
          <p:spPr bwMode="auto">
            <a:xfrm>
              <a:off x="720" y="1008"/>
              <a:ext cx="816"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4" name="Text Box 79"/>
            <p:cNvSpPr txBox="1">
              <a:spLocks noChangeArrowheads="1"/>
            </p:cNvSpPr>
            <p:nvPr/>
          </p:nvSpPr>
          <p:spPr bwMode="auto">
            <a:xfrm>
              <a:off x="1008" y="922"/>
              <a:ext cx="252"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chemeClr val="folHlink"/>
                  </a:solidFill>
                </a:rPr>
                <a:t>TGa </a:t>
              </a:r>
            </a:p>
          </p:txBody>
        </p:sp>
      </p:grpSp>
      <p:grpSp>
        <p:nvGrpSpPr>
          <p:cNvPr id="30756" name="Group 80"/>
          <p:cNvGrpSpPr>
            <a:grpSpLocks/>
          </p:cNvGrpSpPr>
          <p:nvPr/>
        </p:nvGrpSpPr>
        <p:grpSpPr bwMode="auto">
          <a:xfrm>
            <a:off x="1295400" y="1616075"/>
            <a:ext cx="1143000" cy="212725"/>
            <a:chOff x="816" y="1978"/>
            <a:chExt cx="720" cy="134"/>
          </a:xfrm>
        </p:grpSpPr>
        <p:sp>
          <p:nvSpPr>
            <p:cNvPr id="30791" name="Line 81"/>
            <p:cNvSpPr>
              <a:spLocks noChangeShapeType="1"/>
            </p:cNvSpPr>
            <p:nvPr/>
          </p:nvSpPr>
          <p:spPr bwMode="auto">
            <a:xfrm>
              <a:off x="816" y="2064"/>
              <a:ext cx="720" cy="0"/>
            </a:xfrm>
            <a:prstGeom prst="line">
              <a:avLst/>
            </a:prstGeom>
            <a:noFill/>
            <a:ln w="28575">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 name="Text Box 82"/>
            <p:cNvSpPr txBox="1">
              <a:spLocks noChangeArrowheads="1"/>
            </p:cNvSpPr>
            <p:nvPr/>
          </p:nvSpPr>
          <p:spPr bwMode="auto">
            <a:xfrm>
              <a:off x="1056" y="1978"/>
              <a:ext cx="256"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990099"/>
                  </a:solidFill>
                </a:rPr>
                <a:t>TGb </a:t>
              </a:r>
            </a:p>
          </p:txBody>
        </p:sp>
      </p:grpSp>
      <p:grpSp>
        <p:nvGrpSpPr>
          <p:cNvPr id="30757" name="Group 83"/>
          <p:cNvGrpSpPr>
            <a:grpSpLocks/>
          </p:cNvGrpSpPr>
          <p:nvPr/>
        </p:nvGrpSpPr>
        <p:grpSpPr bwMode="auto">
          <a:xfrm>
            <a:off x="2514600" y="1616075"/>
            <a:ext cx="1143000" cy="212725"/>
            <a:chOff x="1584" y="1978"/>
            <a:chExt cx="720" cy="134"/>
          </a:xfrm>
        </p:grpSpPr>
        <p:sp>
          <p:nvSpPr>
            <p:cNvPr id="30789" name="Line 84"/>
            <p:cNvSpPr>
              <a:spLocks noChangeShapeType="1"/>
            </p:cNvSpPr>
            <p:nvPr/>
          </p:nvSpPr>
          <p:spPr bwMode="auto">
            <a:xfrm>
              <a:off x="1584" y="2064"/>
              <a:ext cx="720"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 name="Text Box 85"/>
            <p:cNvSpPr txBox="1">
              <a:spLocks noChangeArrowheads="1"/>
            </p:cNvSpPr>
            <p:nvPr/>
          </p:nvSpPr>
          <p:spPr bwMode="auto">
            <a:xfrm>
              <a:off x="1680" y="1978"/>
              <a:ext cx="552"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008000"/>
                  </a:solidFill>
                </a:rPr>
                <a:t>TGb-cor1 </a:t>
              </a:r>
            </a:p>
          </p:txBody>
        </p:sp>
      </p:grpSp>
      <p:grpSp>
        <p:nvGrpSpPr>
          <p:cNvPr id="30758" name="Group 86"/>
          <p:cNvGrpSpPr>
            <a:grpSpLocks/>
          </p:cNvGrpSpPr>
          <p:nvPr/>
        </p:nvGrpSpPr>
        <p:grpSpPr bwMode="auto">
          <a:xfrm>
            <a:off x="1295400" y="1905000"/>
            <a:ext cx="533400" cy="212725"/>
            <a:chOff x="816" y="1786"/>
            <a:chExt cx="336" cy="134"/>
          </a:xfrm>
        </p:grpSpPr>
        <p:sp>
          <p:nvSpPr>
            <p:cNvPr id="30787" name="Line 87"/>
            <p:cNvSpPr>
              <a:spLocks noChangeShapeType="1"/>
            </p:cNvSpPr>
            <p:nvPr/>
          </p:nvSpPr>
          <p:spPr bwMode="auto">
            <a:xfrm>
              <a:off x="816" y="1872"/>
              <a:ext cx="336"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 name="Text Box 88"/>
            <p:cNvSpPr txBox="1">
              <a:spLocks noChangeArrowheads="1"/>
            </p:cNvSpPr>
            <p:nvPr/>
          </p:nvSpPr>
          <p:spPr bwMode="auto">
            <a:xfrm>
              <a:off x="864" y="1786"/>
              <a:ext cx="244"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0066FF"/>
                  </a:solidFill>
                </a:rPr>
                <a:t>TGc </a:t>
              </a:r>
            </a:p>
          </p:txBody>
        </p:sp>
      </p:grpSp>
      <p:grpSp>
        <p:nvGrpSpPr>
          <p:cNvPr id="30759" name="Group 89"/>
          <p:cNvGrpSpPr>
            <a:grpSpLocks/>
          </p:cNvGrpSpPr>
          <p:nvPr/>
        </p:nvGrpSpPr>
        <p:grpSpPr bwMode="auto">
          <a:xfrm>
            <a:off x="2209800" y="1905000"/>
            <a:ext cx="1295400" cy="212725"/>
            <a:chOff x="1392" y="1834"/>
            <a:chExt cx="816" cy="134"/>
          </a:xfrm>
        </p:grpSpPr>
        <p:sp>
          <p:nvSpPr>
            <p:cNvPr id="30785" name="Line 90"/>
            <p:cNvSpPr>
              <a:spLocks noChangeShapeType="1"/>
            </p:cNvSpPr>
            <p:nvPr/>
          </p:nvSpPr>
          <p:spPr bwMode="auto">
            <a:xfrm>
              <a:off x="1392" y="1920"/>
              <a:ext cx="816"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 name="Text Box 91"/>
            <p:cNvSpPr txBox="1">
              <a:spLocks noChangeArrowheads="1"/>
            </p:cNvSpPr>
            <p:nvPr/>
          </p:nvSpPr>
          <p:spPr bwMode="auto">
            <a:xfrm>
              <a:off x="1680" y="1834"/>
              <a:ext cx="255"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A50021"/>
                  </a:solidFill>
                </a:rPr>
                <a:t>TGd </a:t>
              </a:r>
            </a:p>
          </p:txBody>
        </p:sp>
      </p:grpSp>
      <p:grpSp>
        <p:nvGrpSpPr>
          <p:cNvPr id="30760" name="Group 92"/>
          <p:cNvGrpSpPr>
            <a:grpSpLocks/>
          </p:cNvGrpSpPr>
          <p:nvPr/>
        </p:nvGrpSpPr>
        <p:grpSpPr bwMode="auto">
          <a:xfrm>
            <a:off x="2667000" y="2133600"/>
            <a:ext cx="3429000" cy="212725"/>
            <a:chOff x="1872" y="1440"/>
            <a:chExt cx="2160" cy="134"/>
          </a:xfrm>
        </p:grpSpPr>
        <p:sp>
          <p:nvSpPr>
            <p:cNvPr id="30783" name="Line 93"/>
            <p:cNvSpPr>
              <a:spLocks noChangeShapeType="1"/>
            </p:cNvSpPr>
            <p:nvPr/>
          </p:nvSpPr>
          <p:spPr bwMode="auto">
            <a:xfrm>
              <a:off x="1872" y="1526"/>
              <a:ext cx="216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 name="Text Box 94"/>
            <p:cNvSpPr txBox="1">
              <a:spLocks noChangeArrowheads="1"/>
            </p:cNvSpPr>
            <p:nvPr/>
          </p:nvSpPr>
          <p:spPr bwMode="auto">
            <a:xfrm>
              <a:off x="2826" y="1440"/>
              <a:ext cx="252"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FF0066"/>
                  </a:solidFill>
                </a:rPr>
                <a:t>TGe </a:t>
              </a:r>
            </a:p>
          </p:txBody>
        </p:sp>
      </p:grpSp>
      <p:sp>
        <p:nvSpPr>
          <p:cNvPr id="30761" name="Line 95"/>
          <p:cNvSpPr>
            <a:spLocks noChangeShapeType="1"/>
          </p:cNvSpPr>
          <p:nvPr/>
        </p:nvSpPr>
        <p:spPr bwMode="auto">
          <a:xfrm>
            <a:off x="2667000" y="2514600"/>
            <a:ext cx="2133600" cy="0"/>
          </a:xfrm>
          <a:prstGeom prst="line">
            <a:avLst/>
          </a:prstGeom>
          <a:noFill/>
          <a:ln w="2857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 name="Text Box 96"/>
          <p:cNvSpPr txBox="1">
            <a:spLocks noChangeArrowheads="1"/>
          </p:cNvSpPr>
          <p:nvPr/>
        </p:nvSpPr>
        <p:spPr bwMode="auto">
          <a:xfrm>
            <a:off x="3535363" y="2378075"/>
            <a:ext cx="396875" cy="212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5F5F5F"/>
                </a:solidFill>
              </a:rPr>
              <a:t>TGF </a:t>
            </a:r>
          </a:p>
        </p:txBody>
      </p:sp>
      <p:grpSp>
        <p:nvGrpSpPr>
          <p:cNvPr id="30763" name="Group 97"/>
          <p:cNvGrpSpPr>
            <a:grpSpLocks/>
          </p:cNvGrpSpPr>
          <p:nvPr/>
        </p:nvGrpSpPr>
        <p:grpSpPr bwMode="auto">
          <a:xfrm>
            <a:off x="2895600" y="2606675"/>
            <a:ext cx="1828800" cy="212725"/>
            <a:chOff x="1824" y="1738"/>
            <a:chExt cx="1152" cy="134"/>
          </a:xfrm>
        </p:grpSpPr>
        <p:sp>
          <p:nvSpPr>
            <p:cNvPr id="30781" name="Line 98"/>
            <p:cNvSpPr>
              <a:spLocks noChangeShapeType="1"/>
            </p:cNvSpPr>
            <p:nvPr/>
          </p:nvSpPr>
          <p:spPr bwMode="auto">
            <a:xfrm>
              <a:off x="1824" y="1824"/>
              <a:ext cx="11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 name="Text Box 99"/>
            <p:cNvSpPr txBox="1">
              <a:spLocks noChangeArrowheads="1"/>
            </p:cNvSpPr>
            <p:nvPr/>
          </p:nvSpPr>
          <p:spPr bwMode="auto">
            <a:xfrm>
              <a:off x="2273" y="1738"/>
              <a:ext cx="255"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t>TGg </a:t>
              </a:r>
            </a:p>
          </p:txBody>
        </p:sp>
      </p:grpSp>
      <p:grpSp>
        <p:nvGrpSpPr>
          <p:cNvPr id="30764" name="Group 100"/>
          <p:cNvGrpSpPr>
            <a:grpSpLocks/>
          </p:cNvGrpSpPr>
          <p:nvPr/>
        </p:nvGrpSpPr>
        <p:grpSpPr bwMode="auto">
          <a:xfrm>
            <a:off x="3124200" y="2835275"/>
            <a:ext cx="1752600" cy="212725"/>
            <a:chOff x="1968" y="1882"/>
            <a:chExt cx="1104" cy="134"/>
          </a:xfrm>
        </p:grpSpPr>
        <p:sp>
          <p:nvSpPr>
            <p:cNvPr id="30779" name="Line 101"/>
            <p:cNvSpPr>
              <a:spLocks noChangeShapeType="1"/>
            </p:cNvSpPr>
            <p:nvPr/>
          </p:nvSpPr>
          <p:spPr bwMode="auto">
            <a:xfrm>
              <a:off x="1968" y="1968"/>
              <a:ext cx="1104" cy="0"/>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0" name="Text Box 102"/>
            <p:cNvSpPr txBox="1">
              <a:spLocks noChangeArrowheads="1"/>
            </p:cNvSpPr>
            <p:nvPr/>
          </p:nvSpPr>
          <p:spPr bwMode="auto">
            <a:xfrm>
              <a:off x="2392" y="1882"/>
              <a:ext cx="257"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00CC00"/>
                  </a:solidFill>
                </a:rPr>
                <a:t>TGh </a:t>
              </a:r>
            </a:p>
          </p:txBody>
        </p:sp>
      </p:grpSp>
      <p:grpSp>
        <p:nvGrpSpPr>
          <p:cNvPr id="30765" name="Group 103"/>
          <p:cNvGrpSpPr>
            <a:grpSpLocks/>
          </p:cNvGrpSpPr>
          <p:nvPr/>
        </p:nvGrpSpPr>
        <p:grpSpPr bwMode="auto">
          <a:xfrm>
            <a:off x="3429000" y="3063875"/>
            <a:ext cx="1752600" cy="212725"/>
            <a:chOff x="2160" y="1978"/>
            <a:chExt cx="1104" cy="134"/>
          </a:xfrm>
        </p:grpSpPr>
        <p:sp>
          <p:nvSpPr>
            <p:cNvPr id="30777" name="Line 104"/>
            <p:cNvSpPr>
              <a:spLocks noChangeShapeType="1"/>
            </p:cNvSpPr>
            <p:nvPr/>
          </p:nvSpPr>
          <p:spPr bwMode="auto">
            <a:xfrm>
              <a:off x="2160" y="2064"/>
              <a:ext cx="1104" cy="0"/>
            </a:xfrm>
            <a:prstGeom prst="line">
              <a:avLst/>
            </a:prstGeom>
            <a:noFill/>
            <a:ln w="28575">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 name="Text Box 105"/>
            <p:cNvSpPr txBox="1">
              <a:spLocks noChangeArrowheads="1"/>
            </p:cNvSpPr>
            <p:nvPr/>
          </p:nvSpPr>
          <p:spPr bwMode="auto">
            <a:xfrm>
              <a:off x="2584" y="1978"/>
              <a:ext cx="219"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663300"/>
                  </a:solidFill>
                </a:rPr>
                <a:t>TGi </a:t>
              </a:r>
            </a:p>
          </p:txBody>
        </p:sp>
      </p:grpSp>
      <p:grpSp>
        <p:nvGrpSpPr>
          <p:cNvPr id="30766" name="Group 106"/>
          <p:cNvGrpSpPr>
            <a:grpSpLocks/>
          </p:cNvGrpSpPr>
          <p:nvPr/>
        </p:nvGrpSpPr>
        <p:grpSpPr bwMode="auto">
          <a:xfrm>
            <a:off x="4343400" y="3292475"/>
            <a:ext cx="1752600" cy="212725"/>
            <a:chOff x="2736" y="2074"/>
            <a:chExt cx="1104" cy="134"/>
          </a:xfrm>
        </p:grpSpPr>
        <p:sp>
          <p:nvSpPr>
            <p:cNvPr id="30775" name="Line 107"/>
            <p:cNvSpPr>
              <a:spLocks noChangeShapeType="1"/>
            </p:cNvSpPr>
            <p:nvPr/>
          </p:nvSpPr>
          <p:spPr bwMode="auto">
            <a:xfrm>
              <a:off x="2736" y="2160"/>
              <a:ext cx="1104" cy="0"/>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6" name="Text Box 108"/>
            <p:cNvSpPr txBox="1">
              <a:spLocks noChangeArrowheads="1"/>
            </p:cNvSpPr>
            <p:nvPr/>
          </p:nvSpPr>
          <p:spPr bwMode="auto">
            <a:xfrm>
              <a:off x="3175" y="2074"/>
              <a:ext cx="226"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CC0099"/>
                  </a:solidFill>
                </a:rPr>
                <a:t>TGj </a:t>
              </a:r>
            </a:p>
          </p:txBody>
        </p:sp>
      </p:grpSp>
      <p:sp>
        <p:nvSpPr>
          <p:cNvPr id="30767" name="Text Box 109"/>
          <p:cNvSpPr txBox="1">
            <a:spLocks noChangeArrowheads="1"/>
          </p:cNvSpPr>
          <p:nvPr/>
        </p:nvSpPr>
        <p:spPr bwMode="auto">
          <a:xfrm>
            <a:off x="379413" y="1752600"/>
            <a:ext cx="7635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US" sz="1400" i="1"/>
              <a:t>Part of </a:t>
            </a:r>
          </a:p>
          <a:p>
            <a:pPr algn="r"/>
            <a:r>
              <a:rPr lang="en-US" sz="1400" i="1"/>
              <a:t>802.1 </a:t>
            </a:r>
          </a:p>
        </p:txBody>
      </p:sp>
      <p:sp>
        <p:nvSpPr>
          <p:cNvPr id="30768" name="Line 110"/>
          <p:cNvSpPr>
            <a:spLocks noChangeShapeType="1"/>
          </p:cNvSpPr>
          <p:nvPr/>
        </p:nvSpPr>
        <p:spPr bwMode="auto">
          <a:xfrm>
            <a:off x="733425" y="2033588"/>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69" name="Line 111"/>
          <p:cNvSpPr>
            <a:spLocks noChangeShapeType="1"/>
          </p:cNvSpPr>
          <p:nvPr/>
        </p:nvSpPr>
        <p:spPr bwMode="auto">
          <a:xfrm>
            <a:off x="7086600" y="685800"/>
            <a:ext cx="0"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 name="Text Box 112"/>
          <p:cNvSpPr txBox="1">
            <a:spLocks noChangeArrowheads="1"/>
          </p:cNvSpPr>
          <p:nvPr/>
        </p:nvSpPr>
        <p:spPr bwMode="auto">
          <a:xfrm>
            <a:off x="1466850" y="2225675"/>
            <a:ext cx="1000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US" sz="1400" i="1"/>
              <a:t>withdrawn</a:t>
            </a:r>
          </a:p>
        </p:txBody>
      </p:sp>
      <p:sp>
        <p:nvSpPr>
          <p:cNvPr id="30771" name="Line 113"/>
          <p:cNvSpPr>
            <a:spLocks noChangeShapeType="1"/>
          </p:cNvSpPr>
          <p:nvPr/>
        </p:nvSpPr>
        <p:spPr bwMode="auto">
          <a:xfrm>
            <a:off x="2057400" y="2506663"/>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72" name="Rectangle 114"/>
          <p:cNvSpPr>
            <a:spLocks noChangeArrowheads="1"/>
          </p:cNvSpPr>
          <p:nvPr/>
        </p:nvSpPr>
        <p:spPr bwMode="auto">
          <a:xfrm>
            <a:off x="7696200" y="4738688"/>
            <a:ext cx="990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ja-JP" sz="1200" b="1" i="1">
                <a:solidFill>
                  <a:srgbClr val="6600CC"/>
                </a:solidFill>
              </a:rPr>
              <a:t>June 2007</a:t>
            </a:r>
          </a:p>
        </p:txBody>
      </p:sp>
      <p:sp>
        <p:nvSpPr>
          <p:cNvPr id="30773" name="Line 57"/>
          <p:cNvSpPr>
            <a:spLocks noChangeShapeType="1"/>
          </p:cNvSpPr>
          <p:nvPr/>
        </p:nvSpPr>
        <p:spPr bwMode="auto">
          <a:xfrm>
            <a:off x="7086600" y="1227138"/>
            <a:ext cx="1543050" cy="0"/>
          </a:xfrm>
          <a:prstGeom prst="line">
            <a:avLst/>
          </a:prstGeom>
          <a:noFill/>
          <a:ln w="28575">
            <a:solidFill>
              <a:srgbClr val="CC0099"/>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774" name="Text Box 58"/>
          <p:cNvSpPr txBox="1">
            <a:spLocks noChangeArrowheads="1"/>
          </p:cNvSpPr>
          <p:nvPr/>
        </p:nvSpPr>
        <p:spPr bwMode="auto">
          <a:xfrm>
            <a:off x="7391400" y="1066800"/>
            <a:ext cx="6556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CC0099"/>
                </a:solidFill>
              </a:rPr>
              <a:t>TGmb  </a:t>
            </a:r>
          </a:p>
        </p:txBody>
      </p:sp>
      <p:sp>
        <p:nvSpPr>
          <p:cNvPr id="2" name="Slide Number Placeholder 1"/>
          <p:cNvSpPr>
            <a:spLocks noGrp="1"/>
          </p:cNvSpPr>
          <p:nvPr>
            <p:ph type="sldNum" sz="quarter" idx="11"/>
          </p:nvPr>
        </p:nvSpPr>
        <p:spPr/>
        <p:txBody>
          <a:bodyPr/>
          <a:lstStyle/>
          <a:p>
            <a:pPr>
              <a:defRPr/>
            </a:pPr>
            <a:fld id="{DCB1D340-510C-45F4-B621-1FB4906EEE66}" type="slidenum">
              <a:rPr lang="en-US" smtClean="0"/>
              <a:pPr>
                <a:defRPr/>
              </a:pPr>
              <a:t>20</a:t>
            </a:fld>
            <a:endParaRPr lang="en-US"/>
          </a:p>
        </p:txBody>
      </p:sp>
    </p:spTree>
    <p:extLst>
      <p:ext uri="{BB962C8B-B14F-4D97-AF65-F5344CB8AC3E}">
        <p14:creationId xmlns:p14="http://schemas.microsoft.com/office/powerpoint/2010/main" val="1603759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IEEE 802.11 Timeline (continued)</a:t>
            </a:r>
          </a:p>
        </p:txBody>
      </p:sp>
      <p:sp>
        <p:nvSpPr>
          <p:cNvPr id="31747" name="Line 4"/>
          <p:cNvSpPr>
            <a:spLocks noChangeShapeType="1"/>
          </p:cNvSpPr>
          <p:nvPr/>
        </p:nvSpPr>
        <p:spPr bwMode="auto">
          <a:xfrm>
            <a:off x="533400" y="5362575"/>
            <a:ext cx="807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8" name="Line 5"/>
          <p:cNvSpPr>
            <a:spLocks noChangeShapeType="1"/>
          </p:cNvSpPr>
          <p:nvPr/>
        </p:nvSpPr>
        <p:spPr bwMode="auto">
          <a:xfrm>
            <a:off x="685800" y="521017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9" name="Line 6"/>
          <p:cNvSpPr>
            <a:spLocks noChangeShapeType="1"/>
          </p:cNvSpPr>
          <p:nvPr/>
        </p:nvSpPr>
        <p:spPr bwMode="auto">
          <a:xfrm>
            <a:off x="1295400" y="521017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0" name="Line 7"/>
          <p:cNvSpPr>
            <a:spLocks noChangeShapeType="1"/>
          </p:cNvSpPr>
          <p:nvPr/>
        </p:nvSpPr>
        <p:spPr bwMode="auto">
          <a:xfrm>
            <a:off x="1905000" y="521017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1" name="Line 8"/>
          <p:cNvSpPr>
            <a:spLocks noChangeShapeType="1"/>
          </p:cNvSpPr>
          <p:nvPr/>
        </p:nvSpPr>
        <p:spPr bwMode="auto">
          <a:xfrm>
            <a:off x="2514600" y="521017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2" name="Line 9"/>
          <p:cNvSpPr>
            <a:spLocks noChangeShapeType="1"/>
          </p:cNvSpPr>
          <p:nvPr/>
        </p:nvSpPr>
        <p:spPr bwMode="auto">
          <a:xfrm>
            <a:off x="3124200" y="521017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3" name="Line 10"/>
          <p:cNvSpPr>
            <a:spLocks noChangeShapeType="1"/>
          </p:cNvSpPr>
          <p:nvPr/>
        </p:nvSpPr>
        <p:spPr bwMode="auto">
          <a:xfrm>
            <a:off x="3733800" y="521017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Line 11"/>
          <p:cNvSpPr>
            <a:spLocks noChangeShapeType="1"/>
          </p:cNvSpPr>
          <p:nvPr/>
        </p:nvSpPr>
        <p:spPr bwMode="auto">
          <a:xfrm>
            <a:off x="4343400" y="521017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5" name="Line 12"/>
          <p:cNvSpPr>
            <a:spLocks noChangeShapeType="1"/>
          </p:cNvSpPr>
          <p:nvPr/>
        </p:nvSpPr>
        <p:spPr bwMode="auto">
          <a:xfrm>
            <a:off x="4953000" y="521017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13"/>
          <p:cNvSpPr>
            <a:spLocks noChangeShapeType="1"/>
          </p:cNvSpPr>
          <p:nvPr/>
        </p:nvSpPr>
        <p:spPr bwMode="auto">
          <a:xfrm>
            <a:off x="5562600" y="521017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4"/>
          <p:cNvSpPr>
            <a:spLocks noChangeShapeType="1"/>
          </p:cNvSpPr>
          <p:nvPr/>
        </p:nvSpPr>
        <p:spPr bwMode="auto">
          <a:xfrm>
            <a:off x="6172200" y="521017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15"/>
          <p:cNvSpPr>
            <a:spLocks noChangeShapeType="1"/>
          </p:cNvSpPr>
          <p:nvPr/>
        </p:nvSpPr>
        <p:spPr bwMode="auto">
          <a:xfrm>
            <a:off x="6781800" y="521017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16"/>
          <p:cNvSpPr>
            <a:spLocks noChangeShapeType="1"/>
          </p:cNvSpPr>
          <p:nvPr/>
        </p:nvSpPr>
        <p:spPr bwMode="auto">
          <a:xfrm>
            <a:off x="7391400" y="521017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Line 17"/>
          <p:cNvSpPr>
            <a:spLocks noChangeShapeType="1"/>
          </p:cNvSpPr>
          <p:nvPr/>
        </p:nvSpPr>
        <p:spPr bwMode="auto">
          <a:xfrm>
            <a:off x="8001000" y="521017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Line 18"/>
          <p:cNvSpPr>
            <a:spLocks noChangeShapeType="1"/>
          </p:cNvSpPr>
          <p:nvPr/>
        </p:nvSpPr>
        <p:spPr bwMode="auto">
          <a:xfrm>
            <a:off x="8610600" y="521017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Rectangle 19"/>
          <p:cNvSpPr>
            <a:spLocks noChangeArrowheads="1"/>
          </p:cNvSpPr>
          <p:nvPr/>
        </p:nvSpPr>
        <p:spPr bwMode="auto">
          <a:xfrm>
            <a:off x="381000" y="5514975"/>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2008</a:t>
            </a:r>
          </a:p>
        </p:txBody>
      </p:sp>
      <p:sp>
        <p:nvSpPr>
          <p:cNvPr id="31763" name="Rectangle 20"/>
          <p:cNvSpPr>
            <a:spLocks noChangeArrowheads="1"/>
          </p:cNvSpPr>
          <p:nvPr/>
        </p:nvSpPr>
        <p:spPr bwMode="auto">
          <a:xfrm>
            <a:off x="992188" y="5514975"/>
            <a:ext cx="595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2009</a:t>
            </a:r>
          </a:p>
        </p:txBody>
      </p:sp>
      <p:sp>
        <p:nvSpPr>
          <p:cNvPr id="31764" name="Rectangle 21"/>
          <p:cNvSpPr>
            <a:spLocks noChangeArrowheads="1"/>
          </p:cNvSpPr>
          <p:nvPr/>
        </p:nvSpPr>
        <p:spPr bwMode="auto">
          <a:xfrm>
            <a:off x="1604963" y="5514975"/>
            <a:ext cx="571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2010</a:t>
            </a:r>
          </a:p>
        </p:txBody>
      </p:sp>
      <p:sp>
        <p:nvSpPr>
          <p:cNvPr id="31765" name="Rectangle 22"/>
          <p:cNvSpPr>
            <a:spLocks noChangeArrowheads="1"/>
          </p:cNvSpPr>
          <p:nvPr/>
        </p:nvSpPr>
        <p:spPr bwMode="auto">
          <a:xfrm>
            <a:off x="2217738" y="5514975"/>
            <a:ext cx="538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2011</a:t>
            </a:r>
          </a:p>
        </p:txBody>
      </p:sp>
      <p:sp>
        <p:nvSpPr>
          <p:cNvPr id="31766" name="Rectangle 23"/>
          <p:cNvSpPr>
            <a:spLocks noChangeArrowheads="1"/>
          </p:cNvSpPr>
          <p:nvPr/>
        </p:nvSpPr>
        <p:spPr bwMode="auto">
          <a:xfrm>
            <a:off x="2830513" y="5514975"/>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2012</a:t>
            </a:r>
          </a:p>
        </p:txBody>
      </p:sp>
      <p:sp>
        <p:nvSpPr>
          <p:cNvPr id="31767" name="Rectangle 24"/>
          <p:cNvSpPr>
            <a:spLocks noChangeArrowheads="1"/>
          </p:cNvSpPr>
          <p:nvPr/>
        </p:nvSpPr>
        <p:spPr bwMode="auto">
          <a:xfrm>
            <a:off x="3443288" y="5514975"/>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2013</a:t>
            </a:r>
          </a:p>
        </p:txBody>
      </p:sp>
      <p:sp>
        <p:nvSpPr>
          <p:cNvPr id="31768" name="Rectangle 25"/>
          <p:cNvSpPr>
            <a:spLocks noChangeArrowheads="1"/>
          </p:cNvSpPr>
          <p:nvPr/>
        </p:nvSpPr>
        <p:spPr bwMode="auto">
          <a:xfrm>
            <a:off x="4056063" y="5514975"/>
            <a:ext cx="5635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2014</a:t>
            </a:r>
          </a:p>
        </p:txBody>
      </p:sp>
      <p:sp>
        <p:nvSpPr>
          <p:cNvPr id="31769" name="Rectangle 26"/>
          <p:cNvSpPr>
            <a:spLocks noChangeArrowheads="1"/>
          </p:cNvSpPr>
          <p:nvPr/>
        </p:nvSpPr>
        <p:spPr bwMode="auto">
          <a:xfrm>
            <a:off x="4667250" y="551497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2015</a:t>
            </a:r>
          </a:p>
        </p:txBody>
      </p:sp>
      <p:sp>
        <p:nvSpPr>
          <p:cNvPr id="31770" name="Rectangle 27"/>
          <p:cNvSpPr>
            <a:spLocks noChangeArrowheads="1"/>
          </p:cNvSpPr>
          <p:nvPr/>
        </p:nvSpPr>
        <p:spPr bwMode="auto">
          <a:xfrm>
            <a:off x="5280025" y="5514975"/>
            <a:ext cx="563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2016</a:t>
            </a:r>
          </a:p>
        </p:txBody>
      </p:sp>
      <p:sp>
        <p:nvSpPr>
          <p:cNvPr id="31771" name="Rectangle 28"/>
          <p:cNvSpPr>
            <a:spLocks noChangeArrowheads="1"/>
          </p:cNvSpPr>
          <p:nvPr/>
        </p:nvSpPr>
        <p:spPr bwMode="auto">
          <a:xfrm>
            <a:off x="5892800" y="5514975"/>
            <a:ext cx="549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2017</a:t>
            </a:r>
          </a:p>
        </p:txBody>
      </p:sp>
      <p:sp>
        <p:nvSpPr>
          <p:cNvPr id="31772" name="Rectangle 29"/>
          <p:cNvSpPr>
            <a:spLocks noChangeArrowheads="1"/>
          </p:cNvSpPr>
          <p:nvPr/>
        </p:nvSpPr>
        <p:spPr bwMode="auto">
          <a:xfrm>
            <a:off x="6505575" y="5514975"/>
            <a:ext cx="568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2018</a:t>
            </a:r>
          </a:p>
        </p:txBody>
      </p:sp>
      <p:sp>
        <p:nvSpPr>
          <p:cNvPr id="31773" name="Rectangle 30"/>
          <p:cNvSpPr>
            <a:spLocks noChangeArrowheads="1"/>
          </p:cNvSpPr>
          <p:nvPr/>
        </p:nvSpPr>
        <p:spPr bwMode="auto">
          <a:xfrm>
            <a:off x="7118350" y="5514975"/>
            <a:ext cx="563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2019</a:t>
            </a:r>
          </a:p>
        </p:txBody>
      </p:sp>
      <p:sp>
        <p:nvSpPr>
          <p:cNvPr id="31774" name="Rectangle 31"/>
          <p:cNvSpPr>
            <a:spLocks noChangeArrowheads="1"/>
          </p:cNvSpPr>
          <p:nvPr/>
        </p:nvSpPr>
        <p:spPr bwMode="auto">
          <a:xfrm>
            <a:off x="7731125" y="5514975"/>
            <a:ext cx="592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2020</a:t>
            </a:r>
          </a:p>
        </p:txBody>
      </p:sp>
      <p:sp>
        <p:nvSpPr>
          <p:cNvPr id="31775" name="Rectangle 32"/>
          <p:cNvSpPr>
            <a:spLocks noChangeArrowheads="1"/>
          </p:cNvSpPr>
          <p:nvPr/>
        </p:nvSpPr>
        <p:spPr bwMode="auto">
          <a:xfrm>
            <a:off x="8343900" y="5514975"/>
            <a:ext cx="560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b="1">
                <a:solidFill>
                  <a:srgbClr val="808080"/>
                </a:solidFill>
              </a:rPr>
              <a:t>2021</a:t>
            </a:r>
          </a:p>
        </p:txBody>
      </p:sp>
      <p:grpSp>
        <p:nvGrpSpPr>
          <p:cNvPr id="31776" name="Group 127"/>
          <p:cNvGrpSpPr>
            <a:grpSpLocks/>
          </p:cNvGrpSpPr>
          <p:nvPr/>
        </p:nvGrpSpPr>
        <p:grpSpPr bwMode="auto">
          <a:xfrm>
            <a:off x="685800" y="1447800"/>
            <a:ext cx="7924800" cy="3762375"/>
            <a:chOff x="685800" y="3305174"/>
            <a:chExt cx="7924800" cy="2133601"/>
          </a:xfrm>
        </p:grpSpPr>
        <p:sp>
          <p:nvSpPr>
            <p:cNvPr id="31813" name="Line 33"/>
            <p:cNvSpPr>
              <a:spLocks noChangeShapeType="1"/>
            </p:cNvSpPr>
            <p:nvPr/>
          </p:nvSpPr>
          <p:spPr bwMode="auto">
            <a:xfrm flipV="1">
              <a:off x="685800" y="3305174"/>
              <a:ext cx="0" cy="213360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4" name="Line 34"/>
            <p:cNvSpPr>
              <a:spLocks noChangeShapeType="1"/>
            </p:cNvSpPr>
            <p:nvPr/>
          </p:nvSpPr>
          <p:spPr bwMode="auto">
            <a:xfrm flipV="1">
              <a:off x="1295400" y="3305174"/>
              <a:ext cx="0" cy="213360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5" name="Line 35"/>
            <p:cNvSpPr>
              <a:spLocks noChangeShapeType="1"/>
            </p:cNvSpPr>
            <p:nvPr/>
          </p:nvSpPr>
          <p:spPr bwMode="auto">
            <a:xfrm flipV="1">
              <a:off x="1905000" y="3305174"/>
              <a:ext cx="0" cy="213360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6" name="Line 36"/>
            <p:cNvSpPr>
              <a:spLocks noChangeShapeType="1"/>
            </p:cNvSpPr>
            <p:nvPr/>
          </p:nvSpPr>
          <p:spPr bwMode="auto">
            <a:xfrm flipV="1">
              <a:off x="2514600" y="3305174"/>
              <a:ext cx="0" cy="213360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7" name="Line 37"/>
            <p:cNvSpPr>
              <a:spLocks noChangeShapeType="1"/>
            </p:cNvSpPr>
            <p:nvPr/>
          </p:nvSpPr>
          <p:spPr bwMode="auto">
            <a:xfrm flipV="1">
              <a:off x="3124200" y="3305174"/>
              <a:ext cx="0" cy="213360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8" name="Line 38"/>
            <p:cNvSpPr>
              <a:spLocks noChangeShapeType="1"/>
            </p:cNvSpPr>
            <p:nvPr/>
          </p:nvSpPr>
          <p:spPr bwMode="auto">
            <a:xfrm flipV="1">
              <a:off x="3733800" y="3305174"/>
              <a:ext cx="0" cy="213360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9" name="Line 39"/>
            <p:cNvSpPr>
              <a:spLocks noChangeShapeType="1"/>
            </p:cNvSpPr>
            <p:nvPr/>
          </p:nvSpPr>
          <p:spPr bwMode="auto">
            <a:xfrm flipV="1">
              <a:off x="4343400" y="3305174"/>
              <a:ext cx="0" cy="213360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0" name="Line 40"/>
            <p:cNvSpPr>
              <a:spLocks noChangeShapeType="1"/>
            </p:cNvSpPr>
            <p:nvPr/>
          </p:nvSpPr>
          <p:spPr bwMode="auto">
            <a:xfrm flipV="1">
              <a:off x="4953000" y="3305174"/>
              <a:ext cx="0" cy="213360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1" name="Line 41"/>
            <p:cNvSpPr>
              <a:spLocks noChangeShapeType="1"/>
            </p:cNvSpPr>
            <p:nvPr/>
          </p:nvSpPr>
          <p:spPr bwMode="auto">
            <a:xfrm flipV="1">
              <a:off x="5562600" y="3305174"/>
              <a:ext cx="0" cy="213360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2" name="Line 42"/>
            <p:cNvSpPr>
              <a:spLocks noChangeShapeType="1"/>
            </p:cNvSpPr>
            <p:nvPr/>
          </p:nvSpPr>
          <p:spPr bwMode="auto">
            <a:xfrm flipV="1">
              <a:off x="6172200" y="3305174"/>
              <a:ext cx="0" cy="213360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3" name="Line 43"/>
            <p:cNvSpPr>
              <a:spLocks noChangeShapeType="1"/>
            </p:cNvSpPr>
            <p:nvPr/>
          </p:nvSpPr>
          <p:spPr bwMode="auto">
            <a:xfrm flipV="1">
              <a:off x="6781800" y="3305174"/>
              <a:ext cx="0" cy="213360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4" name="Line 44"/>
            <p:cNvSpPr>
              <a:spLocks noChangeShapeType="1"/>
            </p:cNvSpPr>
            <p:nvPr/>
          </p:nvSpPr>
          <p:spPr bwMode="auto">
            <a:xfrm flipV="1">
              <a:off x="7391400" y="3305174"/>
              <a:ext cx="0" cy="213360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5" name="Line 45"/>
            <p:cNvSpPr>
              <a:spLocks noChangeShapeType="1"/>
            </p:cNvSpPr>
            <p:nvPr/>
          </p:nvSpPr>
          <p:spPr bwMode="auto">
            <a:xfrm flipV="1">
              <a:off x="8001000" y="3305174"/>
              <a:ext cx="0" cy="213360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6" name="Line 46"/>
            <p:cNvSpPr>
              <a:spLocks noChangeShapeType="1"/>
            </p:cNvSpPr>
            <p:nvPr/>
          </p:nvSpPr>
          <p:spPr bwMode="auto">
            <a:xfrm flipV="1">
              <a:off x="8610600" y="3305174"/>
              <a:ext cx="0" cy="2133601"/>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77" name="Line 61"/>
          <p:cNvSpPr>
            <a:spLocks noChangeShapeType="1"/>
          </p:cNvSpPr>
          <p:nvPr/>
        </p:nvSpPr>
        <p:spPr bwMode="auto">
          <a:xfrm>
            <a:off x="1290638" y="3689350"/>
            <a:ext cx="238283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63"/>
          <p:cNvSpPr>
            <a:spLocks noChangeShapeType="1"/>
          </p:cNvSpPr>
          <p:nvPr/>
        </p:nvSpPr>
        <p:spPr bwMode="auto">
          <a:xfrm>
            <a:off x="1143000" y="3459163"/>
            <a:ext cx="3195638" cy="1587"/>
          </a:xfrm>
          <a:prstGeom prst="line">
            <a:avLst/>
          </a:prstGeom>
          <a:noFill/>
          <a:ln w="28575">
            <a:solidFill>
              <a:schemeClr val="tx2">
                <a:lumMod val="75000"/>
              </a:schemeClr>
            </a:solidFill>
            <a:round/>
            <a:headEnd/>
            <a:tailEnd/>
          </a:ln>
        </p:spPr>
        <p:txBody>
          <a:bodyPr/>
          <a:lstStyle/>
          <a:p>
            <a:pPr>
              <a:defRPr/>
            </a:pPr>
            <a:endParaRPr lang="en-US">
              <a:latin typeface="Arial" charset="0"/>
              <a:cs typeface="+mn-cs"/>
            </a:endParaRPr>
          </a:p>
        </p:txBody>
      </p:sp>
      <p:sp>
        <p:nvSpPr>
          <p:cNvPr id="31779" name="Line 65"/>
          <p:cNvSpPr>
            <a:spLocks noChangeShapeType="1"/>
          </p:cNvSpPr>
          <p:nvPr/>
        </p:nvSpPr>
        <p:spPr bwMode="auto">
          <a:xfrm>
            <a:off x="1890713" y="3911600"/>
            <a:ext cx="1414462" cy="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0" name="Line 67"/>
          <p:cNvSpPr>
            <a:spLocks noChangeShapeType="1"/>
          </p:cNvSpPr>
          <p:nvPr/>
        </p:nvSpPr>
        <p:spPr bwMode="auto">
          <a:xfrm>
            <a:off x="1905000" y="4159250"/>
            <a:ext cx="2714625" cy="0"/>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71"/>
          <p:cNvSpPr>
            <a:spLocks noChangeShapeType="1"/>
          </p:cNvSpPr>
          <p:nvPr/>
        </p:nvSpPr>
        <p:spPr bwMode="auto">
          <a:xfrm>
            <a:off x="914400" y="3263900"/>
            <a:ext cx="2390775" cy="0"/>
          </a:xfrm>
          <a:prstGeom prst="line">
            <a:avLst/>
          </a:prstGeom>
          <a:noFill/>
          <a:ln w="28575">
            <a:solidFill>
              <a:schemeClr val="bg1">
                <a:lumMod val="65000"/>
              </a:schemeClr>
            </a:solidFill>
            <a:round/>
            <a:headEnd/>
            <a:tailEnd/>
          </a:ln>
        </p:spPr>
        <p:txBody>
          <a:bodyPr/>
          <a:lstStyle/>
          <a:p>
            <a:pPr>
              <a:defRPr/>
            </a:pPr>
            <a:endParaRPr lang="en-US">
              <a:solidFill>
                <a:schemeClr val="bg1">
                  <a:lumMod val="65000"/>
                </a:schemeClr>
              </a:solidFill>
              <a:latin typeface="Arial" charset="0"/>
              <a:cs typeface="+mn-cs"/>
            </a:endParaRPr>
          </a:p>
        </p:txBody>
      </p:sp>
      <p:sp>
        <p:nvSpPr>
          <p:cNvPr id="31782" name="Line 59"/>
          <p:cNvSpPr>
            <a:spLocks noChangeShapeType="1"/>
          </p:cNvSpPr>
          <p:nvPr/>
        </p:nvSpPr>
        <p:spPr bwMode="auto">
          <a:xfrm flipV="1">
            <a:off x="2427288" y="4356100"/>
            <a:ext cx="3211512"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3" name="Text Box 108"/>
          <p:cNvSpPr txBox="1">
            <a:spLocks noChangeArrowheads="1"/>
          </p:cNvSpPr>
          <p:nvPr/>
        </p:nvSpPr>
        <p:spPr bwMode="auto">
          <a:xfrm>
            <a:off x="3390900" y="4203700"/>
            <a:ext cx="58737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C00000"/>
                </a:solidFill>
              </a:rPr>
              <a:t>TGah </a:t>
            </a:r>
          </a:p>
        </p:txBody>
      </p:sp>
      <p:sp>
        <p:nvSpPr>
          <p:cNvPr id="31784" name="Text Box 108"/>
          <p:cNvSpPr txBox="1">
            <a:spLocks noChangeArrowheads="1"/>
          </p:cNvSpPr>
          <p:nvPr/>
        </p:nvSpPr>
        <p:spPr bwMode="auto">
          <a:xfrm>
            <a:off x="2236788" y="3581400"/>
            <a:ext cx="519112"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FF0000"/>
                </a:solidFill>
              </a:rPr>
              <a:t>TGad</a:t>
            </a:r>
          </a:p>
        </p:txBody>
      </p:sp>
      <p:sp>
        <p:nvSpPr>
          <p:cNvPr id="111" name="Text Box 108"/>
          <p:cNvSpPr txBox="1">
            <a:spLocks noChangeArrowheads="1"/>
          </p:cNvSpPr>
          <p:nvPr/>
        </p:nvSpPr>
        <p:spPr bwMode="auto">
          <a:xfrm>
            <a:off x="2174875" y="3352800"/>
            <a:ext cx="515938" cy="215900"/>
          </a:xfrm>
          <a:prstGeom prst="rect">
            <a:avLst/>
          </a:prstGeom>
          <a:solidFill>
            <a:schemeClr val="bg1"/>
          </a:solidFill>
          <a:ln w="9525">
            <a:noFill/>
            <a:miter lim="800000"/>
            <a:headEnd/>
            <a:tailEnd/>
          </a:ln>
        </p:spPr>
        <p:txBody>
          <a:bodyPr wrap="none" lIns="0" tIns="0" rIns="0" bIns="0">
            <a:spAutoFit/>
          </a:bodyPr>
          <a:lstStyle/>
          <a:p>
            <a:pPr eaLnBrk="0" hangingPunct="0">
              <a:defRPr/>
            </a:pPr>
            <a:r>
              <a:rPr lang="en-US" sz="1400" b="1" dirty="0" err="1">
                <a:solidFill>
                  <a:schemeClr val="tx2">
                    <a:lumMod val="75000"/>
                  </a:schemeClr>
                </a:solidFill>
                <a:latin typeface="Arial" charset="0"/>
                <a:cs typeface="+mn-cs"/>
              </a:rPr>
              <a:t>TGac</a:t>
            </a:r>
            <a:r>
              <a:rPr lang="en-US" sz="1400" b="1" dirty="0">
                <a:solidFill>
                  <a:schemeClr val="tx2">
                    <a:lumMod val="75000"/>
                  </a:schemeClr>
                </a:solidFill>
                <a:latin typeface="Arial" charset="0"/>
                <a:cs typeface="+mn-cs"/>
              </a:rPr>
              <a:t> </a:t>
            </a:r>
          </a:p>
        </p:txBody>
      </p:sp>
      <p:sp>
        <p:nvSpPr>
          <p:cNvPr id="31786" name="Text Box 108"/>
          <p:cNvSpPr txBox="1">
            <a:spLocks noChangeArrowheads="1"/>
          </p:cNvSpPr>
          <p:nvPr/>
        </p:nvSpPr>
        <p:spPr bwMode="auto">
          <a:xfrm>
            <a:off x="2362200" y="3790950"/>
            <a:ext cx="500063"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00B0F0"/>
                </a:solidFill>
              </a:rPr>
              <a:t>TGae</a:t>
            </a:r>
          </a:p>
        </p:txBody>
      </p:sp>
      <p:sp>
        <p:nvSpPr>
          <p:cNvPr id="31787" name="Text Box 108"/>
          <p:cNvSpPr txBox="1">
            <a:spLocks noChangeArrowheads="1"/>
          </p:cNvSpPr>
          <p:nvPr/>
        </p:nvSpPr>
        <p:spPr bwMode="auto">
          <a:xfrm>
            <a:off x="2647950" y="4019550"/>
            <a:ext cx="379413"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sz="1400" b="1">
                <a:solidFill>
                  <a:srgbClr val="0070C0"/>
                </a:solidFill>
              </a:rPr>
              <a:t>TGaf </a:t>
            </a:r>
          </a:p>
        </p:txBody>
      </p:sp>
      <p:sp>
        <p:nvSpPr>
          <p:cNvPr id="114" name="Text Box 108"/>
          <p:cNvSpPr txBox="1">
            <a:spLocks noChangeArrowheads="1"/>
          </p:cNvSpPr>
          <p:nvPr/>
        </p:nvSpPr>
        <p:spPr bwMode="auto">
          <a:xfrm>
            <a:off x="1538288" y="3124200"/>
            <a:ext cx="463550" cy="215900"/>
          </a:xfrm>
          <a:prstGeom prst="rect">
            <a:avLst/>
          </a:prstGeom>
          <a:solidFill>
            <a:schemeClr val="bg1"/>
          </a:solidFill>
          <a:ln w="9525">
            <a:noFill/>
            <a:miter lim="800000"/>
            <a:headEnd/>
            <a:tailEnd/>
          </a:ln>
        </p:spPr>
        <p:txBody>
          <a:bodyPr lIns="0" tIns="0" rIns="0" bIns="0">
            <a:spAutoFit/>
          </a:bodyPr>
          <a:lstStyle/>
          <a:p>
            <a:pPr algn="ctr" eaLnBrk="0" hangingPunct="0">
              <a:defRPr/>
            </a:pPr>
            <a:r>
              <a:rPr lang="en-US" sz="1400" b="1" dirty="0" err="1">
                <a:solidFill>
                  <a:schemeClr val="bg1">
                    <a:lumMod val="65000"/>
                  </a:schemeClr>
                </a:solidFill>
                <a:latin typeface="Arial" charset="0"/>
                <a:cs typeface="+mn-cs"/>
              </a:rPr>
              <a:t>TGaa</a:t>
            </a:r>
            <a:r>
              <a:rPr lang="en-US" sz="1400" b="1" dirty="0">
                <a:solidFill>
                  <a:schemeClr val="bg1">
                    <a:lumMod val="65000"/>
                  </a:schemeClr>
                </a:solidFill>
                <a:latin typeface="Arial" charset="0"/>
                <a:cs typeface="+mn-cs"/>
              </a:rPr>
              <a:t> </a:t>
            </a:r>
          </a:p>
        </p:txBody>
      </p:sp>
      <p:sp>
        <p:nvSpPr>
          <p:cNvPr id="31789" name="Line 65"/>
          <p:cNvSpPr>
            <a:spLocks noChangeShapeType="1"/>
          </p:cNvSpPr>
          <p:nvPr/>
        </p:nvSpPr>
        <p:spPr bwMode="auto">
          <a:xfrm>
            <a:off x="533400" y="2346325"/>
            <a:ext cx="2297113" cy="0"/>
          </a:xfrm>
          <a:prstGeom prst="line">
            <a:avLst/>
          </a:prstGeom>
          <a:noFill/>
          <a:ln w="28575">
            <a:solidFill>
              <a:srgbClr val="00CC00"/>
            </a:solidFill>
            <a:round/>
            <a:headEnd type="diamond" w="med" len="med"/>
            <a:tailEnd/>
          </a:ln>
          <a:extLst>
            <a:ext uri="{909E8E84-426E-40DD-AFC4-6F175D3DCCD1}">
              <a14:hiddenFill xmlns:a14="http://schemas.microsoft.com/office/drawing/2010/main">
                <a:noFill/>
              </a14:hiddenFill>
            </a:ext>
          </a:extLst>
        </p:spPr>
        <p:txBody>
          <a:bodyPr/>
          <a:lstStyle/>
          <a:p>
            <a:endParaRPr lang="en-US"/>
          </a:p>
        </p:txBody>
      </p:sp>
      <p:sp>
        <p:nvSpPr>
          <p:cNvPr id="31790" name="Text Box 66"/>
          <p:cNvSpPr txBox="1">
            <a:spLocks noChangeArrowheads="1"/>
          </p:cNvSpPr>
          <p:nvPr/>
        </p:nvSpPr>
        <p:spPr bwMode="auto">
          <a:xfrm>
            <a:off x="1422400" y="2209800"/>
            <a:ext cx="474663"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400" b="1">
                <a:solidFill>
                  <a:srgbClr val="00CC00"/>
                </a:solidFill>
              </a:rPr>
              <a:t>TGs </a:t>
            </a:r>
          </a:p>
        </p:txBody>
      </p:sp>
      <p:sp>
        <p:nvSpPr>
          <p:cNvPr id="31791" name="Line 69"/>
          <p:cNvSpPr>
            <a:spLocks noChangeShapeType="1"/>
          </p:cNvSpPr>
          <p:nvPr/>
        </p:nvSpPr>
        <p:spPr bwMode="auto">
          <a:xfrm>
            <a:off x="533400" y="2530475"/>
            <a:ext cx="2071688" cy="0"/>
          </a:xfrm>
          <a:prstGeom prst="line">
            <a:avLst/>
          </a:prstGeom>
          <a:noFill/>
          <a:ln w="28575">
            <a:solidFill>
              <a:srgbClr val="9900CC"/>
            </a:solidFill>
            <a:round/>
            <a:headEnd type="diamond" w="med" len="med"/>
            <a:tailEnd/>
          </a:ln>
          <a:extLst>
            <a:ext uri="{909E8E84-426E-40DD-AFC4-6F175D3DCCD1}">
              <a14:hiddenFill xmlns:a14="http://schemas.microsoft.com/office/drawing/2010/main">
                <a:noFill/>
              </a14:hiddenFill>
            </a:ext>
          </a:extLst>
        </p:spPr>
        <p:txBody>
          <a:bodyPr/>
          <a:lstStyle/>
          <a:p>
            <a:endParaRPr lang="en-US"/>
          </a:p>
        </p:txBody>
      </p:sp>
      <p:sp>
        <p:nvSpPr>
          <p:cNvPr id="31792" name="Text Box 70"/>
          <p:cNvSpPr txBox="1">
            <a:spLocks noChangeArrowheads="1"/>
          </p:cNvSpPr>
          <p:nvPr/>
        </p:nvSpPr>
        <p:spPr bwMode="auto">
          <a:xfrm>
            <a:off x="1317625" y="2393950"/>
            <a:ext cx="44132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sz="1400" b="1">
                <a:solidFill>
                  <a:srgbClr val="9900CC"/>
                </a:solidFill>
              </a:rPr>
              <a:t>Tgu  </a:t>
            </a:r>
          </a:p>
        </p:txBody>
      </p:sp>
      <p:sp>
        <p:nvSpPr>
          <p:cNvPr id="31793" name="Line 71"/>
          <p:cNvSpPr>
            <a:spLocks noChangeShapeType="1"/>
          </p:cNvSpPr>
          <p:nvPr/>
        </p:nvSpPr>
        <p:spPr bwMode="auto">
          <a:xfrm>
            <a:off x="533400" y="2759075"/>
            <a:ext cx="2071688" cy="0"/>
          </a:xfrm>
          <a:prstGeom prst="line">
            <a:avLst/>
          </a:prstGeom>
          <a:noFill/>
          <a:ln w="28575">
            <a:solidFill>
              <a:srgbClr val="00CC99"/>
            </a:solidFill>
            <a:round/>
            <a:headEnd type="diamond" w="med" len="med"/>
            <a:tailEnd/>
          </a:ln>
          <a:extLst>
            <a:ext uri="{909E8E84-426E-40DD-AFC4-6F175D3DCCD1}">
              <a14:hiddenFill xmlns:a14="http://schemas.microsoft.com/office/drawing/2010/main">
                <a:noFill/>
              </a14:hiddenFill>
            </a:ext>
          </a:extLst>
        </p:spPr>
        <p:txBody>
          <a:bodyPr/>
          <a:lstStyle/>
          <a:p>
            <a:endParaRPr lang="en-US"/>
          </a:p>
        </p:txBody>
      </p:sp>
      <p:sp>
        <p:nvSpPr>
          <p:cNvPr id="31794" name="Text Box 72"/>
          <p:cNvSpPr txBox="1">
            <a:spLocks noChangeArrowheads="1"/>
          </p:cNvSpPr>
          <p:nvPr/>
        </p:nvSpPr>
        <p:spPr bwMode="auto">
          <a:xfrm>
            <a:off x="1317625" y="2606675"/>
            <a:ext cx="44767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sz="1400" b="1">
                <a:solidFill>
                  <a:srgbClr val="00CC99"/>
                </a:solidFill>
              </a:rPr>
              <a:t>TGv  </a:t>
            </a:r>
          </a:p>
        </p:txBody>
      </p:sp>
      <p:sp>
        <p:nvSpPr>
          <p:cNvPr id="31795" name="Line 75"/>
          <p:cNvSpPr>
            <a:spLocks noChangeShapeType="1"/>
          </p:cNvSpPr>
          <p:nvPr/>
        </p:nvSpPr>
        <p:spPr bwMode="auto">
          <a:xfrm flipV="1">
            <a:off x="533400" y="2971800"/>
            <a:ext cx="1893888"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6" name="Text Box 76"/>
          <p:cNvSpPr txBox="1">
            <a:spLocks noChangeArrowheads="1"/>
          </p:cNvSpPr>
          <p:nvPr/>
        </p:nvSpPr>
        <p:spPr bwMode="auto">
          <a:xfrm>
            <a:off x="1219200" y="2819400"/>
            <a:ext cx="44767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sz="1400" b="1">
                <a:solidFill>
                  <a:srgbClr val="006600"/>
                </a:solidFill>
              </a:rPr>
              <a:t>TGz  </a:t>
            </a:r>
          </a:p>
        </p:txBody>
      </p:sp>
      <p:sp>
        <p:nvSpPr>
          <p:cNvPr id="31797" name="Line 61"/>
          <p:cNvSpPr>
            <a:spLocks noChangeShapeType="1"/>
          </p:cNvSpPr>
          <p:nvPr/>
        </p:nvSpPr>
        <p:spPr bwMode="auto">
          <a:xfrm flipV="1">
            <a:off x="533400" y="2133600"/>
            <a:ext cx="2063750" cy="0"/>
          </a:xfrm>
          <a:prstGeom prst="line">
            <a:avLst/>
          </a:prstGeom>
          <a:noFill/>
          <a:ln w="28575">
            <a:solidFill>
              <a:srgbClr val="A50021"/>
            </a:solidFill>
            <a:round/>
            <a:headEnd type="diamond" w="med" len="med"/>
            <a:tailEnd/>
          </a:ln>
          <a:extLst>
            <a:ext uri="{909E8E84-426E-40DD-AFC4-6F175D3DCCD1}">
              <a14:hiddenFill xmlns:a14="http://schemas.microsoft.com/office/drawing/2010/main">
                <a:noFill/>
              </a14:hiddenFill>
            </a:ext>
          </a:extLst>
        </p:spPr>
        <p:txBody>
          <a:bodyPr/>
          <a:lstStyle/>
          <a:p>
            <a:endParaRPr lang="en-US"/>
          </a:p>
        </p:txBody>
      </p:sp>
      <p:sp>
        <p:nvSpPr>
          <p:cNvPr id="31798" name="Text Box 62"/>
          <p:cNvSpPr txBox="1">
            <a:spLocks noChangeArrowheads="1"/>
          </p:cNvSpPr>
          <p:nvPr/>
        </p:nvSpPr>
        <p:spPr bwMode="auto">
          <a:xfrm>
            <a:off x="1755775" y="1981200"/>
            <a:ext cx="3746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sz="1400" b="1">
                <a:solidFill>
                  <a:srgbClr val="A50021"/>
                </a:solidFill>
              </a:rPr>
              <a:t>TGp  </a:t>
            </a:r>
          </a:p>
        </p:txBody>
      </p:sp>
      <p:sp>
        <p:nvSpPr>
          <p:cNvPr id="130" name="Text Box 54"/>
          <p:cNvSpPr txBox="1">
            <a:spLocks noChangeArrowheads="1"/>
          </p:cNvSpPr>
          <p:nvPr/>
        </p:nvSpPr>
        <p:spPr bwMode="auto">
          <a:xfrm>
            <a:off x="2755900" y="1066800"/>
            <a:ext cx="1016000" cy="525463"/>
          </a:xfrm>
          <a:prstGeom prst="rect">
            <a:avLst/>
          </a:prstGeom>
          <a:solidFill>
            <a:srgbClr val="FFFF00"/>
          </a:solidFill>
          <a:ln w="9525">
            <a:solidFill>
              <a:schemeClr val="tx1"/>
            </a:solidFill>
            <a:prstDash val="solid"/>
            <a:miter lim="800000"/>
            <a:headEnd/>
            <a:tailEnd/>
          </a:ln>
        </p:spPr>
        <p:txBody>
          <a:bodyPr wrap="none" anchor="ctr"/>
          <a:lstStyle/>
          <a:p>
            <a:pPr eaLnBrk="0" hangingPunct="0">
              <a:defRPr/>
            </a:pPr>
            <a:r>
              <a:rPr lang="en-US" sz="1200" b="1" dirty="0">
                <a:solidFill>
                  <a:schemeClr val="tx2">
                    <a:lumMod val="75000"/>
                  </a:schemeClr>
                </a:solidFill>
                <a:latin typeface="Arial" charset="0"/>
                <a:cs typeface="+mn-cs"/>
              </a:rPr>
              <a:t>802.11-2012 </a:t>
            </a:r>
          </a:p>
        </p:txBody>
      </p:sp>
      <p:sp>
        <p:nvSpPr>
          <p:cNvPr id="31800" name="Rectangle 114"/>
          <p:cNvSpPr>
            <a:spLocks noChangeArrowheads="1"/>
          </p:cNvSpPr>
          <p:nvPr/>
        </p:nvSpPr>
        <p:spPr bwMode="auto">
          <a:xfrm>
            <a:off x="3813175" y="1171575"/>
            <a:ext cx="1131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ja-JP" sz="1200" b="1" i="1" dirty="0">
                <a:solidFill>
                  <a:srgbClr val="6600CC"/>
                </a:solidFill>
              </a:rPr>
              <a:t>Mar 29, 2012</a:t>
            </a:r>
          </a:p>
        </p:txBody>
      </p:sp>
      <p:sp>
        <p:nvSpPr>
          <p:cNvPr id="31801" name="Line 111"/>
          <p:cNvSpPr>
            <a:spLocks noChangeShapeType="1"/>
          </p:cNvSpPr>
          <p:nvPr/>
        </p:nvSpPr>
        <p:spPr bwMode="auto">
          <a:xfrm>
            <a:off x="3276600" y="1592263"/>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2" name="Line 57"/>
          <p:cNvSpPr>
            <a:spLocks noChangeShapeType="1"/>
          </p:cNvSpPr>
          <p:nvPr/>
        </p:nvSpPr>
        <p:spPr bwMode="auto">
          <a:xfrm>
            <a:off x="533400" y="1912938"/>
            <a:ext cx="2743200" cy="0"/>
          </a:xfrm>
          <a:prstGeom prst="line">
            <a:avLst/>
          </a:prstGeom>
          <a:noFill/>
          <a:ln w="28575">
            <a:solidFill>
              <a:srgbClr val="CC0099"/>
            </a:solidFill>
            <a:round/>
            <a:headEnd type="diamond" w="med" len="med"/>
            <a:tailEnd/>
          </a:ln>
          <a:extLst>
            <a:ext uri="{909E8E84-426E-40DD-AFC4-6F175D3DCCD1}">
              <a14:hiddenFill xmlns:a14="http://schemas.microsoft.com/office/drawing/2010/main">
                <a:noFill/>
              </a14:hiddenFill>
            </a:ext>
          </a:extLst>
        </p:spPr>
        <p:txBody>
          <a:bodyPr/>
          <a:lstStyle/>
          <a:p>
            <a:endParaRPr lang="en-US"/>
          </a:p>
        </p:txBody>
      </p:sp>
      <p:sp>
        <p:nvSpPr>
          <p:cNvPr id="31803" name="Text Box 58"/>
          <p:cNvSpPr txBox="1">
            <a:spLocks noChangeArrowheads="1"/>
          </p:cNvSpPr>
          <p:nvPr/>
        </p:nvSpPr>
        <p:spPr bwMode="auto">
          <a:xfrm>
            <a:off x="1295400" y="1752600"/>
            <a:ext cx="6477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sz="1400" b="1">
                <a:solidFill>
                  <a:srgbClr val="CC0099"/>
                </a:solidFill>
              </a:rPr>
              <a:t>TGmb  </a:t>
            </a:r>
          </a:p>
        </p:txBody>
      </p:sp>
      <p:sp>
        <p:nvSpPr>
          <p:cNvPr id="135" name="Line 59"/>
          <p:cNvSpPr>
            <a:spLocks noChangeShapeType="1"/>
          </p:cNvSpPr>
          <p:nvPr/>
        </p:nvSpPr>
        <p:spPr bwMode="auto">
          <a:xfrm flipV="1">
            <a:off x="2579688" y="4584700"/>
            <a:ext cx="1916112" cy="0"/>
          </a:xfrm>
          <a:prstGeom prst="line">
            <a:avLst/>
          </a:prstGeom>
          <a:noFill/>
          <a:ln w="28575">
            <a:solidFill>
              <a:schemeClr val="tx2">
                <a:lumMod val="60000"/>
                <a:lumOff val="40000"/>
              </a:schemeClr>
            </a:solidFill>
            <a:round/>
            <a:headEnd/>
            <a:tailEnd/>
          </a:ln>
        </p:spPr>
        <p:txBody>
          <a:bodyPr/>
          <a:lstStyle/>
          <a:p>
            <a:pPr>
              <a:defRPr/>
            </a:pPr>
            <a:endParaRPr lang="en-US">
              <a:solidFill>
                <a:schemeClr val="accent1">
                  <a:lumMod val="60000"/>
                  <a:lumOff val="40000"/>
                </a:schemeClr>
              </a:solidFill>
              <a:latin typeface="Arial" charset="0"/>
              <a:cs typeface="+mn-cs"/>
            </a:endParaRPr>
          </a:p>
        </p:txBody>
      </p:sp>
      <p:sp>
        <p:nvSpPr>
          <p:cNvPr id="136" name="Text Box 108"/>
          <p:cNvSpPr txBox="1">
            <a:spLocks noChangeArrowheads="1"/>
          </p:cNvSpPr>
          <p:nvPr/>
        </p:nvSpPr>
        <p:spPr bwMode="auto">
          <a:xfrm>
            <a:off x="3443288" y="4432300"/>
            <a:ext cx="460375" cy="215900"/>
          </a:xfrm>
          <a:prstGeom prst="rect">
            <a:avLst/>
          </a:prstGeom>
          <a:solidFill>
            <a:schemeClr val="bg1"/>
          </a:solidFill>
          <a:ln w="9525">
            <a:noFill/>
            <a:miter lim="800000"/>
            <a:headEnd/>
            <a:tailEnd/>
          </a:ln>
        </p:spPr>
        <p:txBody>
          <a:bodyPr lIns="0" tIns="0" rIns="0" bIns="0">
            <a:spAutoFit/>
          </a:bodyPr>
          <a:lstStyle/>
          <a:p>
            <a:pPr eaLnBrk="0" hangingPunct="0">
              <a:defRPr/>
            </a:pPr>
            <a:r>
              <a:rPr lang="en-US" sz="1400" b="1" dirty="0" err="1">
                <a:solidFill>
                  <a:schemeClr val="accent1">
                    <a:lumMod val="60000"/>
                    <a:lumOff val="40000"/>
                  </a:schemeClr>
                </a:solidFill>
                <a:latin typeface="Arial" charset="0"/>
                <a:cs typeface="+mn-cs"/>
              </a:rPr>
              <a:t>TGai</a:t>
            </a:r>
            <a:endParaRPr lang="en-US" sz="1400" b="1" dirty="0">
              <a:solidFill>
                <a:schemeClr val="accent1">
                  <a:lumMod val="60000"/>
                  <a:lumOff val="40000"/>
                </a:schemeClr>
              </a:solidFill>
              <a:latin typeface="Arial" charset="0"/>
              <a:cs typeface="+mn-cs"/>
            </a:endParaRPr>
          </a:p>
        </p:txBody>
      </p:sp>
      <p:sp>
        <p:nvSpPr>
          <p:cNvPr id="31806" name="Line 57"/>
          <p:cNvSpPr>
            <a:spLocks noChangeShapeType="1"/>
          </p:cNvSpPr>
          <p:nvPr/>
        </p:nvSpPr>
        <p:spPr bwMode="auto">
          <a:xfrm>
            <a:off x="3276600" y="1912938"/>
            <a:ext cx="1066800" cy="0"/>
          </a:xfrm>
          <a:prstGeom prst="line">
            <a:avLst/>
          </a:prstGeom>
          <a:noFill/>
          <a:ln w="28575">
            <a:solidFill>
              <a:srgbClr val="CC0099"/>
            </a:solidFill>
            <a:prstDash val="sysDot"/>
            <a:round/>
            <a:headEnd type="diamond"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1807" name="Text Box 58"/>
          <p:cNvSpPr txBox="1">
            <a:spLocks noChangeArrowheads="1"/>
          </p:cNvSpPr>
          <p:nvPr/>
        </p:nvSpPr>
        <p:spPr bwMode="auto">
          <a:xfrm>
            <a:off x="3505200" y="1752600"/>
            <a:ext cx="563563"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sz="1400" b="1">
                <a:solidFill>
                  <a:srgbClr val="CC0099"/>
                </a:solidFill>
              </a:rPr>
              <a:t>TGm</a:t>
            </a:r>
          </a:p>
        </p:txBody>
      </p:sp>
      <p:sp>
        <p:nvSpPr>
          <p:cNvPr id="31808" name="Rectangle 3"/>
          <p:cNvSpPr>
            <a:spLocks noChangeArrowheads="1"/>
          </p:cNvSpPr>
          <p:nvPr/>
        </p:nvSpPr>
        <p:spPr bwMode="auto">
          <a:xfrm>
            <a:off x="3978275" y="4845050"/>
            <a:ext cx="457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100">
                <a:hlinkClick r:id="rId2"/>
              </a:rPr>
              <a:t>http://grouper.ieee.org/groups/802/11/Reports/802.11_Timelines.htm</a:t>
            </a:r>
            <a:r>
              <a:rPr lang="en-US" sz="1100"/>
              <a:t> </a:t>
            </a:r>
          </a:p>
        </p:txBody>
      </p:sp>
      <p:sp>
        <p:nvSpPr>
          <p:cNvPr id="31810" name="TextBox 49"/>
          <p:cNvSpPr txBox="1">
            <a:spLocks noChangeArrowheads="1"/>
          </p:cNvSpPr>
          <p:nvPr/>
        </p:nvSpPr>
        <p:spPr bwMode="auto">
          <a:xfrm>
            <a:off x="6010275" y="1182688"/>
            <a:ext cx="13049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400">
                <a:solidFill>
                  <a:srgbClr val="7030A0"/>
                </a:solidFill>
              </a:rPr>
              <a:t>802.11-2007</a:t>
            </a:r>
          </a:p>
          <a:p>
            <a:pPr eaLnBrk="1" hangingPunct="1"/>
            <a:r>
              <a:rPr lang="en-US" sz="1400">
                <a:solidFill>
                  <a:srgbClr val="7030A0"/>
                </a:solidFill>
              </a:rPr>
              <a:t>802.11k-2008</a:t>
            </a:r>
          </a:p>
          <a:p>
            <a:pPr eaLnBrk="1" hangingPunct="1"/>
            <a:r>
              <a:rPr lang="en-US" sz="1400">
                <a:solidFill>
                  <a:srgbClr val="7030A0"/>
                </a:solidFill>
              </a:rPr>
              <a:t>802.11r-2008</a:t>
            </a:r>
          </a:p>
          <a:p>
            <a:pPr eaLnBrk="1" hangingPunct="1"/>
            <a:r>
              <a:rPr lang="en-US" sz="1400">
                <a:solidFill>
                  <a:srgbClr val="7030A0"/>
                </a:solidFill>
              </a:rPr>
              <a:t>802.11y-2008</a:t>
            </a:r>
          </a:p>
          <a:p>
            <a:pPr eaLnBrk="1" hangingPunct="1"/>
            <a:r>
              <a:rPr lang="en-US" sz="1400">
                <a:solidFill>
                  <a:srgbClr val="7030A0"/>
                </a:solidFill>
              </a:rPr>
              <a:t>802.11w-2009</a:t>
            </a:r>
          </a:p>
          <a:p>
            <a:pPr eaLnBrk="1" hangingPunct="1"/>
            <a:r>
              <a:rPr lang="en-US" sz="1400">
                <a:solidFill>
                  <a:srgbClr val="7030A0"/>
                </a:solidFill>
              </a:rPr>
              <a:t>802.11n-2009</a:t>
            </a:r>
          </a:p>
          <a:p>
            <a:pPr eaLnBrk="1" hangingPunct="1"/>
            <a:r>
              <a:rPr lang="en-US" sz="1400">
                <a:solidFill>
                  <a:srgbClr val="7030A0"/>
                </a:solidFill>
              </a:rPr>
              <a:t>802.11p-2010</a:t>
            </a:r>
          </a:p>
          <a:p>
            <a:pPr eaLnBrk="1" hangingPunct="1"/>
            <a:r>
              <a:rPr lang="en-US" sz="1400">
                <a:solidFill>
                  <a:srgbClr val="7030A0"/>
                </a:solidFill>
              </a:rPr>
              <a:t>802.11z-2010</a:t>
            </a:r>
          </a:p>
          <a:p>
            <a:pPr eaLnBrk="1" hangingPunct="1"/>
            <a:r>
              <a:rPr lang="en-US" sz="1400">
                <a:solidFill>
                  <a:srgbClr val="7030A0"/>
                </a:solidFill>
              </a:rPr>
              <a:t>802.11v-2011</a:t>
            </a:r>
          </a:p>
          <a:p>
            <a:pPr eaLnBrk="1" hangingPunct="1"/>
            <a:r>
              <a:rPr lang="en-US" sz="1400">
                <a:solidFill>
                  <a:srgbClr val="7030A0"/>
                </a:solidFill>
              </a:rPr>
              <a:t>802.11u-2011</a:t>
            </a:r>
          </a:p>
        </p:txBody>
      </p:sp>
      <p:sp>
        <p:nvSpPr>
          <p:cNvPr id="51" name="Left Brace 50"/>
          <p:cNvSpPr/>
          <p:nvPr/>
        </p:nvSpPr>
        <p:spPr>
          <a:xfrm>
            <a:off x="5767388" y="1222375"/>
            <a:ext cx="266700" cy="2106613"/>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4" name="Elbow Connector 53"/>
          <p:cNvCxnSpPr>
            <a:stCxn id="51" idx="1"/>
            <a:endCxn id="31800" idx="3"/>
          </p:cNvCxnSpPr>
          <p:nvPr/>
        </p:nvCxnSpPr>
        <p:spPr>
          <a:xfrm rot="10800000">
            <a:off x="4946650" y="1309688"/>
            <a:ext cx="820738" cy="966787"/>
          </a:xfrm>
          <a:prstGeom prst="bentConnector3">
            <a:avLst>
              <a:gd name="adj1" fmla="val 50000"/>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114"/>
          <p:cNvSpPr>
            <a:spLocks noChangeArrowheads="1"/>
          </p:cNvSpPr>
          <p:nvPr/>
        </p:nvSpPr>
        <p:spPr bwMode="auto">
          <a:xfrm>
            <a:off x="5130800" y="3622769"/>
            <a:ext cx="1131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ja-JP" sz="1200" b="1" i="1" dirty="0" smtClean="0">
                <a:solidFill>
                  <a:srgbClr val="6600CC"/>
                </a:solidFill>
              </a:rPr>
              <a:t>Mar, 2015</a:t>
            </a:r>
            <a:endParaRPr lang="en-US" altLang="ja-JP" sz="1200" b="1" i="1" dirty="0">
              <a:solidFill>
                <a:srgbClr val="6600CC"/>
              </a:solidFill>
            </a:endParaRPr>
          </a:p>
        </p:txBody>
      </p:sp>
      <p:sp>
        <p:nvSpPr>
          <p:cNvPr id="84" name="Text Box 54"/>
          <p:cNvSpPr txBox="1">
            <a:spLocks noChangeArrowheads="1"/>
          </p:cNvSpPr>
          <p:nvPr/>
        </p:nvSpPr>
        <p:spPr bwMode="auto">
          <a:xfrm>
            <a:off x="4622800" y="2895600"/>
            <a:ext cx="1016000" cy="525463"/>
          </a:xfrm>
          <a:prstGeom prst="rect">
            <a:avLst/>
          </a:prstGeom>
          <a:solidFill>
            <a:schemeClr val="bg1"/>
          </a:solidFill>
          <a:ln w="9525">
            <a:solidFill>
              <a:schemeClr val="tx1"/>
            </a:solidFill>
            <a:prstDash val="solid"/>
            <a:miter lim="800000"/>
            <a:headEnd/>
            <a:tailEnd/>
          </a:ln>
        </p:spPr>
        <p:txBody>
          <a:bodyPr wrap="none" anchor="ctr"/>
          <a:lstStyle/>
          <a:p>
            <a:pPr eaLnBrk="0" hangingPunct="0">
              <a:defRPr/>
            </a:pPr>
            <a:r>
              <a:rPr lang="en-US" sz="1200" b="1" dirty="0" smtClean="0">
                <a:solidFill>
                  <a:schemeClr val="tx2">
                    <a:lumMod val="75000"/>
                  </a:schemeClr>
                </a:solidFill>
                <a:latin typeface="Arial" charset="0"/>
                <a:cs typeface="+mn-cs"/>
              </a:rPr>
              <a:t>802.11-2015 </a:t>
            </a:r>
            <a:endParaRPr lang="en-US" sz="1200" b="1" dirty="0">
              <a:solidFill>
                <a:schemeClr val="tx2">
                  <a:lumMod val="75000"/>
                </a:schemeClr>
              </a:solidFill>
              <a:latin typeface="Arial" charset="0"/>
              <a:cs typeface="+mn-cs"/>
            </a:endParaRPr>
          </a:p>
        </p:txBody>
      </p:sp>
      <p:sp>
        <p:nvSpPr>
          <p:cNvPr id="85" name="Line 111"/>
          <p:cNvSpPr>
            <a:spLocks noChangeShapeType="1"/>
          </p:cNvSpPr>
          <p:nvPr/>
        </p:nvSpPr>
        <p:spPr bwMode="auto">
          <a:xfrm flipH="1">
            <a:off x="5143499" y="3421063"/>
            <a:ext cx="11111" cy="21272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1"/>
          </p:nvPr>
        </p:nvSpPr>
        <p:spPr/>
        <p:txBody>
          <a:bodyPr/>
          <a:lstStyle/>
          <a:p>
            <a:pPr>
              <a:defRPr/>
            </a:pPr>
            <a:fld id="{329A159E-1755-49BC-92A0-D4A24B8956FF}" type="slidenum">
              <a:rPr lang="en-US" smtClean="0"/>
              <a:pPr>
                <a:defRPr/>
              </a:pPr>
              <a:t>21</a:t>
            </a:fld>
            <a:endParaRPr lang="en-US"/>
          </a:p>
        </p:txBody>
      </p:sp>
    </p:spTree>
    <p:extLst>
      <p:ext uri="{BB962C8B-B14F-4D97-AF65-F5344CB8AC3E}">
        <p14:creationId xmlns:p14="http://schemas.microsoft.com/office/powerpoint/2010/main" val="2920794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802.11 Emerging Specifications</a:t>
            </a:r>
          </a:p>
        </p:txBody>
      </p:sp>
      <p:sp>
        <p:nvSpPr>
          <p:cNvPr id="8" name="Rectangle 6"/>
          <p:cNvSpPr>
            <a:spLocks noChangeArrowheads="1"/>
          </p:cNvSpPr>
          <p:nvPr/>
        </p:nvSpPr>
        <p:spPr bwMode="auto">
          <a:xfrm>
            <a:off x="228600" y="1143000"/>
            <a:ext cx="8477250" cy="4254500"/>
          </a:xfrm>
          <a:prstGeom prst="rect">
            <a:avLst/>
          </a:prstGeom>
          <a:noFill/>
          <a:ln w="19050">
            <a:solidFill>
              <a:srgbClr val="000000"/>
            </a:solidFill>
            <a:miter lim="800000"/>
            <a:headEnd/>
            <a:tailEnd/>
          </a:ln>
          <a:effectLst/>
        </p:spPr>
        <p:txBody>
          <a:bodyPr wrap="none" anchor="ctr"/>
          <a:lstStyle/>
          <a:p>
            <a:pPr algn="ctr" eaLnBrk="0" fontAlgn="auto" hangingPunct="0">
              <a:spcBef>
                <a:spcPts val="0"/>
              </a:spcBef>
              <a:spcAft>
                <a:spcPts val="0"/>
              </a:spcAft>
              <a:defRPr/>
            </a:pPr>
            <a:endParaRPr lang="en-US" kern="0">
              <a:solidFill>
                <a:sysClr val="windowText" lastClr="000000"/>
              </a:solidFill>
              <a:latin typeface="Arial" charset="0"/>
              <a:cs typeface="+mn-cs"/>
            </a:endParaRPr>
          </a:p>
        </p:txBody>
      </p:sp>
      <p:sp>
        <p:nvSpPr>
          <p:cNvPr id="9" name="Line 7"/>
          <p:cNvSpPr>
            <a:spLocks noChangeShapeType="1"/>
          </p:cNvSpPr>
          <p:nvPr/>
        </p:nvSpPr>
        <p:spPr bwMode="auto">
          <a:xfrm>
            <a:off x="238125" y="1803400"/>
            <a:ext cx="8467725" cy="0"/>
          </a:xfrm>
          <a:prstGeom prst="line">
            <a:avLst/>
          </a:prstGeom>
          <a:noFill/>
          <a:ln w="38100" cmpd="dbl">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sp>
        <p:nvSpPr>
          <p:cNvPr id="12" name="Text Box 12"/>
          <p:cNvSpPr txBox="1">
            <a:spLocks noChangeArrowheads="1"/>
          </p:cNvSpPr>
          <p:nvPr/>
        </p:nvSpPr>
        <p:spPr bwMode="auto">
          <a:xfrm>
            <a:off x="228600" y="1293813"/>
            <a:ext cx="1228725" cy="307975"/>
          </a:xfrm>
          <a:prstGeom prst="rect">
            <a:avLst/>
          </a:prstGeom>
          <a:noFill/>
          <a:ln>
            <a:noFill/>
          </a:ln>
          <a:effectLst/>
          <a:extLst/>
        </p:spPr>
        <p:txBody>
          <a:bodyPr>
            <a:spAutoFit/>
          </a:bodyPr>
          <a:lstStyle/>
          <a:p>
            <a:pPr algn="ctr" eaLnBrk="0" fontAlgn="auto" hangingPunct="0">
              <a:spcBef>
                <a:spcPts val="0"/>
              </a:spcBef>
              <a:spcAft>
                <a:spcPts val="0"/>
              </a:spcAft>
              <a:defRPr/>
            </a:pPr>
            <a:r>
              <a:rPr lang="en-US" altLang="ja-JP" sz="1400" b="1" kern="0" dirty="0">
                <a:solidFill>
                  <a:sysClr val="windowText" lastClr="000000"/>
                </a:solidFill>
                <a:latin typeface="Arial" charset="0"/>
                <a:cs typeface="+mn-cs"/>
              </a:rPr>
              <a:t>Amendment</a:t>
            </a:r>
            <a:endParaRPr lang="en-US" sz="1400" b="1" kern="0" dirty="0">
              <a:solidFill>
                <a:sysClr val="windowText" lastClr="000000"/>
              </a:solidFill>
              <a:latin typeface="Arial" charset="0"/>
              <a:cs typeface="+mn-cs"/>
            </a:endParaRPr>
          </a:p>
        </p:txBody>
      </p:sp>
      <p:sp>
        <p:nvSpPr>
          <p:cNvPr id="13" name="Text Box 18"/>
          <p:cNvSpPr txBox="1">
            <a:spLocks noChangeArrowheads="1"/>
          </p:cNvSpPr>
          <p:nvPr/>
        </p:nvSpPr>
        <p:spPr bwMode="auto">
          <a:xfrm>
            <a:off x="3419475" y="1131888"/>
            <a:ext cx="3349625" cy="307975"/>
          </a:xfrm>
          <a:prstGeom prst="rect">
            <a:avLst/>
          </a:prstGeom>
          <a:noFill/>
          <a:ln>
            <a:noFill/>
          </a:ln>
          <a:effectLst/>
          <a:extLst/>
        </p:spPr>
        <p:txBody>
          <a:bodyPr>
            <a:spAutoFit/>
          </a:bodyPr>
          <a:lstStyle/>
          <a:p>
            <a:pPr algn="ctr" eaLnBrk="0" fontAlgn="auto" hangingPunct="0">
              <a:spcBef>
                <a:spcPts val="0"/>
              </a:spcBef>
              <a:spcAft>
                <a:spcPts val="0"/>
              </a:spcAft>
              <a:defRPr/>
            </a:pPr>
            <a:r>
              <a:rPr lang="en-US" altLang="ja-JP" sz="1400" b="1" kern="0" dirty="0">
                <a:solidFill>
                  <a:sysClr val="windowText" lastClr="000000"/>
                </a:solidFill>
                <a:latin typeface="Arial" charset="0"/>
                <a:cs typeface="+mn-cs"/>
              </a:rPr>
              <a:t>Specification</a:t>
            </a:r>
            <a:endParaRPr lang="en-US" sz="1400" b="1" kern="0" dirty="0">
              <a:solidFill>
                <a:sysClr val="windowText" lastClr="000000"/>
              </a:solidFill>
              <a:latin typeface="Arial" charset="0"/>
              <a:cs typeface="+mn-cs"/>
            </a:endParaRPr>
          </a:p>
        </p:txBody>
      </p:sp>
      <p:sp>
        <p:nvSpPr>
          <p:cNvPr id="14" name="Line 22"/>
          <p:cNvSpPr>
            <a:spLocks noChangeShapeType="1"/>
          </p:cNvSpPr>
          <p:nvPr/>
        </p:nvSpPr>
        <p:spPr bwMode="auto">
          <a:xfrm>
            <a:off x="4495800" y="1819275"/>
            <a:ext cx="0" cy="2344738"/>
          </a:xfrm>
          <a:prstGeom prst="line">
            <a:avLst/>
          </a:prstGeom>
          <a:noFill/>
          <a:ln w="9525">
            <a:solidFill>
              <a:srgbClr val="000000"/>
            </a:solidFill>
            <a:round/>
            <a:headEnd/>
            <a:tailEnd/>
          </a:ln>
          <a:effectLst/>
        </p:spPr>
        <p:txBody>
          <a:bodyPr/>
          <a:lstStyle/>
          <a:p>
            <a:pPr fontAlgn="auto">
              <a:spcBef>
                <a:spcPts val="0"/>
              </a:spcBef>
              <a:spcAft>
                <a:spcPts val="0"/>
              </a:spcAft>
              <a:defRPr/>
            </a:pPr>
            <a:endParaRPr lang="en-US" sz="1300" kern="0">
              <a:solidFill>
                <a:sysClr val="windowText" lastClr="000000"/>
              </a:solidFill>
              <a:latin typeface="Arial" charset="0"/>
              <a:cs typeface="+mn-cs"/>
            </a:endParaRPr>
          </a:p>
        </p:txBody>
      </p:sp>
      <p:sp>
        <p:nvSpPr>
          <p:cNvPr id="15" name="Line 28"/>
          <p:cNvSpPr>
            <a:spLocks noChangeShapeType="1"/>
          </p:cNvSpPr>
          <p:nvPr/>
        </p:nvSpPr>
        <p:spPr bwMode="auto">
          <a:xfrm>
            <a:off x="3440113" y="1433513"/>
            <a:ext cx="3328987" cy="0"/>
          </a:xfrm>
          <a:prstGeom prst="line">
            <a:avLst/>
          </a:prstGeom>
          <a:noFill/>
          <a:ln w="3175">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sp>
        <p:nvSpPr>
          <p:cNvPr id="16" name="Text Box 30"/>
          <p:cNvSpPr txBox="1">
            <a:spLocks noChangeArrowheads="1"/>
          </p:cNvSpPr>
          <p:nvPr/>
        </p:nvSpPr>
        <p:spPr bwMode="auto">
          <a:xfrm>
            <a:off x="3390900" y="1466850"/>
            <a:ext cx="1174750" cy="387350"/>
          </a:xfrm>
          <a:prstGeom prst="rect">
            <a:avLst/>
          </a:prstGeom>
          <a:noFill/>
          <a:ln w="6350">
            <a:noFill/>
            <a:miter lim="800000"/>
            <a:headEnd/>
            <a:tailEnd/>
          </a:ln>
          <a:effectLst/>
        </p:spPr>
        <p:txBody>
          <a:bodyPr>
            <a:spAutoFit/>
          </a:bodyPr>
          <a:lstStyle/>
          <a:p>
            <a:pPr algn="ctr" eaLnBrk="0" fontAlgn="auto" hangingPunct="0">
              <a:lnSpc>
                <a:spcPct val="80000"/>
              </a:lnSpc>
              <a:spcBef>
                <a:spcPts val="0"/>
              </a:spcBef>
              <a:spcAft>
                <a:spcPts val="0"/>
              </a:spcAft>
              <a:defRPr/>
            </a:pPr>
            <a:r>
              <a:rPr lang="en-US" altLang="ja-JP" sz="1200" kern="0" dirty="0">
                <a:solidFill>
                  <a:sysClr val="windowText" lastClr="000000"/>
                </a:solidFill>
                <a:latin typeface="Arial" charset="0"/>
                <a:cs typeface="+mn-cs"/>
              </a:rPr>
              <a:t>Transmission</a:t>
            </a:r>
          </a:p>
          <a:p>
            <a:pPr algn="ctr" eaLnBrk="0" fontAlgn="auto" hangingPunct="0">
              <a:lnSpc>
                <a:spcPct val="80000"/>
              </a:lnSpc>
              <a:spcBef>
                <a:spcPts val="0"/>
              </a:spcBef>
              <a:spcAft>
                <a:spcPts val="0"/>
              </a:spcAft>
              <a:defRPr/>
            </a:pPr>
            <a:r>
              <a:rPr lang="en-US" altLang="ja-JP" sz="1200" kern="0" dirty="0">
                <a:solidFill>
                  <a:sysClr val="windowText" lastClr="000000"/>
                </a:solidFill>
                <a:latin typeface="Arial" charset="0"/>
                <a:cs typeface="+mn-cs"/>
              </a:rPr>
              <a:t>rate</a:t>
            </a:r>
            <a:endParaRPr lang="en-US" sz="1200" kern="0" dirty="0">
              <a:solidFill>
                <a:sysClr val="windowText" lastClr="000000"/>
              </a:solidFill>
              <a:latin typeface="Arial" charset="0"/>
              <a:cs typeface="+mn-cs"/>
            </a:endParaRPr>
          </a:p>
        </p:txBody>
      </p:sp>
      <p:sp>
        <p:nvSpPr>
          <p:cNvPr id="20" name="Text Box 54"/>
          <p:cNvSpPr txBox="1">
            <a:spLocks noChangeArrowheads="1"/>
          </p:cNvSpPr>
          <p:nvPr/>
        </p:nvSpPr>
        <p:spPr bwMode="auto">
          <a:xfrm>
            <a:off x="382588" y="1976438"/>
            <a:ext cx="1093787" cy="369887"/>
          </a:xfrm>
          <a:prstGeom prst="rect">
            <a:avLst/>
          </a:prstGeom>
          <a:noFill/>
          <a:ln w="6350">
            <a:noFill/>
            <a:miter lim="800000"/>
            <a:headEnd/>
            <a:tailEnd/>
          </a:ln>
          <a:effectLst/>
        </p:spPr>
        <p:txBody>
          <a:bodyPr>
            <a:spAutoFit/>
          </a:bodyPr>
          <a:lstStyle/>
          <a:p>
            <a:pPr algn="ctr" eaLnBrk="0" fontAlgn="auto" hangingPunct="0">
              <a:spcBef>
                <a:spcPts val="0"/>
              </a:spcBef>
              <a:spcAft>
                <a:spcPts val="0"/>
              </a:spcAft>
              <a:defRPr/>
            </a:pPr>
            <a:r>
              <a:rPr lang="en-US" altLang="ja-JP" b="1" kern="0" dirty="0">
                <a:solidFill>
                  <a:srgbClr val="000000"/>
                </a:solidFill>
                <a:latin typeface="Arial" charset="0"/>
                <a:cs typeface="Times New Roman" pitchFamily="18" charset="0"/>
              </a:rPr>
              <a:t>11ac</a:t>
            </a:r>
            <a:endParaRPr lang="en-US" altLang="ja-JP" b="1" kern="0" dirty="0">
              <a:solidFill>
                <a:sysClr val="windowText" lastClr="000000"/>
              </a:solidFill>
              <a:latin typeface="Arial" charset="0"/>
              <a:cs typeface="Times New Roman" pitchFamily="18" charset="0"/>
            </a:endParaRPr>
          </a:p>
        </p:txBody>
      </p:sp>
      <p:sp>
        <p:nvSpPr>
          <p:cNvPr id="21" name="Text Box 55"/>
          <p:cNvSpPr txBox="1">
            <a:spLocks noChangeArrowheads="1"/>
          </p:cNvSpPr>
          <p:nvPr/>
        </p:nvSpPr>
        <p:spPr bwMode="auto">
          <a:xfrm>
            <a:off x="374650" y="2574925"/>
            <a:ext cx="1111250" cy="369888"/>
          </a:xfrm>
          <a:prstGeom prst="rect">
            <a:avLst/>
          </a:prstGeom>
          <a:noFill/>
          <a:ln w="6350">
            <a:noFill/>
            <a:miter lim="800000"/>
            <a:headEnd/>
            <a:tailEnd/>
          </a:ln>
          <a:effectLst/>
        </p:spPr>
        <p:txBody>
          <a:bodyPr>
            <a:spAutoFit/>
          </a:bodyPr>
          <a:lstStyle/>
          <a:p>
            <a:pPr algn="ctr" eaLnBrk="0" fontAlgn="auto" hangingPunct="0">
              <a:spcBef>
                <a:spcPts val="0"/>
              </a:spcBef>
              <a:spcAft>
                <a:spcPts val="0"/>
              </a:spcAft>
              <a:defRPr/>
            </a:pPr>
            <a:r>
              <a:rPr lang="en-US" altLang="ja-JP" b="1" kern="0" dirty="0">
                <a:solidFill>
                  <a:srgbClr val="000000"/>
                </a:solidFill>
                <a:latin typeface="Arial" charset="0"/>
                <a:cs typeface="Times New Roman" pitchFamily="18" charset="0"/>
              </a:rPr>
              <a:t>11ad</a:t>
            </a:r>
            <a:endParaRPr lang="en-US" altLang="ja-JP" b="1" kern="0" dirty="0">
              <a:solidFill>
                <a:sysClr val="windowText" lastClr="000000"/>
              </a:solidFill>
              <a:latin typeface="Arial" charset="0"/>
              <a:cs typeface="Times New Roman" pitchFamily="18" charset="0"/>
            </a:endParaRPr>
          </a:p>
        </p:txBody>
      </p:sp>
      <p:sp>
        <p:nvSpPr>
          <p:cNvPr id="22" name="Text Box 56"/>
          <p:cNvSpPr txBox="1">
            <a:spLocks noChangeArrowheads="1"/>
          </p:cNvSpPr>
          <p:nvPr/>
        </p:nvSpPr>
        <p:spPr bwMode="auto">
          <a:xfrm>
            <a:off x="395288" y="3141663"/>
            <a:ext cx="1071562" cy="369887"/>
          </a:xfrm>
          <a:prstGeom prst="rect">
            <a:avLst/>
          </a:prstGeom>
          <a:noFill/>
          <a:ln w="6350">
            <a:noFill/>
            <a:miter lim="800000"/>
            <a:headEnd/>
            <a:tailEnd/>
          </a:ln>
          <a:effectLst/>
        </p:spPr>
        <p:txBody>
          <a:bodyPr>
            <a:spAutoFit/>
          </a:bodyPr>
          <a:lstStyle/>
          <a:p>
            <a:pPr algn="ctr" eaLnBrk="0" fontAlgn="auto" hangingPunct="0">
              <a:spcBef>
                <a:spcPts val="0"/>
              </a:spcBef>
              <a:spcAft>
                <a:spcPts val="0"/>
              </a:spcAft>
              <a:defRPr/>
            </a:pPr>
            <a:r>
              <a:rPr lang="en-US" altLang="ja-JP" b="1" kern="0" dirty="0">
                <a:solidFill>
                  <a:srgbClr val="000000"/>
                </a:solidFill>
                <a:latin typeface="Arial" charset="0"/>
                <a:cs typeface="Times New Roman" pitchFamily="18" charset="0"/>
              </a:rPr>
              <a:t>11af</a:t>
            </a:r>
            <a:endParaRPr lang="en-US" altLang="ja-JP" b="1" kern="0" dirty="0">
              <a:solidFill>
                <a:sysClr val="windowText" lastClr="000000"/>
              </a:solidFill>
              <a:latin typeface="Arial" charset="0"/>
              <a:cs typeface="Times New Roman" pitchFamily="18" charset="0"/>
            </a:endParaRPr>
          </a:p>
        </p:txBody>
      </p:sp>
      <p:sp>
        <p:nvSpPr>
          <p:cNvPr id="23" name="Text Box 57"/>
          <p:cNvSpPr txBox="1">
            <a:spLocks noChangeArrowheads="1"/>
          </p:cNvSpPr>
          <p:nvPr/>
        </p:nvSpPr>
        <p:spPr bwMode="auto">
          <a:xfrm>
            <a:off x="387350" y="3748088"/>
            <a:ext cx="1089025" cy="369887"/>
          </a:xfrm>
          <a:prstGeom prst="rect">
            <a:avLst/>
          </a:prstGeom>
          <a:noFill/>
          <a:ln w="6350">
            <a:noFill/>
            <a:miter lim="800000"/>
            <a:headEnd/>
            <a:tailEnd/>
          </a:ln>
          <a:effectLst/>
        </p:spPr>
        <p:txBody>
          <a:bodyPr>
            <a:spAutoFit/>
          </a:bodyPr>
          <a:lstStyle/>
          <a:p>
            <a:pPr algn="ctr" eaLnBrk="0" fontAlgn="auto" hangingPunct="0">
              <a:spcBef>
                <a:spcPts val="0"/>
              </a:spcBef>
              <a:spcAft>
                <a:spcPts val="0"/>
              </a:spcAft>
              <a:defRPr/>
            </a:pPr>
            <a:r>
              <a:rPr lang="en-US" altLang="ja-JP" b="1" kern="0" dirty="0">
                <a:solidFill>
                  <a:srgbClr val="000000"/>
                </a:solidFill>
                <a:latin typeface="Arial" charset="0"/>
                <a:cs typeface="Times New Roman" pitchFamily="18" charset="0"/>
              </a:rPr>
              <a:t>11ah</a:t>
            </a:r>
            <a:endParaRPr lang="en-US" altLang="ja-JP" b="1" kern="0" dirty="0">
              <a:solidFill>
                <a:sysClr val="windowText" lastClr="000000"/>
              </a:solidFill>
              <a:latin typeface="Arial" charset="0"/>
              <a:cs typeface="Times New Roman" pitchFamily="18" charset="0"/>
            </a:endParaRPr>
          </a:p>
        </p:txBody>
      </p:sp>
      <p:sp>
        <p:nvSpPr>
          <p:cNvPr id="24" name="Text Box 58"/>
          <p:cNvSpPr txBox="1">
            <a:spLocks noChangeArrowheads="1"/>
          </p:cNvSpPr>
          <p:nvPr/>
        </p:nvSpPr>
        <p:spPr bwMode="auto">
          <a:xfrm>
            <a:off x="388938" y="4275138"/>
            <a:ext cx="1077912" cy="369887"/>
          </a:xfrm>
          <a:prstGeom prst="rect">
            <a:avLst/>
          </a:prstGeom>
          <a:noFill/>
          <a:ln w="6350">
            <a:noFill/>
            <a:miter lim="800000"/>
            <a:headEnd/>
            <a:tailEnd/>
          </a:ln>
          <a:effectLst/>
        </p:spPr>
        <p:txBody>
          <a:bodyPr>
            <a:spAutoFit/>
          </a:bodyPr>
          <a:lstStyle/>
          <a:p>
            <a:pPr algn="ctr" eaLnBrk="0" fontAlgn="auto" hangingPunct="0">
              <a:spcBef>
                <a:spcPts val="0"/>
              </a:spcBef>
              <a:spcAft>
                <a:spcPts val="0"/>
              </a:spcAft>
              <a:defRPr/>
            </a:pPr>
            <a:r>
              <a:rPr lang="en-US" altLang="ja-JP" b="1" kern="0" dirty="0">
                <a:latin typeface="Arial" charset="0"/>
                <a:cs typeface="Times New Roman" pitchFamily="18" charset="0"/>
              </a:rPr>
              <a:t>11ai</a:t>
            </a:r>
          </a:p>
        </p:txBody>
      </p:sp>
      <p:sp>
        <p:nvSpPr>
          <p:cNvPr id="25" name="Text Box 59"/>
          <p:cNvSpPr txBox="1">
            <a:spLocks noChangeArrowheads="1"/>
          </p:cNvSpPr>
          <p:nvPr/>
        </p:nvSpPr>
        <p:spPr bwMode="auto">
          <a:xfrm>
            <a:off x="4438650" y="1462088"/>
            <a:ext cx="1346200" cy="387350"/>
          </a:xfrm>
          <a:prstGeom prst="rect">
            <a:avLst/>
          </a:prstGeom>
          <a:noFill/>
          <a:ln w="6350">
            <a:noFill/>
            <a:miter lim="800000"/>
            <a:headEnd/>
            <a:tailEnd/>
          </a:ln>
          <a:effectLst/>
        </p:spPr>
        <p:txBody>
          <a:bodyPr>
            <a:spAutoFit/>
          </a:bodyPr>
          <a:lstStyle/>
          <a:p>
            <a:pPr algn="ctr" eaLnBrk="0" fontAlgn="auto" hangingPunct="0">
              <a:lnSpc>
                <a:spcPct val="80000"/>
              </a:lnSpc>
              <a:spcBef>
                <a:spcPts val="0"/>
              </a:spcBef>
              <a:spcAft>
                <a:spcPts val="0"/>
              </a:spcAft>
              <a:defRPr/>
            </a:pPr>
            <a:r>
              <a:rPr lang="en-US" altLang="ja-JP" sz="1200" kern="0" dirty="0">
                <a:solidFill>
                  <a:sysClr val="windowText" lastClr="000000"/>
                </a:solidFill>
                <a:latin typeface="Arial" charset="0"/>
                <a:cs typeface="+mn-cs"/>
              </a:rPr>
              <a:t>Communication</a:t>
            </a:r>
          </a:p>
          <a:p>
            <a:pPr algn="ctr" eaLnBrk="0" fontAlgn="auto" hangingPunct="0">
              <a:lnSpc>
                <a:spcPct val="80000"/>
              </a:lnSpc>
              <a:spcBef>
                <a:spcPts val="0"/>
              </a:spcBef>
              <a:spcAft>
                <a:spcPts val="0"/>
              </a:spcAft>
              <a:defRPr/>
            </a:pPr>
            <a:r>
              <a:rPr lang="en-US" altLang="ja-JP" sz="1200" kern="0" dirty="0">
                <a:solidFill>
                  <a:sysClr val="windowText" lastClr="000000"/>
                </a:solidFill>
                <a:latin typeface="Arial" charset="0"/>
                <a:cs typeface="+mn-cs"/>
              </a:rPr>
              <a:t>range</a:t>
            </a:r>
            <a:endParaRPr lang="en-US" sz="1200" kern="0" dirty="0">
              <a:solidFill>
                <a:sysClr val="windowText" lastClr="000000"/>
              </a:solidFill>
              <a:latin typeface="Arial" charset="0"/>
              <a:cs typeface="+mn-cs"/>
            </a:endParaRPr>
          </a:p>
        </p:txBody>
      </p:sp>
      <p:sp>
        <p:nvSpPr>
          <p:cNvPr id="27" name="Text Box 67"/>
          <p:cNvSpPr txBox="1">
            <a:spLocks noChangeArrowheads="1"/>
          </p:cNvSpPr>
          <p:nvPr/>
        </p:nvSpPr>
        <p:spPr bwMode="auto">
          <a:xfrm>
            <a:off x="6724650" y="1223963"/>
            <a:ext cx="2032000" cy="307975"/>
          </a:xfrm>
          <a:prstGeom prst="rect">
            <a:avLst/>
          </a:prstGeom>
          <a:noFill/>
          <a:ln w="6350">
            <a:noFill/>
            <a:miter lim="800000"/>
            <a:headEnd/>
            <a:tailEnd/>
          </a:ln>
          <a:effectLst/>
        </p:spPr>
        <p:txBody>
          <a:bodyPr>
            <a:spAutoFit/>
          </a:bodyPr>
          <a:lstStyle/>
          <a:p>
            <a:pPr algn="ctr" eaLnBrk="0" fontAlgn="auto" hangingPunct="0">
              <a:spcBef>
                <a:spcPts val="0"/>
              </a:spcBef>
              <a:spcAft>
                <a:spcPts val="0"/>
              </a:spcAft>
              <a:defRPr/>
            </a:pPr>
            <a:r>
              <a:rPr lang="en-US" altLang="ja-JP" sz="1400" b="1" kern="0" dirty="0">
                <a:solidFill>
                  <a:sysClr val="windowText" lastClr="000000"/>
                </a:solidFill>
                <a:latin typeface="Arial" charset="0"/>
                <a:cs typeface="+mn-cs"/>
              </a:rPr>
              <a:t>Expected completion</a:t>
            </a:r>
          </a:p>
        </p:txBody>
      </p:sp>
      <p:sp>
        <p:nvSpPr>
          <p:cNvPr id="28" name="Text Box 70"/>
          <p:cNvSpPr txBox="1">
            <a:spLocks noChangeArrowheads="1"/>
          </p:cNvSpPr>
          <p:nvPr/>
        </p:nvSpPr>
        <p:spPr bwMode="auto">
          <a:xfrm>
            <a:off x="5670550" y="1463675"/>
            <a:ext cx="1104900" cy="387350"/>
          </a:xfrm>
          <a:prstGeom prst="rect">
            <a:avLst/>
          </a:prstGeom>
          <a:noFill/>
          <a:ln w="6350">
            <a:noFill/>
            <a:miter lim="800000"/>
            <a:headEnd/>
            <a:tailEnd/>
          </a:ln>
          <a:effectLst/>
        </p:spPr>
        <p:txBody>
          <a:bodyPr>
            <a:spAutoFit/>
          </a:bodyPr>
          <a:lstStyle/>
          <a:p>
            <a:pPr algn="ctr" eaLnBrk="0" fontAlgn="auto" hangingPunct="0">
              <a:lnSpc>
                <a:spcPct val="80000"/>
              </a:lnSpc>
              <a:spcBef>
                <a:spcPts val="0"/>
              </a:spcBef>
              <a:spcAft>
                <a:spcPts val="0"/>
              </a:spcAft>
              <a:defRPr/>
            </a:pPr>
            <a:r>
              <a:rPr lang="en-US" altLang="ja-JP" sz="1200" kern="0" dirty="0">
                <a:solidFill>
                  <a:sysClr val="windowText" lastClr="000000"/>
                </a:solidFill>
                <a:latin typeface="Arial" charset="0"/>
                <a:cs typeface="+mn-cs"/>
              </a:rPr>
              <a:t>User</a:t>
            </a:r>
          </a:p>
          <a:p>
            <a:pPr algn="ctr" eaLnBrk="0" fontAlgn="auto" hangingPunct="0">
              <a:lnSpc>
                <a:spcPct val="80000"/>
              </a:lnSpc>
              <a:spcBef>
                <a:spcPts val="0"/>
              </a:spcBef>
              <a:spcAft>
                <a:spcPts val="0"/>
              </a:spcAft>
              <a:defRPr/>
            </a:pPr>
            <a:r>
              <a:rPr lang="en-US" altLang="ja-JP" sz="1200" kern="0" dirty="0">
                <a:solidFill>
                  <a:sysClr val="windowText" lastClr="000000"/>
                </a:solidFill>
                <a:latin typeface="Arial" charset="0"/>
                <a:cs typeface="+mn-cs"/>
              </a:rPr>
              <a:t>velocity</a:t>
            </a:r>
            <a:endParaRPr lang="en-US" sz="1200" kern="0" dirty="0">
              <a:solidFill>
                <a:sysClr val="windowText" lastClr="000000"/>
              </a:solidFill>
              <a:latin typeface="Arial" charset="0"/>
              <a:cs typeface="+mn-cs"/>
            </a:endParaRPr>
          </a:p>
        </p:txBody>
      </p:sp>
      <p:sp>
        <p:nvSpPr>
          <p:cNvPr id="29" name="Text Box 72"/>
          <p:cNvSpPr txBox="1">
            <a:spLocks noChangeArrowheads="1"/>
          </p:cNvSpPr>
          <p:nvPr/>
        </p:nvSpPr>
        <p:spPr bwMode="auto">
          <a:xfrm>
            <a:off x="6791325" y="1931988"/>
            <a:ext cx="1962150" cy="424732"/>
          </a:xfrm>
          <a:prstGeom prst="rect">
            <a:avLst/>
          </a:prstGeom>
          <a:noFill/>
          <a:ln w="6350">
            <a:noFill/>
            <a:miter lim="800000"/>
            <a:headEnd/>
            <a:tailEnd/>
          </a:ln>
          <a:effectLst/>
        </p:spPr>
        <p:txBody>
          <a:bodyPr>
            <a:spAutoFit/>
          </a:bodyPr>
          <a:lstStyle/>
          <a:p>
            <a:pPr algn="ctr" eaLnBrk="0" fontAlgn="auto" hangingPunct="0">
              <a:lnSpc>
                <a:spcPct val="120000"/>
              </a:lnSpc>
              <a:spcBef>
                <a:spcPts val="0"/>
              </a:spcBef>
              <a:spcAft>
                <a:spcPts val="0"/>
              </a:spcAft>
              <a:defRPr/>
            </a:pPr>
            <a:r>
              <a:rPr lang="en-US" altLang="ja-JP" b="1" kern="0" dirty="0" smtClean="0">
                <a:solidFill>
                  <a:sysClr val="windowText" lastClr="000000"/>
                </a:solidFill>
                <a:latin typeface="Arial" charset="0"/>
                <a:cs typeface="+mn-cs"/>
              </a:rPr>
              <a:t>Feb-2014</a:t>
            </a:r>
            <a:endParaRPr lang="en-US" b="1" kern="0" dirty="0">
              <a:solidFill>
                <a:sysClr val="windowText" lastClr="000000"/>
              </a:solidFill>
              <a:latin typeface="Arial" charset="0"/>
              <a:cs typeface="+mn-cs"/>
            </a:endParaRPr>
          </a:p>
        </p:txBody>
      </p:sp>
      <p:sp>
        <p:nvSpPr>
          <p:cNvPr id="30" name="Text Box 73"/>
          <p:cNvSpPr txBox="1">
            <a:spLocks noChangeArrowheads="1"/>
          </p:cNvSpPr>
          <p:nvPr/>
        </p:nvSpPr>
        <p:spPr bwMode="auto">
          <a:xfrm>
            <a:off x="6800850" y="2587625"/>
            <a:ext cx="1944688" cy="424732"/>
          </a:xfrm>
          <a:prstGeom prst="rect">
            <a:avLst/>
          </a:prstGeom>
          <a:noFill/>
          <a:ln w="6350">
            <a:noFill/>
            <a:miter lim="800000"/>
            <a:headEnd/>
            <a:tailEnd/>
          </a:ln>
          <a:effectLst/>
        </p:spPr>
        <p:txBody>
          <a:bodyPr>
            <a:spAutoFit/>
          </a:bodyPr>
          <a:lstStyle/>
          <a:p>
            <a:pPr algn="ctr" eaLnBrk="0" fontAlgn="auto" hangingPunct="0">
              <a:lnSpc>
                <a:spcPct val="120000"/>
              </a:lnSpc>
              <a:spcBef>
                <a:spcPts val="0"/>
              </a:spcBef>
              <a:spcAft>
                <a:spcPts val="0"/>
              </a:spcAft>
              <a:defRPr/>
            </a:pPr>
            <a:r>
              <a:rPr lang="en-US" altLang="ja-JP" b="1" kern="0" dirty="0" smtClean="0">
                <a:solidFill>
                  <a:sysClr val="windowText" lastClr="000000"/>
                </a:solidFill>
                <a:latin typeface="Arial" charset="0"/>
                <a:cs typeface="+mn-cs"/>
              </a:rPr>
              <a:t>Oct-2012 Done</a:t>
            </a:r>
            <a:endParaRPr lang="en-US" b="1" kern="0" dirty="0">
              <a:solidFill>
                <a:sysClr val="windowText" lastClr="000000"/>
              </a:solidFill>
              <a:latin typeface="Arial" charset="0"/>
              <a:cs typeface="+mn-cs"/>
            </a:endParaRPr>
          </a:p>
        </p:txBody>
      </p:sp>
      <p:sp>
        <p:nvSpPr>
          <p:cNvPr id="31" name="Text Box 74"/>
          <p:cNvSpPr txBox="1">
            <a:spLocks noChangeArrowheads="1"/>
          </p:cNvSpPr>
          <p:nvPr/>
        </p:nvSpPr>
        <p:spPr bwMode="auto">
          <a:xfrm>
            <a:off x="6791325" y="3113088"/>
            <a:ext cx="1971675" cy="424732"/>
          </a:xfrm>
          <a:prstGeom prst="rect">
            <a:avLst/>
          </a:prstGeom>
          <a:noFill/>
          <a:ln w="6350">
            <a:noFill/>
            <a:miter lim="800000"/>
            <a:headEnd/>
            <a:tailEnd/>
          </a:ln>
          <a:effectLst/>
        </p:spPr>
        <p:txBody>
          <a:bodyPr>
            <a:spAutoFit/>
          </a:bodyPr>
          <a:lstStyle/>
          <a:p>
            <a:pPr algn="ctr" eaLnBrk="0" fontAlgn="auto" hangingPunct="0">
              <a:lnSpc>
                <a:spcPct val="120000"/>
              </a:lnSpc>
              <a:spcBef>
                <a:spcPts val="0"/>
              </a:spcBef>
              <a:spcAft>
                <a:spcPts val="0"/>
              </a:spcAft>
              <a:defRPr/>
            </a:pPr>
            <a:r>
              <a:rPr lang="en-US" altLang="ja-JP" b="1" kern="0" dirty="0" smtClean="0">
                <a:solidFill>
                  <a:sysClr val="windowText" lastClr="000000"/>
                </a:solidFill>
                <a:latin typeface="Arial" charset="0"/>
                <a:cs typeface="+mn-cs"/>
              </a:rPr>
              <a:t>Mar-2014</a:t>
            </a:r>
            <a:endParaRPr lang="en-US" b="1" kern="0" dirty="0">
              <a:solidFill>
                <a:sysClr val="windowText" lastClr="000000"/>
              </a:solidFill>
              <a:latin typeface="Arial" charset="0"/>
              <a:cs typeface="+mn-cs"/>
            </a:endParaRPr>
          </a:p>
        </p:txBody>
      </p:sp>
      <p:sp>
        <p:nvSpPr>
          <p:cNvPr id="32" name="Text Box 75"/>
          <p:cNvSpPr txBox="1">
            <a:spLocks noChangeArrowheads="1"/>
          </p:cNvSpPr>
          <p:nvPr/>
        </p:nvSpPr>
        <p:spPr bwMode="auto">
          <a:xfrm>
            <a:off x="6791325" y="3738563"/>
            <a:ext cx="1963738" cy="424732"/>
          </a:xfrm>
          <a:prstGeom prst="rect">
            <a:avLst/>
          </a:prstGeom>
          <a:noFill/>
          <a:ln w="6350">
            <a:noFill/>
            <a:miter lim="800000"/>
            <a:headEnd/>
            <a:tailEnd/>
          </a:ln>
          <a:effectLst/>
        </p:spPr>
        <p:txBody>
          <a:bodyPr>
            <a:spAutoFit/>
          </a:bodyPr>
          <a:lstStyle/>
          <a:p>
            <a:pPr algn="ctr" eaLnBrk="0" fontAlgn="auto" hangingPunct="0">
              <a:lnSpc>
                <a:spcPct val="120000"/>
              </a:lnSpc>
              <a:spcBef>
                <a:spcPts val="0"/>
              </a:spcBef>
              <a:spcAft>
                <a:spcPts val="0"/>
              </a:spcAft>
              <a:defRPr/>
            </a:pPr>
            <a:r>
              <a:rPr lang="en-US" altLang="ja-JP" b="1" kern="0" dirty="0" smtClean="0">
                <a:solidFill>
                  <a:sysClr val="windowText" lastClr="000000"/>
                </a:solidFill>
                <a:latin typeface="Arial" charset="0"/>
                <a:cs typeface="+mn-cs"/>
              </a:rPr>
              <a:t>Mar-2016</a:t>
            </a:r>
            <a:endParaRPr lang="en-US" b="1" kern="0" dirty="0">
              <a:solidFill>
                <a:sysClr val="windowText" lastClr="000000"/>
              </a:solidFill>
              <a:latin typeface="Arial" charset="0"/>
              <a:cs typeface="+mn-cs"/>
            </a:endParaRPr>
          </a:p>
        </p:txBody>
      </p:sp>
      <p:sp>
        <p:nvSpPr>
          <p:cNvPr id="33" name="Text Box 76"/>
          <p:cNvSpPr txBox="1">
            <a:spLocks noChangeArrowheads="1"/>
          </p:cNvSpPr>
          <p:nvPr/>
        </p:nvSpPr>
        <p:spPr bwMode="auto">
          <a:xfrm>
            <a:off x="4591050" y="3030538"/>
            <a:ext cx="896938" cy="550862"/>
          </a:xfrm>
          <a:prstGeom prst="rect">
            <a:avLst/>
          </a:prstGeom>
          <a:noFill/>
          <a:ln w="6350">
            <a:noFill/>
            <a:miter lim="800000"/>
            <a:headEnd/>
            <a:tailEnd/>
          </a:ln>
          <a:effectLst/>
        </p:spPr>
        <p:txBody>
          <a:bodyPr>
            <a:spAutoFit/>
          </a:bodyPr>
          <a:lstStyle/>
          <a:p>
            <a:pPr eaLnBrk="0" fontAlgn="auto" hangingPunct="0">
              <a:lnSpc>
                <a:spcPct val="120000"/>
              </a:lnSpc>
              <a:spcBef>
                <a:spcPts val="0"/>
              </a:spcBef>
              <a:spcAft>
                <a:spcPts val="0"/>
              </a:spcAft>
              <a:defRPr/>
            </a:pPr>
            <a:r>
              <a:rPr lang="en-US" altLang="ja-JP" sz="1300" kern="0" dirty="0">
                <a:latin typeface="Arial" charset="0"/>
                <a:cs typeface="+mn-cs"/>
              </a:rPr>
              <a:t>Up to </a:t>
            </a:r>
            <a:endParaRPr lang="en-US" altLang="ja-JP" sz="1300" b="1" kern="0" dirty="0">
              <a:latin typeface="Arial" charset="0"/>
              <a:cs typeface="+mn-cs"/>
            </a:endParaRPr>
          </a:p>
          <a:p>
            <a:pPr eaLnBrk="0" fontAlgn="auto" hangingPunct="0">
              <a:lnSpc>
                <a:spcPct val="120000"/>
              </a:lnSpc>
              <a:spcBef>
                <a:spcPts val="0"/>
              </a:spcBef>
              <a:spcAft>
                <a:spcPts val="0"/>
              </a:spcAft>
              <a:defRPr/>
            </a:pPr>
            <a:r>
              <a:rPr lang="en-US" altLang="ja-JP" sz="1300" b="1" kern="0" dirty="0">
                <a:latin typeface="Arial" charset="0"/>
                <a:cs typeface="+mn-cs"/>
              </a:rPr>
              <a:t>5 km</a:t>
            </a:r>
            <a:endParaRPr lang="en-US" sz="1300" b="1" kern="0" dirty="0">
              <a:latin typeface="Arial" charset="0"/>
              <a:cs typeface="+mn-cs"/>
            </a:endParaRPr>
          </a:p>
        </p:txBody>
      </p:sp>
      <p:sp>
        <p:nvSpPr>
          <p:cNvPr id="34" name="Text Box 77"/>
          <p:cNvSpPr txBox="1">
            <a:spLocks noChangeArrowheads="1"/>
          </p:cNvSpPr>
          <p:nvPr/>
        </p:nvSpPr>
        <p:spPr bwMode="auto">
          <a:xfrm>
            <a:off x="3419475" y="3041650"/>
            <a:ext cx="1211263" cy="692150"/>
          </a:xfrm>
          <a:prstGeom prst="rect">
            <a:avLst/>
          </a:prstGeom>
          <a:noFill/>
          <a:ln w="6350">
            <a:noFill/>
            <a:miter lim="800000"/>
            <a:headEnd/>
            <a:tailEnd/>
          </a:ln>
          <a:effectLst/>
        </p:spPr>
        <p:txBody>
          <a:bodyPr>
            <a:spAutoFit/>
          </a:bodyPr>
          <a:lstStyle/>
          <a:p>
            <a:pPr eaLnBrk="0" fontAlgn="auto" hangingPunct="0">
              <a:spcBef>
                <a:spcPts val="0"/>
              </a:spcBef>
              <a:spcAft>
                <a:spcPts val="0"/>
              </a:spcAft>
              <a:defRPr/>
            </a:pPr>
            <a:r>
              <a:rPr lang="en-US" altLang="ja-JP" sz="1300" kern="0" dirty="0">
                <a:latin typeface="Arial" charset="0"/>
                <a:cs typeface="+mn-cs"/>
              </a:rPr>
              <a:t>802.11n/ac rates scaled to channel</a:t>
            </a:r>
            <a:endParaRPr lang="en-US" sz="1300" b="1" kern="0" dirty="0">
              <a:latin typeface="Arial" charset="0"/>
              <a:cs typeface="+mn-cs"/>
            </a:endParaRPr>
          </a:p>
        </p:txBody>
      </p:sp>
      <p:sp>
        <p:nvSpPr>
          <p:cNvPr id="35" name="Text Box 79"/>
          <p:cNvSpPr txBox="1">
            <a:spLocks noChangeArrowheads="1"/>
          </p:cNvSpPr>
          <p:nvPr/>
        </p:nvSpPr>
        <p:spPr bwMode="auto">
          <a:xfrm>
            <a:off x="3419475" y="2497138"/>
            <a:ext cx="1162050" cy="573087"/>
          </a:xfrm>
          <a:prstGeom prst="rect">
            <a:avLst/>
          </a:prstGeom>
          <a:noFill/>
          <a:ln w="6350">
            <a:noFill/>
            <a:miter lim="800000"/>
            <a:headEnd/>
            <a:tailEnd/>
          </a:ln>
          <a:effectLst/>
        </p:spPr>
        <p:txBody>
          <a:bodyPr>
            <a:spAutoFit/>
          </a:bodyPr>
          <a:lstStyle/>
          <a:p>
            <a:pPr eaLnBrk="0" fontAlgn="auto" hangingPunct="0">
              <a:lnSpc>
                <a:spcPct val="120000"/>
              </a:lnSpc>
              <a:spcBef>
                <a:spcPts val="0"/>
              </a:spcBef>
              <a:spcAft>
                <a:spcPts val="0"/>
              </a:spcAft>
              <a:defRPr/>
            </a:pPr>
            <a:r>
              <a:rPr lang="en-US" altLang="ja-JP" sz="1300" kern="0" dirty="0">
                <a:latin typeface="Arial" charset="0"/>
                <a:cs typeface="+mn-cs"/>
              </a:rPr>
              <a:t>Up to</a:t>
            </a:r>
          </a:p>
          <a:p>
            <a:pPr eaLnBrk="0" fontAlgn="auto" hangingPunct="0">
              <a:lnSpc>
                <a:spcPct val="120000"/>
              </a:lnSpc>
              <a:spcBef>
                <a:spcPts val="0"/>
              </a:spcBef>
              <a:spcAft>
                <a:spcPts val="0"/>
              </a:spcAft>
              <a:defRPr/>
            </a:pPr>
            <a:r>
              <a:rPr lang="en-US" altLang="ja-JP" sz="1300" b="1" kern="0" dirty="0">
                <a:latin typeface="Arial" charset="0"/>
                <a:cs typeface="+mn-cs"/>
              </a:rPr>
              <a:t>6.8 Gbps</a:t>
            </a:r>
          </a:p>
        </p:txBody>
      </p:sp>
      <p:sp>
        <p:nvSpPr>
          <p:cNvPr id="36" name="Rectangle 53"/>
          <p:cNvSpPr>
            <a:spLocks noChangeArrowheads="1"/>
          </p:cNvSpPr>
          <p:nvPr/>
        </p:nvSpPr>
        <p:spPr bwMode="auto">
          <a:xfrm>
            <a:off x="3459163" y="4151313"/>
            <a:ext cx="2201862" cy="573087"/>
          </a:xfrm>
          <a:prstGeom prst="rect">
            <a:avLst/>
          </a:prstGeom>
          <a:noFill/>
          <a:ln w="9525">
            <a:noFill/>
            <a:miter lim="800000"/>
            <a:headEnd/>
            <a:tailEnd/>
          </a:ln>
        </p:spPr>
        <p:txBody>
          <a:bodyPr>
            <a:spAutoFit/>
          </a:bodyPr>
          <a:lstStyle/>
          <a:p>
            <a:pPr fontAlgn="auto">
              <a:lnSpc>
                <a:spcPct val="120000"/>
              </a:lnSpc>
              <a:spcBef>
                <a:spcPts val="0"/>
              </a:spcBef>
              <a:spcAft>
                <a:spcPts val="0"/>
              </a:spcAft>
              <a:defRPr/>
            </a:pPr>
            <a:r>
              <a:rPr lang="en-US" altLang="ja-JP" sz="1300" b="1" i="1" kern="0" dirty="0">
                <a:latin typeface="Arial" charset="0"/>
                <a:cs typeface="+mn-cs"/>
              </a:rPr>
              <a:t>Fast initialization </a:t>
            </a:r>
            <a:br>
              <a:rPr lang="en-US" altLang="ja-JP" sz="1300" b="1" i="1" kern="0" dirty="0">
                <a:latin typeface="Arial" charset="0"/>
                <a:cs typeface="+mn-cs"/>
              </a:rPr>
            </a:br>
            <a:r>
              <a:rPr lang="en-US" altLang="ja-JP" sz="1300" b="1" i="1" kern="0" dirty="0">
                <a:latin typeface="Arial" charset="0"/>
                <a:cs typeface="+mn-cs"/>
              </a:rPr>
              <a:t>(target 100 ms)</a:t>
            </a:r>
          </a:p>
        </p:txBody>
      </p:sp>
      <p:sp>
        <p:nvSpPr>
          <p:cNvPr id="37" name="Text Box 79"/>
          <p:cNvSpPr txBox="1">
            <a:spLocks noChangeArrowheads="1"/>
          </p:cNvSpPr>
          <p:nvPr/>
        </p:nvSpPr>
        <p:spPr bwMode="auto">
          <a:xfrm>
            <a:off x="3438525" y="1895475"/>
            <a:ext cx="962025" cy="514350"/>
          </a:xfrm>
          <a:prstGeom prst="rect">
            <a:avLst/>
          </a:prstGeom>
          <a:noFill/>
          <a:ln w="6350">
            <a:noFill/>
            <a:miter lim="800000"/>
            <a:headEnd/>
            <a:tailEnd/>
          </a:ln>
          <a:effectLst/>
        </p:spPr>
        <p:txBody>
          <a:bodyPr>
            <a:spAutoFit/>
          </a:bodyPr>
          <a:lstStyle/>
          <a:p>
            <a:pPr eaLnBrk="0" fontAlgn="auto" hangingPunct="0">
              <a:lnSpc>
                <a:spcPct val="120000"/>
              </a:lnSpc>
              <a:spcBef>
                <a:spcPts val="0"/>
              </a:spcBef>
              <a:spcAft>
                <a:spcPts val="0"/>
              </a:spcAft>
              <a:defRPr/>
            </a:pPr>
            <a:r>
              <a:rPr lang="en-US" sz="1200" kern="0" dirty="0">
                <a:latin typeface="Arial" charset="0"/>
                <a:cs typeface="+mn-cs"/>
              </a:rPr>
              <a:t>Up to </a:t>
            </a:r>
            <a:r>
              <a:rPr lang="en-US" sz="1200" b="1" kern="0" dirty="0">
                <a:latin typeface="Arial" charset="0"/>
                <a:cs typeface="+mn-cs"/>
              </a:rPr>
              <a:t/>
            </a:r>
            <a:br>
              <a:rPr lang="en-US" sz="1200" b="1" kern="0" dirty="0">
                <a:latin typeface="Arial" charset="0"/>
                <a:cs typeface="+mn-cs"/>
              </a:rPr>
            </a:br>
            <a:r>
              <a:rPr lang="en-US" sz="1200" b="1" kern="0" dirty="0">
                <a:latin typeface="Arial" charset="0"/>
                <a:cs typeface="+mn-cs"/>
              </a:rPr>
              <a:t>6.9 Gbps</a:t>
            </a:r>
          </a:p>
        </p:txBody>
      </p:sp>
      <p:sp>
        <p:nvSpPr>
          <p:cNvPr id="38" name="Rectangle 4"/>
          <p:cNvSpPr>
            <a:spLocks noChangeArrowheads="1"/>
          </p:cNvSpPr>
          <p:nvPr/>
        </p:nvSpPr>
        <p:spPr bwMode="auto">
          <a:xfrm>
            <a:off x="4562475" y="2498725"/>
            <a:ext cx="896938" cy="492125"/>
          </a:xfrm>
          <a:prstGeom prst="rect">
            <a:avLst/>
          </a:prstGeom>
          <a:noFill/>
          <a:ln w="9525">
            <a:noFill/>
            <a:miter lim="800000"/>
            <a:headEnd/>
            <a:tailEnd/>
          </a:ln>
        </p:spPr>
        <p:txBody>
          <a:bodyPr>
            <a:spAutoFit/>
          </a:bodyPr>
          <a:lstStyle/>
          <a:p>
            <a:pPr fontAlgn="auto">
              <a:spcBef>
                <a:spcPts val="0"/>
              </a:spcBef>
              <a:spcAft>
                <a:spcPts val="0"/>
              </a:spcAft>
              <a:defRPr/>
            </a:pPr>
            <a:r>
              <a:rPr lang="en-GB" sz="1300" b="1" kern="0" dirty="0">
                <a:solidFill>
                  <a:sysClr val="windowText" lastClr="000000"/>
                </a:solidFill>
                <a:latin typeface="Arial" charset="0"/>
                <a:cs typeface="+mn-cs"/>
              </a:rPr>
              <a:t>10 m at </a:t>
            </a:r>
          </a:p>
          <a:p>
            <a:pPr fontAlgn="auto">
              <a:spcBef>
                <a:spcPts val="0"/>
              </a:spcBef>
              <a:spcAft>
                <a:spcPts val="0"/>
              </a:spcAft>
              <a:defRPr/>
            </a:pPr>
            <a:r>
              <a:rPr lang="en-GB" sz="1300" b="1" kern="0" dirty="0">
                <a:solidFill>
                  <a:sysClr val="windowText" lastClr="000000"/>
                </a:solidFill>
                <a:latin typeface="Arial" charset="0"/>
                <a:cs typeface="+mn-cs"/>
              </a:rPr>
              <a:t>1 </a:t>
            </a:r>
            <a:r>
              <a:rPr lang="en-GB" sz="1300" b="1" kern="0" dirty="0" err="1">
                <a:solidFill>
                  <a:sysClr val="windowText" lastClr="000000"/>
                </a:solidFill>
                <a:latin typeface="Arial" charset="0"/>
                <a:cs typeface="+mn-cs"/>
              </a:rPr>
              <a:t>Gbps</a:t>
            </a:r>
            <a:endParaRPr lang="en-US" sz="1300" b="1" kern="0" dirty="0">
              <a:solidFill>
                <a:sysClr val="windowText" lastClr="000000"/>
              </a:solidFill>
              <a:latin typeface="Arial" charset="0"/>
              <a:cs typeface="+mn-cs"/>
            </a:endParaRPr>
          </a:p>
        </p:txBody>
      </p:sp>
      <p:sp>
        <p:nvSpPr>
          <p:cNvPr id="39" name="Rectangle 5"/>
          <p:cNvSpPr>
            <a:spLocks noChangeArrowheads="1"/>
          </p:cNvSpPr>
          <p:nvPr/>
        </p:nvSpPr>
        <p:spPr bwMode="auto">
          <a:xfrm>
            <a:off x="3419475" y="3763963"/>
            <a:ext cx="1046163" cy="2921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300" b="1" kern="0" dirty="0">
                <a:solidFill>
                  <a:sysClr val="windowText" lastClr="000000"/>
                </a:solidFill>
                <a:latin typeface="Arial" charset="0"/>
                <a:cs typeface="+mn-cs"/>
              </a:rPr>
              <a:t>&gt; 100 kbps</a:t>
            </a:r>
          </a:p>
        </p:txBody>
      </p:sp>
      <p:sp>
        <p:nvSpPr>
          <p:cNvPr id="40" name="Rectangle 62"/>
          <p:cNvSpPr>
            <a:spLocks noChangeArrowheads="1"/>
          </p:cNvSpPr>
          <p:nvPr/>
        </p:nvSpPr>
        <p:spPr bwMode="auto">
          <a:xfrm>
            <a:off x="4600575" y="3778250"/>
            <a:ext cx="565150" cy="293688"/>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300" b="1" kern="0" dirty="0">
                <a:latin typeface="Arial" charset="0"/>
                <a:cs typeface="+mn-cs"/>
              </a:rPr>
              <a:t>1 km</a:t>
            </a:r>
          </a:p>
        </p:txBody>
      </p:sp>
      <p:sp>
        <p:nvSpPr>
          <p:cNvPr id="41" name="Text Box 75"/>
          <p:cNvSpPr txBox="1">
            <a:spLocks noChangeArrowheads="1"/>
          </p:cNvSpPr>
          <p:nvPr/>
        </p:nvSpPr>
        <p:spPr bwMode="auto">
          <a:xfrm>
            <a:off x="6800850" y="4254500"/>
            <a:ext cx="1944688" cy="424732"/>
          </a:xfrm>
          <a:prstGeom prst="rect">
            <a:avLst/>
          </a:prstGeom>
          <a:noFill/>
          <a:ln w="6350">
            <a:noFill/>
            <a:miter lim="800000"/>
            <a:headEnd/>
            <a:tailEnd/>
          </a:ln>
          <a:effectLst/>
        </p:spPr>
        <p:txBody>
          <a:bodyPr>
            <a:spAutoFit/>
          </a:bodyPr>
          <a:lstStyle/>
          <a:p>
            <a:pPr algn="ctr" eaLnBrk="0" fontAlgn="auto" hangingPunct="0">
              <a:lnSpc>
                <a:spcPct val="120000"/>
              </a:lnSpc>
              <a:spcBef>
                <a:spcPts val="0"/>
              </a:spcBef>
              <a:spcAft>
                <a:spcPts val="0"/>
              </a:spcAft>
              <a:defRPr/>
            </a:pPr>
            <a:r>
              <a:rPr lang="en-US" altLang="ja-JP" b="1" kern="0" dirty="0" smtClean="0">
                <a:solidFill>
                  <a:sysClr val="windowText" lastClr="000000"/>
                </a:solidFill>
                <a:latin typeface="Arial" charset="0"/>
                <a:cs typeface="+mn-cs"/>
              </a:rPr>
              <a:t>Nov-2015</a:t>
            </a:r>
            <a:endParaRPr lang="en-US" b="1" kern="0" dirty="0">
              <a:solidFill>
                <a:sysClr val="windowText" lastClr="000000"/>
              </a:solidFill>
              <a:latin typeface="Arial" charset="0"/>
              <a:cs typeface="+mn-cs"/>
            </a:endParaRPr>
          </a:p>
        </p:txBody>
      </p:sp>
      <p:sp>
        <p:nvSpPr>
          <p:cNvPr id="42" name="Line 22"/>
          <p:cNvSpPr>
            <a:spLocks noChangeShapeType="1"/>
          </p:cNvSpPr>
          <p:nvPr/>
        </p:nvSpPr>
        <p:spPr bwMode="auto">
          <a:xfrm>
            <a:off x="4495800" y="1438275"/>
            <a:ext cx="0" cy="358775"/>
          </a:xfrm>
          <a:prstGeom prst="line">
            <a:avLst/>
          </a:prstGeom>
          <a:noFill/>
          <a:ln w="9525">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grpSp>
        <p:nvGrpSpPr>
          <p:cNvPr id="32801" name="Group 4"/>
          <p:cNvGrpSpPr>
            <a:grpSpLocks/>
          </p:cNvGrpSpPr>
          <p:nvPr/>
        </p:nvGrpSpPr>
        <p:grpSpPr bwMode="auto">
          <a:xfrm>
            <a:off x="1490663" y="1133475"/>
            <a:ext cx="5299075" cy="4246563"/>
            <a:chOff x="1490662" y="1074735"/>
            <a:chExt cx="5299076" cy="4582581"/>
          </a:xfrm>
        </p:grpSpPr>
        <p:sp>
          <p:nvSpPr>
            <p:cNvPr id="26" name="Line 60"/>
            <p:cNvSpPr>
              <a:spLocks noChangeShapeType="1"/>
            </p:cNvSpPr>
            <p:nvPr/>
          </p:nvSpPr>
          <p:spPr bwMode="auto">
            <a:xfrm>
              <a:off x="5673725" y="1771973"/>
              <a:ext cx="0" cy="3863072"/>
            </a:xfrm>
            <a:prstGeom prst="line">
              <a:avLst/>
            </a:prstGeom>
            <a:noFill/>
            <a:ln w="9525">
              <a:solidFill>
                <a:srgbClr val="000000"/>
              </a:solidFill>
              <a:round/>
              <a:headEnd/>
              <a:tailEnd/>
            </a:ln>
            <a:effectLst/>
          </p:spPr>
          <p:txBody>
            <a:bodyPr/>
            <a:lstStyle/>
            <a:p>
              <a:pPr fontAlgn="auto">
                <a:spcBef>
                  <a:spcPts val="0"/>
                </a:spcBef>
                <a:spcAft>
                  <a:spcPts val="0"/>
                </a:spcAft>
                <a:defRPr/>
              </a:pPr>
              <a:endParaRPr lang="en-US" sz="1300" kern="0">
                <a:solidFill>
                  <a:sysClr val="windowText" lastClr="000000"/>
                </a:solidFill>
                <a:latin typeface="Arial" charset="0"/>
                <a:cs typeface="+mn-cs"/>
              </a:endParaRPr>
            </a:p>
          </p:txBody>
        </p:sp>
        <p:grpSp>
          <p:nvGrpSpPr>
            <p:cNvPr id="32822" name="Group 42"/>
            <p:cNvGrpSpPr>
              <a:grpSpLocks/>
            </p:cNvGrpSpPr>
            <p:nvPr/>
          </p:nvGrpSpPr>
          <p:grpSpPr bwMode="auto">
            <a:xfrm>
              <a:off x="1490662" y="1074735"/>
              <a:ext cx="5299076" cy="4582581"/>
              <a:chOff x="1490662" y="1066799"/>
              <a:chExt cx="5299076" cy="5043489"/>
            </a:xfrm>
          </p:grpSpPr>
          <p:sp>
            <p:nvSpPr>
              <p:cNvPr id="44" name="Line 8"/>
              <p:cNvSpPr>
                <a:spLocks noChangeShapeType="1"/>
              </p:cNvSpPr>
              <p:nvPr/>
            </p:nvSpPr>
            <p:spPr bwMode="auto">
              <a:xfrm rot="16200000">
                <a:off x="917874" y="3581002"/>
                <a:ext cx="5009550" cy="0"/>
              </a:xfrm>
              <a:prstGeom prst="line">
                <a:avLst/>
              </a:prstGeom>
              <a:noFill/>
              <a:ln w="38100" cmpd="dbl">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sp>
            <p:nvSpPr>
              <p:cNvPr id="45" name="Line 27"/>
              <p:cNvSpPr>
                <a:spLocks noChangeShapeType="1"/>
              </p:cNvSpPr>
              <p:nvPr/>
            </p:nvSpPr>
            <p:spPr bwMode="auto">
              <a:xfrm rot="16200000">
                <a:off x="4267993" y="3588544"/>
                <a:ext cx="5043489" cy="0"/>
              </a:xfrm>
              <a:prstGeom prst="line">
                <a:avLst/>
              </a:prstGeom>
              <a:noFill/>
              <a:ln w="38100" cmpd="dbl">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sp>
            <p:nvSpPr>
              <p:cNvPr id="46" name="Line 8"/>
              <p:cNvSpPr>
                <a:spLocks noChangeShapeType="1"/>
              </p:cNvSpPr>
              <p:nvPr/>
            </p:nvSpPr>
            <p:spPr bwMode="auto">
              <a:xfrm rot="16200000">
                <a:off x="-1019771" y="3577232"/>
                <a:ext cx="5020864" cy="0"/>
              </a:xfrm>
              <a:prstGeom prst="line">
                <a:avLst/>
              </a:prstGeom>
              <a:noFill/>
              <a:ln w="38100" cmpd="dbl">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grpSp>
      </p:grpSp>
      <p:sp>
        <p:nvSpPr>
          <p:cNvPr id="47" name="Line 60"/>
          <p:cNvSpPr>
            <a:spLocks noChangeShapeType="1"/>
          </p:cNvSpPr>
          <p:nvPr/>
        </p:nvSpPr>
        <p:spPr bwMode="auto">
          <a:xfrm>
            <a:off x="5672138" y="1438275"/>
            <a:ext cx="0" cy="376238"/>
          </a:xfrm>
          <a:prstGeom prst="line">
            <a:avLst/>
          </a:prstGeom>
          <a:noFill/>
          <a:ln w="9525">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sp>
        <p:nvSpPr>
          <p:cNvPr id="48" name="Text Box 12"/>
          <p:cNvSpPr txBox="1">
            <a:spLocks noChangeArrowheads="1"/>
          </p:cNvSpPr>
          <p:nvPr/>
        </p:nvSpPr>
        <p:spPr bwMode="auto">
          <a:xfrm>
            <a:off x="1473200" y="1276350"/>
            <a:ext cx="1927225" cy="307975"/>
          </a:xfrm>
          <a:prstGeom prst="rect">
            <a:avLst/>
          </a:prstGeom>
          <a:noFill/>
          <a:ln>
            <a:noFill/>
          </a:ln>
          <a:effectLst/>
          <a:extLst/>
        </p:spPr>
        <p:txBody>
          <a:bodyPr>
            <a:spAutoFit/>
          </a:bodyPr>
          <a:lstStyle/>
          <a:p>
            <a:pPr algn="ctr" eaLnBrk="0" fontAlgn="auto" hangingPunct="0">
              <a:spcBef>
                <a:spcPts val="0"/>
              </a:spcBef>
              <a:spcAft>
                <a:spcPts val="0"/>
              </a:spcAft>
              <a:defRPr/>
            </a:pPr>
            <a:r>
              <a:rPr lang="en-US" altLang="ja-JP" sz="1400" b="1" kern="0" dirty="0">
                <a:solidFill>
                  <a:sysClr val="windowText" lastClr="000000"/>
                </a:solidFill>
                <a:latin typeface="Arial" charset="0"/>
                <a:cs typeface="+mn-cs"/>
              </a:rPr>
              <a:t>Overview</a:t>
            </a:r>
          </a:p>
        </p:txBody>
      </p:sp>
      <p:sp>
        <p:nvSpPr>
          <p:cNvPr id="49" name="Rectangle 3"/>
          <p:cNvSpPr>
            <a:spLocks noChangeArrowheads="1"/>
          </p:cNvSpPr>
          <p:nvPr/>
        </p:nvSpPr>
        <p:spPr bwMode="auto">
          <a:xfrm>
            <a:off x="5672138" y="4202113"/>
            <a:ext cx="1138237" cy="492125"/>
          </a:xfrm>
          <a:prstGeom prst="rect">
            <a:avLst/>
          </a:prstGeom>
          <a:noFill/>
          <a:ln w="9525">
            <a:noFill/>
            <a:miter lim="800000"/>
            <a:headEnd/>
            <a:tailEnd/>
          </a:ln>
        </p:spPr>
        <p:txBody>
          <a:bodyPr>
            <a:spAutoFit/>
          </a:bodyPr>
          <a:lstStyle/>
          <a:p>
            <a:pPr fontAlgn="auto">
              <a:spcBef>
                <a:spcPts val="0"/>
              </a:spcBef>
              <a:spcAft>
                <a:spcPts val="0"/>
              </a:spcAft>
              <a:defRPr/>
            </a:pPr>
            <a:r>
              <a:rPr lang="en-GB" altLang="ja-JP" sz="1300" kern="0" dirty="0">
                <a:latin typeface="Arial" charset="0"/>
                <a:cs typeface="+mn-cs"/>
              </a:rPr>
              <a:t>Target:</a:t>
            </a:r>
            <a:endParaRPr lang="en-GB" altLang="ja-JP" sz="1300" b="1" kern="0" dirty="0">
              <a:latin typeface="Arial" charset="0"/>
              <a:cs typeface="+mn-cs"/>
            </a:endParaRPr>
          </a:p>
          <a:p>
            <a:pPr fontAlgn="auto">
              <a:spcBef>
                <a:spcPts val="0"/>
              </a:spcBef>
              <a:spcAft>
                <a:spcPts val="0"/>
              </a:spcAft>
              <a:defRPr/>
            </a:pPr>
            <a:r>
              <a:rPr lang="en-GB" altLang="ja-JP" sz="1300" b="1" kern="0" dirty="0">
                <a:latin typeface="Arial" charset="0"/>
                <a:cs typeface="+mn-cs"/>
              </a:rPr>
              <a:t>  + 200 km/h</a:t>
            </a:r>
            <a:endParaRPr lang="en-US" sz="1300" kern="0" dirty="0">
              <a:latin typeface="Arial" charset="0"/>
              <a:cs typeface="+mn-cs"/>
            </a:endParaRPr>
          </a:p>
        </p:txBody>
      </p:sp>
      <p:sp>
        <p:nvSpPr>
          <p:cNvPr id="50" name="Rectangle 2"/>
          <p:cNvSpPr>
            <a:spLocks noChangeArrowheads="1"/>
          </p:cNvSpPr>
          <p:nvPr/>
        </p:nvSpPr>
        <p:spPr bwMode="auto">
          <a:xfrm>
            <a:off x="1479550" y="1882775"/>
            <a:ext cx="1816100" cy="566738"/>
          </a:xfrm>
          <a:prstGeom prst="rect">
            <a:avLst/>
          </a:prstGeom>
          <a:noFill/>
          <a:ln w="9525">
            <a:noFill/>
            <a:miter lim="800000"/>
            <a:headEnd/>
            <a:tailEnd/>
          </a:ln>
        </p:spPr>
        <p:txBody>
          <a:bodyPr>
            <a:spAutoFit/>
          </a:bodyPr>
          <a:lstStyle/>
          <a:p>
            <a:pPr fontAlgn="auto">
              <a:lnSpc>
                <a:spcPct val="110000"/>
              </a:lnSpc>
              <a:spcBef>
                <a:spcPts val="0"/>
              </a:spcBef>
              <a:spcAft>
                <a:spcPts val="0"/>
              </a:spcAft>
              <a:defRPr/>
            </a:pPr>
            <a:r>
              <a:rPr lang="en-US" altLang="ja-JP" sz="1400" b="1" i="1" kern="0" dirty="0">
                <a:solidFill>
                  <a:sysClr val="windowText" lastClr="000000"/>
                </a:solidFill>
                <a:latin typeface="Arial" charset="0"/>
                <a:cs typeface="+mn-cs"/>
              </a:rPr>
              <a:t>High Throughput</a:t>
            </a:r>
          </a:p>
          <a:p>
            <a:pPr fontAlgn="auto">
              <a:lnSpc>
                <a:spcPct val="110000"/>
              </a:lnSpc>
              <a:spcBef>
                <a:spcPts val="0"/>
              </a:spcBef>
              <a:spcAft>
                <a:spcPts val="0"/>
              </a:spcAft>
              <a:defRPr/>
            </a:pPr>
            <a:r>
              <a:rPr lang="en-US" altLang="ja-JP" sz="1400" b="1" i="1" kern="0" dirty="0">
                <a:solidFill>
                  <a:sysClr val="windowText" lastClr="000000"/>
                </a:solidFill>
                <a:latin typeface="Arial" charset="0"/>
                <a:cs typeface="+mn-cs"/>
              </a:rPr>
              <a:t>w/ wider  channels</a:t>
            </a:r>
            <a:endParaRPr lang="en-US" altLang="ja-JP" sz="1400" b="1" i="1" kern="0" dirty="0">
              <a:solidFill>
                <a:srgbClr val="000000"/>
              </a:solidFill>
              <a:latin typeface="Arial" charset="0"/>
              <a:cs typeface="Times New Roman" pitchFamily="18" charset="0"/>
            </a:endParaRPr>
          </a:p>
        </p:txBody>
      </p:sp>
      <p:sp>
        <p:nvSpPr>
          <p:cNvPr id="51" name="Rectangle 2"/>
          <p:cNvSpPr>
            <a:spLocks noChangeArrowheads="1"/>
          </p:cNvSpPr>
          <p:nvPr/>
        </p:nvSpPr>
        <p:spPr bwMode="auto">
          <a:xfrm>
            <a:off x="1471613" y="2420938"/>
            <a:ext cx="1928812" cy="566737"/>
          </a:xfrm>
          <a:prstGeom prst="rect">
            <a:avLst/>
          </a:prstGeom>
          <a:noFill/>
          <a:ln w="9525">
            <a:noFill/>
            <a:miter lim="800000"/>
            <a:headEnd/>
            <a:tailEnd/>
          </a:ln>
        </p:spPr>
        <p:txBody>
          <a:bodyPr>
            <a:spAutoFit/>
          </a:bodyPr>
          <a:lstStyle/>
          <a:p>
            <a:pPr fontAlgn="auto">
              <a:lnSpc>
                <a:spcPct val="110000"/>
              </a:lnSpc>
              <a:spcBef>
                <a:spcPts val="0"/>
              </a:spcBef>
              <a:spcAft>
                <a:spcPts val="0"/>
              </a:spcAft>
              <a:defRPr/>
            </a:pPr>
            <a:r>
              <a:rPr lang="en-US" altLang="ja-JP" sz="1400" b="1" i="1" kern="0" dirty="0">
                <a:solidFill>
                  <a:sysClr val="windowText" lastClr="000000"/>
                </a:solidFill>
                <a:latin typeface="Arial" charset="0"/>
                <a:cs typeface="+mn-cs"/>
              </a:rPr>
              <a:t>High Throughput</a:t>
            </a:r>
          </a:p>
          <a:p>
            <a:pPr fontAlgn="auto">
              <a:lnSpc>
                <a:spcPct val="110000"/>
              </a:lnSpc>
              <a:spcBef>
                <a:spcPts val="0"/>
              </a:spcBef>
              <a:spcAft>
                <a:spcPts val="0"/>
              </a:spcAft>
              <a:defRPr/>
            </a:pPr>
            <a:r>
              <a:rPr lang="en-US" altLang="ja-JP" sz="1400" b="1" i="1" kern="0" dirty="0">
                <a:solidFill>
                  <a:sysClr val="windowText" lastClr="000000"/>
                </a:solidFill>
                <a:latin typeface="Arial" charset="0"/>
                <a:cs typeface="+mn-cs"/>
              </a:rPr>
              <a:t>in 60 GHz band</a:t>
            </a:r>
            <a:endParaRPr lang="en-US" altLang="ja-JP" sz="1400" b="1" i="1" kern="0" dirty="0">
              <a:solidFill>
                <a:srgbClr val="000000"/>
              </a:solidFill>
              <a:latin typeface="Arial" charset="0"/>
              <a:cs typeface="Times New Roman" pitchFamily="18" charset="0"/>
            </a:endParaRPr>
          </a:p>
        </p:txBody>
      </p:sp>
      <p:sp>
        <p:nvSpPr>
          <p:cNvPr id="52" name="Rectangle 2"/>
          <p:cNvSpPr>
            <a:spLocks noChangeArrowheads="1"/>
          </p:cNvSpPr>
          <p:nvPr/>
        </p:nvSpPr>
        <p:spPr bwMode="auto">
          <a:xfrm>
            <a:off x="1479550" y="3035300"/>
            <a:ext cx="1930400" cy="566738"/>
          </a:xfrm>
          <a:prstGeom prst="rect">
            <a:avLst/>
          </a:prstGeom>
          <a:noFill/>
          <a:ln w="9525">
            <a:noFill/>
            <a:miter lim="800000"/>
            <a:headEnd/>
            <a:tailEnd/>
          </a:ln>
        </p:spPr>
        <p:txBody>
          <a:bodyPr>
            <a:spAutoFit/>
          </a:bodyPr>
          <a:lstStyle/>
          <a:p>
            <a:pPr fontAlgn="auto">
              <a:lnSpc>
                <a:spcPct val="110000"/>
              </a:lnSpc>
              <a:spcBef>
                <a:spcPts val="0"/>
              </a:spcBef>
              <a:spcAft>
                <a:spcPts val="0"/>
              </a:spcAft>
              <a:defRPr/>
            </a:pPr>
            <a:r>
              <a:rPr lang="en-US" altLang="ja-JP" sz="1400" b="1" i="1" kern="0" dirty="0">
                <a:solidFill>
                  <a:srgbClr val="000000"/>
                </a:solidFill>
                <a:latin typeface="Arial" charset="0"/>
                <a:cs typeface="+mn-cs"/>
              </a:rPr>
              <a:t>Wi-Fi </a:t>
            </a:r>
          </a:p>
          <a:p>
            <a:pPr fontAlgn="auto">
              <a:lnSpc>
                <a:spcPct val="110000"/>
              </a:lnSpc>
              <a:spcBef>
                <a:spcPts val="0"/>
              </a:spcBef>
              <a:spcAft>
                <a:spcPts val="0"/>
              </a:spcAft>
              <a:defRPr/>
            </a:pPr>
            <a:r>
              <a:rPr lang="en-US" altLang="ja-JP" sz="1400" b="1" i="1" kern="0" dirty="0">
                <a:solidFill>
                  <a:srgbClr val="000000"/>
                </a:solidFill>
                <a:latin typeface="Arial" charset="0"/>
                <a:cs typeface="+mn-cs"/>
              </a:rPr>
              <a:t>on TV White Space</a:t>
            </a:r>
            <a:endParaRPr lang="en-US" altLang="ja-JP" sz="1400" b="1" i="1" kern="0" dirty="0">
              <a:solidFill>
                <a:sysClr val="windowText" lastClr="000000"/>
              </a:solidFill>
              <a:latin typeface="Arial" charset="0"/>
              <a:cs typeface="+mn-cs"/>
            </a:endParaRPr>
          </a:p>
        </p:txBody>
      </p:sp>
      <p:sp>
        <p:nvSpPr>
          <p:cNvPr id="53" name="Rectangle 2"/>
          <p:cNvSpPr>
            <a:spLocks noChangeArrowheads="1"/>
          </p:cNvSpPr>
          <p:nvPr/>
        </p:nvSpPr>
        <p:spPr bwMode="auto">
          <a:xfrm>
            <a:off x="1462088" y="3775075"/>
            <a:ext cx="1938337" cy="330200"/>
          </a:xfrm>
          <a:prstGeom prst="rect">
            <a:avLst/>
          </a:prstGeom>
          <a:noFill/>
          <a:ln w="9525">
            <a:noFill/>
            <a:miter lim="800000"/>
            <a:headEnd/>
            <a:tailEnd/>
          </a:ln>
        </p:spPr>
        <p:txBody>
          <a:bodyPr>
            <a:spAutoFit/>
          </a:bodyPr>
          <a:lstStyle/>
          <a:p>
            <a:pPr fontAlgn="auto">
              <a:lnSpc>
                <a:spcPct val="110000"/>
              </a:lnSpc>
              <a:spcBef>
                <a:spcPts val="0"/>
              </a:spcBef>
              <a:spcAft>
                <a:spcPts val="0"/>
              </a:spcAft>
              <a:defRPr/>
            </a:pPr>
            <a:r>
              <a:rPr lang="en-US" altLang="ja-JP" sz="1400" b="1" i="1" kern="0" dirty="0">
                <a:solidFill>
                  <a:srgbClr val="000000"/>
                </a:solidFill>
                <a:latin typeface="Arial" charset="0"/>
                <a:cs typeface="+mn-cs"/>
              </a:rPr>
              <a:t>Sub 1 GHz</a:t>
            </a:r>
            <a:endParaRPr lang="en-US" altLang="ja-JP" sz="1400" b="1" i="1" kern="0" dirty="0">
              <a:solidFill>
                <a:sysClr val="windowText" lastClr="000000"/>
              </a:solidFill>
              <a:latin typeface="Arial" charset="0"/>
              <a:cs typeface="+mn-cs"/>
            </a:endParaRPr>
          </a:p>
        </p:txBody>
      </p:sp>
      <p:sp>
        <p:nvSpPr>
          <p:cNvPr id="54" name="Rectangle 2"/>
          <p:cNvSpPr>
            <a:spLocks noChangeArrowheads="1"/>
          </p:cNvSpPr>
          <p:nvPr/>
        </p:nvSpPr>
        <p:spPr bwMode="auto">
          <a:xfrm>
            <a:off x="1473200" y="4292600"/>
            <a:ext cx="1917700" cy="330200"/>
          </a:xfrm>
          <a:prstGeom prst="rect">
            <a:avLst/>
          </a:prstGeom>
          <a:noFill/>
          <a:ln w="9525">
            <a:noFill/>
            <a:miter lim="800000"/>
            <a:headEnd/>
            <a:tailEnd/>
          </a:ln>
        </p:spPr>
        <p:txBody>
          <a:bodyPr>
            <a:spAutoFit/>
          </a:bodyPr>
          <a:lstStyle/>
          <a:p>
            <a:pPr fontAlgn="auto">
              <a:lnSpc>
                <a:spcPct val="110000"/>
              </a:lnSpc>
              <a:spcBef>
                <a:spcPts val="0"/>
              </a:spcBef>
              <a:spcAft>
                <a:spcPts val="0"/>
              </a:spcAft>
              <a:defRPr/>
            </a:pPr>
            <a:r>
              <a:rPr lang="en-US" altLang="ja-JP" sz="1400" b="1" i="1" kern="0" dirty="0">
                <a:latin typeface="Arial" charset="0"/>
                <a:cs typeface="+mn-cs"/>
              </a:rPr>
              <a:t>Wi-Fi for mobile</a:t>
            </a:r>
          </a:p>
        </p:txBody>
      </p:sp>
      <p:sp>
        <p:nvSpPr>
          <p:cNvPr id="10" name="Line 10"/>
          <p:cNvSpPr>
            <a:spLocks noChangeShapeType="1"/>
          </p:cNvSpPr>
          <p:nvPr/>
        </p:nvSpPr>
        <p:spPr bwMode="auto">
          <a:xfrm>
            <a:off x="238125" y="1820863"/>
            <a:ext cx="8467725" cy="0"/>
          </a:xfrm>
          <a:prstGeom prst="line">
            <a:avLst/>
          </a:prstGeom>
          <a:noFill/>
          <a:ln w="3175">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sp>
        <p:nvSpPr>
          <p:cNvPr id="11" name="Line 11"/>
          <p:cNvSpPr>
            <a:spLocks noChangeShapeType="1"/>
          </p:cNvSpPr>
          <p:nvPr/>
        </p:nvSpPr>
        <p:spPr bwMode="auto">
          <a:xfrm>
            <a:off x="228600" y="2468563"/>
            <a:ext cx="8467725" cy="0"/>
          </a:xfrm>
          <a:prstGeom prst="line">
            <a:avLst/>
          </a:prstGeom>
          <a:noFill/>
          <a:ln w="3175">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sp>
        <p:nvSpPr>
          <p:cNvPr id="17" name="Line 49"/>
          <p:cNvSpPr>
            <a:spLocks noChangeShapeType="1"/>
          </p:cNvSpPr>
          <p:nvPr/>
        </p:nvSpPr>
        <p:spPr bwMode="auto">
          <a:xfrm>
            <a:off x="230188" y="3030538"/>
            <a:ext cx="8466137" cy="0"/>
          </a:xfrm>
          <a:prstGeom prst="line">
            <a:avLst/>
          </a:prstGeom>
          <a:noFill/>
          <a:ln w="3175">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sp>
        <p:nvSpPr>
          <p:cNvPr id="18" name="Line 50"/>
          <p:cNvSpPr>
            <a:spLocks noChangeShapeType="1"/>
          </p:cNvSpPr>
          <p:nvPr/>
        </p:nvSpPr>
        <p:spPr bwMode="auto">
          <a:xfrm>
            <a:off x="231775" y="3733800"/>
            <a:ext cx="8474075" cy="0"/>
          </a:xfrm>
          <a:prstGeom prst="line">
            <a:avLst/>
          </a:prstGeom>
          <a:noFill/>
          <a:ln w="3175">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sp>
        <p:nvSpPr>
          <p:cNvPr id="19" name="Line 51"/>
          <p:cNvSpPr>
            <a:spLocks noChangeShapeType="1"/>
          </p:cNvSpPr>
          <p:nvPr/>
        </p:nvSpPr>
        <p:spPr bwMode="auto">
          <a:xfrm>
            <a:off x="242888" y="4149725"/>
            <a:ext cx="8462962" cy="0"/>
          </a:xfrm>
          <a:prstGeom prst="line">
            <a:avLst/>
          </a:prstGeom>
          <a:noFill/>
          <a:ln w="3175">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sp>
        <p:nvSpPr>
          <p:cNvPr id="55" name="Line 51"/>
          <p:cNvSpPr>
            <a:spLocks noChangeShapeType="1"/>
          </p:cNvSpPr>
          <p:nvPr/>
        </p:nvSpPr>
        <p:spPr bwMode="auto">
          <a:xfrm>
            <a:off x="234950" y="4773613"/>
            <a:ext cx="8462963" cy="0"/>
          </a:xfrm>
          <a:prstGeom prst="line">
            <a:avLst/>
          </a:prstGeom>
          <a:noFill/>
          <a:ln w="3175">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sp>
        <p:nvSpPr>
          <p:cNvPr id="56" name="Text Box 58"/>
          <p:cNvSpPr txBox="1">
            <a:spLocks noChangeArrowheads="1"/>
          </p:cNvSpPr>
          <p:nvPr/>
        </p:nvSpPr>
        <p:spPr bwMode="auto">
          <a:xfrm>
            <a:off x="381000" y="4960938"/>
            <a:ext cx="1077913" cy="369887"/>
          </a:xfrm>
          <a:prstGeom prst="rect">
            <a:avLst/>
          </a:prstGeom>
          <a:noFill/>
          <a:ln w="6350">
            <a:noFill/>
            <a:miter lim="800000"/>
            <a:headEnd/>
            <a:tailEnd/>
          </a:ln>
          <a:effectLst/>
        </p:spPr>
        <p:txBody>
          <a:bodyPr>
            <a:spAutoFit/>
          </a:bodyPr>
          <a:lstStyle/>
          <a:p>
            <a:pPr algn="ctr" eaLnBrk="0" fontAlgn="auto" hangingPunct="0">
              <a:spcBef>
                <a:spcPts val="0"/>
              </a:spcBef>
              <a:spcAft>
                <a:spcPts val="0"/>
              </a:spcAft>
              <a:defRPr/>
            </a:pPr>
            <a:r>
              <a:rPr lang="en-US" altLang="ja-JP" b="1" kern="0" dirty="0">
                <a:latin typeface="Arial" charset="0"/>
                <a:cs typeface="Times New Roman" pitchFamily="18" charset="0"/>
              </a:rPr>
              <a:t>11aq</a:t>
            </a:r>
          </a:p>
        </p:txBody>
      </p:sp>
      <p:sp>
        <p:nvSpPr>
          <p:cNvPr id="57" name="Rectangle 53"/>
          <p:cNvSpPr>
            <a:spLocks noChangeArrowheads="1"/>
          </p:cNvSpPr>
          <p:nvPr/>
        </p:nvSpPr>
        <p:spPr bwMode="auto">
          <a:xfrm>
            <a:off x="3451225" y="4810125"/>
            <a:ext cx="2201863" cy="573088"/>
          </a:xfrm>
          <a:prstGeom prst="rect">
            <a:avLst/>
          </a:prstGeom>
          <a:noFill/>
          <a:ln w="9525">
            <a:noFill/>
            <a:miter lim="800000"/>
            <a:headEnd/>
            <a:tailEnd/>
          </a:ln>
        </p:spPr>
        <p:txBody>
          <a:bodyPr>
            <a:spAutoFit/>
          </a:bodyPr>
          <a:lstStyle/>
          <a:p>
            <a:pPr fontAlgn="auto">
              <a:lnSpc>
                <a:spcPct val="120000"/>
              </a:lnSpc>
              <a:spcBef>
                <a:spcPts val="0"/>
              </a:spcBef>
              <a:spcAft>
                <a:spcPts val="0"/>
              </a:spcAft>
              <a:defRPr/>
            </a:pPr>
            <a:r>
              <a:rPr lang="en-US" altLang="ja-JP" sz="1300" b="1" i="1" kern="0" dirty="0">
                <a:latin typeface="Arial" charset="0"/>
                <a:cs typeface="+mn-cs"/>
              </a:rPr>
              <a:t>Select AP that provides  needed services </a:t>
            </a:r>
          </a:p>
        </p:txBody>
      </p:sp>
      <p:sp>
        <p:nvSpPr>
          <p:cNvPr id="58" name="Text Box 75"/>
          <p:cNvSpPr txBox="1">
            <a:spLocks noChangeArrowheads="1"/>
          </p:cNvSpPr>
          <p:nvPr/>
        </p:nvSpPr>
        <p:spPr bwMode="auto">
          <a:xfrm>
            <a:off x="6792913" y="4940300"/>
            <a:ext cx="1944687" cy="424732"/>
          </a:xfrm>
          <a:prstGeom prst="rect">
            <a:avLst/>
          </a:prstGeom>
          <a:noFill/>
          <a:ln w="6350">
            <a:noFill/>
            <a:miter lim="800000"/>
            <a:headEnd/>
            <a:tailEnd/>
          </a:ln>
          <a:effectLst/>
        </p:spPr>
        <p:txBody>
          <a:bodyPr>
            <a:spAutoFit/>
          </a:bodyPr>
          <a:lstStyle/>
          <a:p>
            <a:pPr algn="ctr" eaLnBrk="0" fontAlgn="auto" hangingPunct="0">
              <a:lnSpc>
                <a:spcPct val="120000"/>
              </a:lnSpc>
              <a:spcBef>
                <a:spcPts val="0"/>
              </a:spcBef>
              <a:spcAft>
                <a:spcPts val="0"/>
              </a:spcAft>
              <a:defRPr/>
            </a:pPr>
            <a:r>
              <a:rPr lang="en-US" altLang="ja-JP" b="1" kern="0" dirty="0" smtClean="0">
                <a:solidFill>
                  <a:sysClr val="windowText" lastClr="000000"/>
                </a:solidFill>
                <a:latin typeface="Arial" charset="0"/>
                <a:cs typeface="+mn-cs"/>
              </a:rPr>
              <a:t>May-2016</a:t>
            </a:r>
            <a:endParaRPr lang="en-US" b="1" kern="0" dirty="0">
              <a:solidFill>
                <a:sysClr val="windowText" lastClr="000000"/>
              </a:solidFill>
              <a:latin typeface="Arial" charset="0"/>
              <a:cs typeface="+mn-cs"/>
            </a:endParaRPr>
          </a:p>
        </p:txBody>
      </p:sp>
      <p:sp>
        <p:nvSpPr>
          <p:cNvPr id="60" name="Rectangle 2"/>
          <p:cNvSpPr>
            <a:spLocks noChangeArrowheads="1"/>
          </p:cNvSpPr>
          <p:nvPr/>
        </p:nvSpPr>
        <p:spPr bwMode="auto">
          <a:xfrm>
            <a:off x="1465263" y="4849813"/>
            <a:ext cx="1917700" cy="547687"/>
          </a:xfrm>
          <a:prstGeom prst="rect">
            <a:avLst/>
          </a:prstGeom>
          <a:noFill/>
          <a:ln w="9525">
            <a:noFill/>
            <a:miter lim="800000"/>
            <a:headEnd/>
            <a:tailEnd/>
          </a:ln>
        </p:spPr>
        <p:txBody>
          <a:bodyPr>
            <a:spAutoFit/>
          </a:bodyPr>
          <a:lstStyle/>
          <a:p>
            <a:pPr fontAlgn="auto">
              <a:lnSpc>
                <a:spcPct val="110000"/>
              </a:lnSpc>
              <a:spcBef>
                <a:spcPts val="0"/>
              </a:spcBef>
              <a:spcAft>
                <a:spcPts val="0"/>
              </a:spcAft>
              <a:defRPr/>
            </a:pPr>
            <a:r>
              <a:rPr lang="en-US" altLang="ja-JP" sz="1400" b="1" i="1" kern="0" dirty="0">
                <a:latin typeface="Arial" charset="0"/>
                <a:cs typeface="+mn-cs"/>
              </a:rPr>
              <a:t>Pre-association Discovery</a:t>
            </a:r>
          </a:p>
        </p:txBody>
      </p:sp>
      <p:sp>
        <p:nvSpPr>
          <p:cNvPr id="32820" name="Rectangle 2"/>
          <p:cNvSpPr>
            <a:spLocks noChangeArrowheads="1"/>
          </p:cNvSpPr>
          <p:nvPr/>
        </p:nvSpPr>
        <p:spPr bwMode="auto">
          <a:xfrm>
            <a:off x="3810000" y="5468938"/>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000">
                <a:hlinkClick r:id="rId2"/>
              </a:rPr>
              <a:t>http://grouper.ieee.org/groups/802/11/Reports/802.11_Timelines.htm</a:t>
            </a:r>
            <a:r>
              <a:rPr lang="en-US" sz="1000"/>
              <a:t> </a:t>
            </a:r>
          </a:p>
        </p:txBody>
      </p:sp>
      <p:sp>
        <p:nvSpPr>
          <p:cNvPr id="2" name="Slide Number Placeholder 1"/>
          <p:cNvSpPr>
            <a:spLocks noGrp="1"/>
          </p:cNvSpPr>
          <p:nvPr>
            <p:ph type="sldNum" sz="quarter" idx="11"/>
          </p:nvPr>
        </p:nvSpPr>
        <p:spPr/>
        <p:txBody>
          <a:bodyPr/>
          <a:lstStyle/>
          <a:p>
            <a:pPr>
              <a:defRPr/>
            </a:pPr>
            <a:fld id="{329A159E-1755-49BC-92A0-D4A24B8956FF}" type="slidenum">
              <a:rPr lang="en-US" smtClean="0"/>
              <a:pPr>
                <a:defRPr/>
              </a:pPr>
              <a:t>22</a:t>
            </a:fld>
            <a:endParaRPr lang="en-US"/>
          </a:p>
        </p:txBody>
      </p:sp>
    </p:spTree>
    <p:extLst>
      <p:ext uri="{BB962C8B-B14F-4D97-AF65-F5344CB8AC3E}">
        <p14:creationId xmlns:p14="http://schemas.microsoft.com/office/powerpoint/2010/main" val="3962232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LTE-Advanced Emerging Specifications</a:t>
            </a:r>
            <a:endParaRPr lang="en-US" dirty="0"/>
          </a:p>
        </p:txBody>
      </p:sp>
      <p:grpSp>
        <p:nvGrpSpPr>
          <p:cNvPr id="6" name="Group 5"/>
          <p:cNvGrpSpPr/>
          <p:nvPr/>
        </p:nvGrpSpPr>
        <p:grpSpPr>
          <a:xfrm>
            <a:off x="1133476" y="1245105"/>
            <a:ext cx="6877049" cy="3995565"/>
            <a:chOff x="942976" y="684716"/>
            <a:chExt cx="6877049" cy="3995565"/>
          </a:xfrm>
        </p:grpSpPr>
        <p:sp>
          <p:nvSpPr>
            <p:cNvPr id="7" name="Rectangle 6"/>
            <p:cNvSpPr/>
            <p:nvPr/>
          </p:nvSpPr>
          <p:spPr>
            <a:xfrm>
              <a:off x="942976" y="727982"/>
              <a:ext cx="6867524" cy="3952299"/>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952500" y="1013733"/>
              <a:ext cx="6858000" cy="0"/>
            </a:xfrm>
            <a:prstGeom prst="line">
              <a:avLst/>
            </a:prstGeom>
            <a:ln w="31750" cmpd="dbl">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 Box 39"/>
            <p:cNvSpPr txBox="1">
              <a:spLocks noChangeArrowheads="1"/>
            </p:cNvSpPr>
            <p:nvPr/>
          </p:nvSpPr>
          <p:spPr bwMode="auto">
            <a:xfrm>
              <a:off x="962025" y="979991"/>
              <a:ext cx="2981326" cy="592470"/>
            </a:xfrm>
            <a:prstGeom prst="rect">
              <a:avLst/>
            </a:prstGeom>
            <a:noFill/>
            <a:ln w="9525">
              <a:noFill/>
              <a:miter lim="800000"/>
              <a:headEnd/>
              <a:tailEnd/>
            </a:ln>
          </p:spPr>
          <p:txBody>
            <a:bodyPr wrap="square">
              <a:spAutoFit/>
            </a:bodyPr>
            <a:lstStyle/>
            <a:p>
              <a:pPr algn="ctr">
                <a:lnSpc>
                  <a:spcPts val="1300"/>
                </a:lnSpc>
              </a:pPr>
              <a:r>
                <a:rPr lang="en-US" altLang="ja-JP" sz="1400" b="1" dirty="0" err="1" smtClean="0">
                  <a:latin typeface="Calibri" pitchFamily="34" charset="0"/>
                  <a:ea typeface="ＭＳ Ｐゴシック" pitchFamily="50" charset="-128"/>
                  <a:sym typeface="Wingdings" pitchFamily="2" charset="2"/>
                </a:rPr>
                <a:t>HetNet</a:t>
              </a:r>
              <a:endParaRPr lang="en-US" altLang="ja-JP" sz="1400" b="1" dirty="0" smtClean="0">
                <a:latin typeface="Calibri" pitchFamily="34" charset="0"/>
                <a:ea typeface="ＭＳ Ｐゴシック" pitchFamily="50" charset="-128"/>
                <a:sym typeface="Wingdings" pitchFamily="2" charset="2"/>
              </a:endParaRPr>
            </a:p>
            <a:p>
              <a:pPr algn="ctr">
                <a:lnSpc>
                  <a:spcPts val="1300"/>
                </a:lnSpc>
              </a:pPr>
              <a:r>
                <a:rPr lang="en-US" altLang="ja-JP" sz="1200" dirty="0" smtClean="0">
                  <a:latin typeface="Calibri" pitchFamily="34" charset="0"/>
                  <a:ea typeface="ＭＳ Ｐゴシック" pitchFamily="50" charset="-128"/>
                  <a:sym typeface="Wingdings" pitchFamily="2" charset="2"/>
                </a:rPr>
                <a:t>Heterogeneous network</a:t>
              </a:r>
            </a:p>
            <a:p>
              <a:pPr algn="ctr">
                <a:lnSpc>
                  <a:spcPts val="1300"/>
                </a:lnSpc>
              </a:pPr>
              <a:r>
                <a:rPr lang="en-US" altLang="ja-JP" sz="1200" dirty="0" smtClean="0">
                  <a:latin typeface="Calibri" pitchFamily="34" charset="0"/>
                  <a:ea typeface="ＭＳ Ｐゴシック" pitchFamily="50" charset="-128"/>
                  <a:sym typeface="Wingdings" pitchFamily="2" charset="2"/>
                </a:rPr>
                <a:t>with Macro/Pico/</a:t>
              </a:r>
              <a:r>
                <a:rPr lang="en-US" altLang="ja-JP" sz="1200" dirty="0" err="1" smtClean="0">
                  <a:latin typeface="Calibri" pitchFamily="34" charset="0"/>
                  <a:ea typeface="ＭＳ Ｐゴシック" pitchFamily="50" charset="-128"/>
                  <a:sym typeface="Wingdings" pitchFamily="2" charset="2"/>
                </a:rPr>
                <a:t>Femto</a:t>
              </a:r>
              <a:r>
                <a:rPr lang="en-US" altLang="ja-JP" sz="1200" dirty="0" smtClean="0">
                  <a:latin typeface="Calibri" pitchFamily="34" charset="0"/>
                  <a:ea typeface="ＭＳ Ｐゴシック" pitchFamily="50" charset="-128"/>
                  <a:sym typeface="Wingdings" pitchFamily="2" charset="2"/>
                </a:rPr>
                <a:t> cells</a:t>
              </a:r>
              <a:endParaRPr lang="en-US" altLang="ja-JP" sz="1200" i="1" u="sng" dirty="0" smtClean="0">
                <a:latin typeface="Calibri" pitchFamily="34" charset="0"/>
                <a:ea typeface="ＭＳ Ｐゴシック" pitchFamily="50" charset="-128"/>
                <a:sym typeface="Wingdings" pitchFamily="2" charset="2"/>
              </a:endParaRPr>
            </a:p>
          </p:txBody>
        </p:sp>
        <p:sp>
          <p:nvSpPr>
            <p:cNvPr id="10" name="Text Box 39"/>
            <p:cNvSpPr txBox="1">
              <a:spLocks noChangeArrowheads="1"/>
            </p:cNvSpPr>
            <p:nvPr/>
          </p:nvSpPr>
          <p:spPr bwMode="auto">
            <a:xfrm>
              <a:off x="962024" y="684716"/>
              <a:ext cx="2971801" cy="363176"/>
            </a:xfrm>
            <a:prstGeom prst="rect">
              <a:avLst/>
            </a:prstGeom>
            <a:noFill/>
            <a:ln w="9525">
              <a:noFill/>
              <a:miter lim="800000"/>
              <a:headEnd/>
              <a:tailEnd/>
            </a:ln>
          </p:spPr>
          <p:txBody>
            <a:bodyPr wrap="square">
              <a:spAutoFit/>
            </a:bodyPr>
            <a:lstStyle/>
            <a:p>
              <a:pPr algn="ctr">
                <a:lnSpc>
                  <a:spcPct val="110000"/>
                </a:lnSpc>
              </a:pPr>
              <a:r>
                <a:rPr lang="en-US" altLang="ja-JP" sz="1600" b="1" dirty="0" smtClean="0">
                  <a:solidFill>
                    <a:srgbClr val="000000"/>
                  </a:solidFill>
                  <a:effectLst>
                    <a:outerShdw blurRad="38100" dist="38100" dir="2700000" algn="tl">
                      <a:srgbClr val="000000">
                        <a:alpha val="43137"/>
                      </a:srgbClr>
                    </a:outerShdw>
                  </a:effectLst>
                  <a:latin typeface="Calibri" pitchFamily="34" charset="0"/>
                  <a:ea typeface="ＭＳ Ｐゴシック" pitchFamily="50" charset="-128"/>
                  <a:sym typeface="Wingdings" pitchFamily="2" charset="2"/>
                </a:rPr>
                <a:t>LTE-A features</a:t>
              </a:r>
              <a:endParaRPr lang="en-US" altLang="ja-JP" sz="1600" b="1" i="1" u="sng" dirty="0" smtClean="0">
                <a:solidFill>
                  <a:srgbClr val="000000"/>
                </a:solidFill>
                <a:effectLst>
                  <a:outerShdw blurRad="38100" dist="38100" dir="2700000" algn="tl">
                    <a:srgbClr val="000000">
                      <a:alpha val="43137"/>
                    </a:srgbClr>
                  </a:outerShdw>
                </a:effectLst>
                <a:latin typeface="Calibri" pitchFamily="34" charset="0"/>
                <a:ea typeface="ＭＳ Ｐゴシック" pitchFamily="50" charset="-128"/>
                <a:sym typeface="Wingdings" pitchFamily="2" charset="2"/>
              </a:endParaRPr>
            </a:p>
          </p:txBody>
        </p:sp>
        <p:cxnSp>
          <p:nvCxnSpPr>
            <p:cNvPr id="11" name="Straight Connector 10"/>
            <p:cNvCxnSpPr/>
            <p:nvPr/>
          </p:nvCxnSpPr>
          <p:spPr>
            <a:xfrm>
              <a:off x="962025" y="1537608"/>
              <a:ext cx="684847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2025" y="2051958"/>
              <a:ext cx="684847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 Box 39"/>
            <p:cNvSpPr txBox="1">
              <a:spLocks noChangeArrowheads="1"/>
            </p:cNvSpPr>
            <p:nvPr/>
          </p:nvSpPr>
          <p:spPr bwMode="auto">
            <a:xfrm>
              <a:off x="942976" y="2142041"/>
              <a:ext cx="3009900" cy="329321"/>
            </a:xfrm>
            <a:prstGeom prst="rect">
              <a:avLst/>
            </a:prstGeom>
            <a:noFill/>
            <a:ln w="9525">
              <a:noFill/>
              <a:miter lim="800000"/>
              <a:headEnd/>
              <a:tailEnd/>
            </a:ln>
          </p:spPr>
          <p:txBody>
            <a:bodyPr wrap="square">
              <a:spAutoFit/>
            </a:bodyPr>
            <a:lstStyle/>
            <a:p>
              <a:pPr algn="ctr">
                <a:lnSpc>
                  <a:spcPct val="110000"/>
                </a:lnSpc>
              </a:pPr>
              <a:r>
                <a:rPr lang="en-US" altLang="ja-JP" sz="1400" b="1" dirty="0" smtClean="0">
                  <a:latin typeface="Calibri" pitchFamily="34" charset="0"/>
                  <a:ea typeface="ＭＳ Ｐゴシック" pitchFamily="50" charset="-128"/>
                  <a:sym typeface="Wingdings" pitchFamily="2" charset="2"/>
                </a:rPr>
                <a:t>Carrier Aggregation</a:t>
              </a:r>
              <a:endParaRPr lang="en-US" altLang="ja-JP" sz="1400" b="1" i="1" u="sng" dirty="0" smtClean="0">
                <a:latin typeface="Calibri" pitchFamily="34" charset="0"/>
                <a:ea typeface="ＭＳ Ｐゴシック" pitchFamily="50" charset="-128"/>
                <a:sym typeface="Wingdings" pitchFamily="2" charset="2"/>
              </a:endParaRPr>
            </a:p>
          </p:txBody>
        </p:sp>
        <p:sp>
          <p:nvSpPr>
            <p:cNvPr id="14" name="Text Box 39"/>
            <p:cNvSpPr txBox="1">
              <a:spLocks noChangeArrowheads="1"/>
            </p:cNvSpPr>
            <p:nvPr/>
          </p:nvSpPr>
          <p:spPr bwMode="auto">
            <a:xfrm>
              <a:off x="962025" y="2694491"/>
              <a:ext cx="2981326" cy="267003"/>
            </a:xfrm>
            <a:prstGeom prst="rect">
              <a:avLst/>
            </a:prstGeom>
            <a:noFill/>
            <a:ln w="9525">
              <a:noFill/>
              <a:miter lim="800000"/>
              <a:headEnd/>
              <a:tailEnd/>
            </a:ln>
          </p:spPr>
          <p:txBody>
            <a:bodyPr wrap="square">
              <a:spAutoFit/>
            </a:bodyPr>
            <a:lstStyle/>
            <a:p>
              <a:pPr algn="ctr">
                <a:lnSpc>
                  <a:spcPts val="1300"/>
                </a:lnSpc>
              </a:pPr>
              <a:r>
                <a:rPr lang="en-US" altLang="ja-JP" sz="1400" b="1" dirty="0" smtClean="0">
                  <a:latin typeface="Calibri" pitchFamily="34" charset="0"/>
                  <a:ea typeface="ＭＳ Ｐゴシック" pitchFamily="50" charset="-128"/>
                  <a:sym typeface="Wingdings" pitchFamily="2" charset="2"/>
                </a:rPr>
                <a:t>3G / 4G Handover</a:t>
              </a:r>
              <a:endParaRPr lang="en-US" altLang="ja-JP" sz="1400" b="1" i="1" u="sng" dirty="0" smtClean="0">
                <a:latin typeface="Calibri" pitchFamily="34" charset="0"/>
                <a:ea typeface="ＭＳ Ｐゴシック" pitchFamily="50" charset="-128"/>
                <a:sym typeface="Wingdings" pitchFamily="2" charset="2"/>
              </a:endParaRPr>
            </a:p>
          </p:txBody>
        </p:sp>
        <p:sp>
          <p:nvSpPr>
            <p:cNvPr id="15" name="Text Box 39"/>
            <p:cNvSpPr txBox="1">
              <a:spLocks noChangeArrowheads="1"/>
            </p:cNvSpPr>
            <p:nvPr/>
          </p:nvSpPr>
          <p:spPr bwMode="auto">
            <a:xfrm>
              <a:off x="942976" y="1532441"/>
              <a:ext cx="2990850" cy="496033"/>
            </a:xfrm>
            <a:prstGeom prst="rect">
              <a:avLst/>
            </a:prstGeom>
            <a:noFill/>
            <a:ln w="9525">
              <a:noFill/>
              <a:miter lim="800000"/>
              <a:headEnd/>
              <a:tailEnd/>
            </a:ln>
          </p:spPr>
          <p:txBody>
            <a:bodyPr wrap="square">
              <a:spAutoFit/>
            </a:bodyPr>
            <a:lstStyle/>
            <a:p>
              <a:pPr algn="ctr">
                <a:lnSpc>
                  <a:spcPct val="110000"/>
                </a:lnSpc>
              </a:pPr>
              <a:r>
                <a:rPr lang="en-US" altLang="ja-JP" sz="1400" b="1" dirty="0" smtClean="0">
                  <a:latin typeface="Calibri" pitchFamily="34" charset="0"/>
                  <a:ea typeface="ＭＳ Ｐゴシック" pitchFamily="50" charset="-128"/>
                  <a:sym typeface="Wingdings" pitchFamily="2" charset="2"/>
                </a:rPr>
                <a:t>SON</a:t>
              </a:r>
            </a:p>
            <a:p>
              <a:pPr lvl="0" algn="ctr">
                <a:lnSpc>
                  <a:spcPts val="1300"/>
                </a:lnSpc>
              </a:pPr>
              <a:r>
                <a:rPr lang="en-US" altLang="ja-JP" sz="1200" dirty="0" smtClean="0">
                  <a:solidFill>
                    <a:srgbClr val="000000"/>
                  </a:solidFill>
                  <a:latin typeface="Calibri" pitchFamily="34" charset="0"/>
                  <a:ea typeface="ＭＳ Ｐゴシック" pitchFamily="50" charset="-128"/>
                  <a:sym typeface="Wingdings" pitchFamily="2" charset="2"/>
                </a:rPr>
                <a:t>Self Organizing Network</a:t>
              </a:r>
              <a:endParaRPr lang="en-US" altLang="ja-JP" sz="1400" b="1" i="1" u="sng" dirty="0" smtClean="0">
                <a:latin typeface="Calibri" pitchFamily="34" charset="0"/>
                <a:ea typeface="ＭＳ Ｐゴシック" pitchFamily="50" charset="-128"/>
                <a:sym typeface="Wingdings" pitchFamily="2" charset="2"/>
              </a:endParaRPr>
            </a:p>
          </p:txBody>
        </p:sp>
        <p:cxnSp>
          <p:nvCxnSpPr>
            <p:cNvPr id="16" name="Straight Connector 15"/>
            <p:cNvCxnSpPr/>
            <p:nvPr/>
          </p:nvCxnSpPr>
          <p:spPr>
            <a:xfrm>
              <a:off x="952500" y="2566308"/>
              <a:ext cx="6858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Text Box 39"/>
            <p:cNvSpPr txBox="1">
              <a:spLocks noChangeArrowheads="1"/>
            </p:cNvSpPr>
            <p:nvPr/>
          </p:nvSpPr>
          <p:spPr bwMode="auto">
            <a:xfrm>
              <a:off x="962025" y="3046916"/>
              <a:ext cx="2962276" cy="566309"/>
            </a:xfrm>
            <a:prstGeom prst="rect">
              <a:avLst/>
            </a:prstGeom>
            <a:noFill/>
            <a:ln w="9525">
              <a:noFill/>
              <a:miter lim="800000"/>
              <a:headEnd/>
              <a:tailEnd/>
            </a:ln>
          </p:spPr>
          <p:txBody>
            <a:bodyPr wrap="square">
              <a:spAutoFit/>
            </a:bodyPr>
            <a:lstStyle/>
            <a:p>
              <a:pPr algn="ctr">
                <a:lnSpc>
                  <a:spcPct val="110000"/>
                </a:lnSpc>
              </a:pPr>
              <a:r>
                <a:rPr lang="en-US" altLang="ja-JP" sz="1400" b="1" dirty="0" smtClean="0">
                  <a:latin typeface="Calibri" pitchFamily="34" charset="0"/>
                  <a:ea typeface="ＭＳ Ｐゴシック" pitchFamily="50" charset="-128"/>
                  <a:sym typeface="Wingdings" pitchFamily="2" charset="2"/>
                </a:rPr>
                <a:t>Higher order MIMO for Downlink</a:t>
              </a:r>
            </a:p>
            <a:p>
              <a:pPr algn="ctr">
                <a:lnSpc>
                  <a:spcPct val="110000"/>
                </a:lnSpc>
              </a:pPr>
              <a:r>
                <a:rPr lang="en-US" altLang="ja-JP" sz="1400" b="1" dirty="0" smtClean="0">
                  <a:latin typeface="Calibri" pitchFamily="34" charset="0"/>
                  <a:ea typeface="ＭＳ Ｐゴシック" pitchFamily="50" charset="-128"/>
                  <a:sym typeface="Wingdings" pitchFamily="2" charset="2"/>
                </a:rPr>
                <a:t>(Up to 8 X 8)</a:t>
              </a:r>
              <a:endParaRPr lang="en-US" altLang="ja-JP" sz="1400" b="1" i="1" u="sng" dirty="0" smtClean="0">
                <a:latin typeface="Calibri" pitchFamily="34" charset="0"/>
                <a:ea typeface="ＭＳ Ｐゴシック" pitchFamily="50" charset="-128"/>
                <a:sym typeface="Wingdings" pitchFamily="2" charset="2"/>
              </a:endParaRPr>
            </a:p>
          </p:txBody>
        </p:sp>
        <p:cxnSp>
          <p:nvCxnSpPr>
            <p:cNvPr id="18" name="Straight Connector 17"/>
            <p:cNvCxnSpPr/>
            <p:nvPr/>
          </p:nvCxnSpPr>
          <p:spPr>
            <a:xfrm flipH="1">
              <a:off x="3943349" y="714375"/>
              <a:ext cx="1" cy="3965906"/>
            </a:xfrm>
            <a:prstGeom prst="line">
              <a:avLst/>
            </a:prstGeom>
            <a:ln w="31750" cmpd="dbl">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Text Box 39"/>
            <p:cNvSpPr txBox="1">
              <a:spLocks noChangeArrowheads="1"/>
            </p:cNvSpPr>
            <p:nvPr/>
          </p:nvSpPr>
          <p:spPr bwMode="auto">
            <a:xfrm>
              <a:off x="942977" y="3709678"/>
              <a:ext cx="2981324" cy="329321"/>
            </a:xfrm>
            <a:prstGeom prst="rect">
              <a:avLst/>
            </a:prstGeom>
            <a:noFill/>
            <a:ln w="9525">
              <a:noFill/>
              <a:miter lim="800000"/>
              <a:headEnd/>
              <a:tailEnd/>
            </a:ln>
          </p:spPr>
          <p:txBody>
            <a:bodyPr wrap="square">
              <a:spAutoFit/>
            </a:bodyPr>
            <a:lstStyle/>
            <a:p>
              <a:pPr algn="ctr">
                <a:lnSpc>
                  <a:spcPct val="110000"/>
                </a:lnSpc>
              </a:pPr>
              <a:r>
                <a:rPr lang="en-US" altLang="ja-JP" sz="1400" b="1" dirty="0" smtClean="0">
                  <a:latin typeface="Calibri" pitchFamily="34" charset="0"/>
                  <a:ea typeface="ＭＳ Ｐゴシック" pitchFamily="50" charset="-128"/>
                  <a:sym typeface="Wingdings" pitchFamily="2" charset="2"/>
                </a:rPr>
                <a:t>Relay</a:t>
              </a:r>
              <a:endParaRPr lang="en-US" altLang="ja-JP" sz="1400" b="1" i="1" u="sng" dirty="0" smtClean="0">
                <a:latin typeface="Calibri" pitchFamily="34" charset="0"/>
                <a:ea typeface="ＭＳ Ｐゴシック" pitchFamily="50" charset="-128"/>
                <a:sym typeface="Wingdings" pitchFamily="2" charset="2"/>
              </a:endParaRPr>
            </a:p>
          </p:txBody>
        </p:sp>
        <p:sp>
          <p:nvSpPr>
            <p:cNvPr id="29" name="Text Box 39"/>
            <p:cNvSpPr txBox="1">
              <a:spLocks noChangeArrowheads="1"/>
            </p:cNvSpPr>
            <p:nvPr/>
          </p:nvSpPr>
          <p:spPr bwMode="auto">
            <a:xfrm>
              <a:off x="962025" y="4087811"/>
              <a:ext cx="2962276" cy="592470"/>
            </a:xfrm>
            <a:prstGeom prst="rect">
              <a:avLst/>
            </a:prstGeom>
            <a:noFill/>
            <a:ln w="9525">
              <a:noFill/>
              <a:miter lim="800000"/>
              <a:headEnd/>
              <a:tailEnd/>
            </a:ln>
          </p:spPr>
          <p:txBody>
            <a:bodyPr wrap="square">
              <a:spAutoFit/>
            </a:bodyPr>
            <a:lstStyle/>
            <a:p>
              <a:pPr algn="ctr">
                <a:lnSpc>
                  <a:spcPts val="1300"/>
                </a:lnSpc>
              </a:pPr>
              <a:r>
                <a:rPr lang="en-US" altLang="ja-JP" sz="1400" b="1" dirty="0" err="1" smtClean="0">
                  <a:latin typeface="Calibri" pitchFamily="34" charset="0"/>
                  <a:ea typeface="ＭＳ Ｐゴシック" pitchFamily="50" charset="-128"/>
                  <a:sym typeface="Wingdings" pitchFamily="2" charset="2"/>
                </a:rPr>
                <a:t>CoMP</a:t>
              </a:r>
              <a:r>
                <a:rPr lang="en-US" altLang="ja-JP" sz="1400" b="1" dirty="0" smtClean="0">
                  <a:latin typeface="Calibri" pitchFamily="34" charset="0"/>
                  <a:ea typeface="ＭＳ Ｐゴシック" pitchFamily="50" charset="-128"/>
                  <a:sym typeface="Wingdings" pitchFamily="2" charset="2"/>
                </a:rPr>
                <a:t> </a:t>
              </a:r>
            </a:p>
            <a:p>
              <a:pPr algn="ctr">
                <a:lnSpc>
                  <a:spcPts val="1300"/>
                </a:lnSpc>
              </a:pPr>
              <a:r>
                <a:rPr lang="en-US" altLang="ja-JP" sz="1200" dirty="0" smtClean="0">
                  <a:latin typeface="Calibri" pitchFamily="34" charset="0"/>
                  <a:ea typeface="ＭＳ Ｐゴシック" pitchFamily="50" charset="-128"/>
                  <a:sym typeface="Wingdings" pitchFamily="2" charset="2"/>
                </a:rPr>
                <a:t>Coordinated multi-point</a:t>
              </a:r>
            </a:p>
            <a:p>
              <a:pPr algn="ctr">
                <a:lnSpc>
                  <a:spcPts val="1300"/>
                </a:lnSpc>
              </a:pPr>
              <a:r>
                <a:rPr lang="en-US" altLang="ja-JP" sz="1200" dirty="0" smtClean="0">
                  <a:latin typeface="Calibri" pitchFamily="34" charset="0"/>
                  <a:ea typeface="ＭＳ Ｐゴシック" pitchFamily="50" charset="-128"/>
                  <a:sym typeface="Wingdings" pitchFamily="2" charset="2"/>
                </a:rPr>
                <a:t>transmission and reception</a:t>
              </a:r>
              <a:endParaRPr lang="en-US" altLang="ja-JP" sz="1200" i="1" u="sng" dirty="0" smtClean="0">
                <a:latin typeface="Calibri" pitchFamily="34" charset="0"/>
                <a:ea typeface="ＭＳ Ｐゴシック" pitchFamily="50" charset="-128"/>
                <a:sym typeface="Wingdings" pitchFamily="2" charset="2"/>
              </a:endParaRPr>
            </a:p>
          </p:txBody>
        </p:sp>
        <p:cxnSp>
          <p:nvCxnSpPr>
            <p:cNvPr id="30" name="Straight Connector 29"/>
            <p:cNvCxnSpPr/>
            <p:nvPr/>
          </p:nvCxnSpPr>
          <p:spPr>
            <a:xfrm>
              <a:off x="962025" y="3595008"/>
              <a:ext cx="684847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62025" y="4118883"/>
              <a:ext cx="684847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952500" y="4614183"/>
              <a:ext cx="6858000" cy="6609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52500" y="3080658"/>
              <a:ext cx="68675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Text Box 39"/>
            <p:cNvSpPr txBox="1">
              <a:spLocks noChangeArrowheads="1"/>
            </p:cNvSpPr>
            <p:nvPr/>
          </p:nvSpPr>
          <p:spPr bwMode="auto">
            <a:xfrm>
              <a:off x="3952876" y="684716"/>
              <a:ext cx="3848100" cy="363176"/>
            </a:xfrm>
            <a:prstGeom prst="rect">
              <a:avLst/>
            </a:prstGeom>
            <a:noFill/>
            <a:ln w="9525">
              <a:noFill/>
              <a:miter lim="800000"/>
              <a:headEnd/>
              <a:tailEnd/>
            </a:ln>
          </p:spPr>
          <p:txBody>
            <a:bodyPr wrap="square">
              <a:spAutoFit/>
            </a:bodyPr>
            <a:lstStyle/>
            <a:p>
              <a:pPr algn="ctr">
                <a:lnSpc>
                  <a:spcPct val="110000"/>
                </a:lnSpc>
              </a:pPr>
              <a:r>
                <a:rPr lang="en-US" altLang="ja-JP" sz="1600" b="1" dirty="0" smtClean="0">
                  <a:solidFill>
                    <a:srgbClr val="000000"/>
                  </a:solidFill>
                  <a:effectLst>
                    <a:outerShdw blurRad="38100" dist="38100" dir="2700000" algn="tl">
                      <a:srgbClr val="000000">
                        <a:alpha val="43137"/>
                      </a:srgbClr>
                    </a:outerShdw>
                  </a:effectLst>
                  <a:latin typeface="Calibri" pitchFamily="34" charset="0"/>
                  <a:ea typeface="ＭＳ Ｐゴシック" pitchFamily="50" charset="-128"/>
                  <a:sym typeface="Wingdings" pitchFamily="2" charset="2"/>
                </a:rPr>
                <a:t>Objectives</a:t>
              </a:r>
              <a:endParaRPr lang="en-US" altLang="ja-JP" sz="1600" b="1" i="1" u="sng" dirty="0" smtClean="0">
                <a:solidFill>
                  <a:srgbClr val="000000"/>
                </a:solidFill>
                <a:effectLst>
                  <a:outerShdw blurRad="38100" dist="38100" dir="2700000" algn="tl">
                    <a:srgbClr val="000000">
                      <a:alpha val="43137"/>
                    </a:srgbClr>
                  </a:outerShdw>
                </a:effectLst>
                <a:latin typeface="Calibri" pitchFamily="34" charset="0"/>
                <a:ea typeface="ＭＳ Ｐゴシック" pitchFamily="50" charset="-128"/>
                <a:sym typeface="Wingdings" pitchFamily="2" charset="2"/>
              </a:endParaRPr>
            </a:p>
          </p:txBody>
        </p:sp>
        <p:sp>
          <p:nvSpPr>
            <p:cNvPr id="36" name="Text Box 39"/>
            <p:cNvSpPr txBox="1">
              <a:spLocks noChangeArrowheads="1"/>
            </p:cNvSpPr>
            <p:nvPr/>
          </p:nvSpPr>
          <p:spPr bwMode="auto">
            <a:xfrm>
              <a:off x="3952874" y="1056191"/>
              <a:ext cx="3848101" cy="428066"/>
            </a:xfrm>
            <a:prstGeom prst="rect">
              <a:avLst/>
            </a:prstGeom>
            <a:noFill/>
            <a:ln w="9525">
              <a:noFill/>
              <a:miter lim="800000"/>
              <a:headEnd/>
              <a:tailEnd/>
            </a:ln>
          </p:spPr>
          <p:txBody>
            <a:bodyPr wrap="square">
              <a:spAutoFit/>
            </a:bodyPr>
            <a:lstStyle/>
            <a:p>
              <a:pPr>
                <a:lnSpc>
                  <a:spcPts val="1300"/>
                </a:lnSpc>
              </a:pPr>
              <a:r>
                <a:rPr lang="en-US" altLang="ja-JP" sz="1300" dirty="0" smtClean="0">
                  <a:latin typeface="Calibri" pitchFamily="34" charset="0"/>
                  <a:ea typeface="ＭＳ Ｐゴシック" pitchFamily="50" charset="-128"/>
                  <a:sym typeface="Wingdings" pitchFamily="2" charset="2"/>
                </a:rPr>
                <a:t>Eliminate issues with Femto/Micro/Macro-cell </a:t>
              </a:r>
            </a:p>
            <a:p>
              <a:pPr>
                <a:lnSpc>
                  <a:spcPts val="1300"/>
                </a:lnSpc>
              </a:pPr>
              <a:r>
                <a:rPr lang="en-US" altLang="ja-JP" sz="1300" dirty="0" smtClean="0">
                  <a:latin typeface="Calibri" pitchFamily="34" charset="0"/>
                  <a:ea typeface="ＭＳ Ｐゴシック" pitchFamily="50" charset="-128"/>
                  <a:sym typeface="Wingdings" pitchFamily="2" charset="2"/>
                </a:rPr>
                <a:t>converged network</a:t>
              </a:r>
              <a:endParaRPr lang="en-US" altLang="ja-JP" sz="1300" i="1" u="sng" dirty="0" smtClean="0">
                <a:latin typeface="Calibri" pitchFamily="34" charset="0"/>
                <a:ea typeface="ＭＳ Ｐゴシック" pitchFamily="50" charset="-128"/>
                <a:sym typeface="Wingdings" pitchFamily="2" charset="2"/>
              </a:endParaRPr>
            </a:p>
          </p:txBody>
        </p:sp>
        <p:sp>
          <p:nvSpPr>
            <p:cNvPr id="37" name="Text Box 39"/>
            <p:cNvSpPr txBox="1">
              <a:spLocks noChangeArrowheads="1"/>
            </p:cNvSpPr>
            <p:nvPr/>
          </p:nvSpPr>
          <p:spPr bwMode="auto">
            <a:xfrm>
              <a:off x="3943349" y="1665791"/>
              <a:ext cx="3876676" cy="261354"/>
            </a:xfrm>
            <a:prstGeom prst="rect">
              <a:avLst/>
            </a:prstGeom>
            <a:noFill/>
            <a:ln w="9525">
              <a:noFill/>
              <a:miter lim="800000"/>
              <a:headEnd/>
              <a:tailEnd/>
            </a:ln>
          </p:spPr>
          <p:txBody>
            <a:bodyPr wrap="square">
              <a:spAutoFit/>
            </a:bodyPr>
            <a:lstStyle/>
            <a:p>
              <a:pPr>
                <a:lnSpc>
                  <a:spcPts val="1300"/>
                </a:lnSpc>
              </a:pPr>
              <a:r>
                <a:rPr lang="en-US" altLang="ja-JP" sz="1300" dirty="0" smtClean="0">
                  <a:latin typeface="Calibri" pitchFamily="34" charset="0"/>
                  <a:ea typeface="ＭＳ Ｐゴシック" pitchFamily="50" charset="-128"/>
                  <a:sym typeface="Wingdings" pitchFamily="2" charset="2"/>
                </a:rPr>
                <a:t>Self configuration of smaller </a:t>
              </a:r>
              <a:r>
                <a:rPr lang="en-US" altLang="ja-JP" sz="1300" dirty="0" err="1" smtClean="0">
                  <a:latin typeface="Calibri" pitchFamily="34" charset="0"/>
                  <a:ea typeface="ＭＳ Ｐゴシック" pitchFamily="50" charset="-128"/>
                  <a:sym typeface="Wingdings" pitchFamily="2" charset="2"/>
                </a:rPr>
                <a:t>eNBs</a:t>
              </a:r>
              <a:endParaRPr lang="en-US" altLang="ja-JP" sz="1300" i="1" u="sng" dirty="0" smtClean="0">
                <a:latin typeface="Calibri" pitchFamily="34" charset="0"/>
                <a:ea typeface="ＭＳ Ｐゴシック" pitchFamily="50" charset="-128"/>
                <a:sym typeface="Wingdings" pitchFamily="2" charset="2"/>
              </a:endParaRPr>
            </a:p>
          </p:txBody>
        </p:sp>
        <p:sp>
          <p:nvSpPr>
            <p:cNvPr id="38" name="Text Box 39"/>
            <p:cNvSpPr txBox="1">
              <a:spLocks noChangeArrowheads="1"/>
            </p:cNvSpPr>
            <p:nvPr/>
          </p:nvSpPr>
          <p:spPr bwMode="auto">
            <a:xfrm>
              <a:off x="3943349" y="2037266"/>
              <a:ext cx="3838576" cy="559512"/>
            </a:xfrm>
            <a:prstGeom prst="rect">
              <a:avLst/>
            </a:prstGeom>
            <a:noFill/>
            <a:ln w="9525">
              <a:noFill/>
              <a:miter lim="800000"/>
              <a:headEnd/>
              <a:tailEnd/>
            </a:ln>
          </p:spPr>
          <p:txBody>
            <a:bodyPr wrap="square">
              <a:spAutoFit/>
            </a:bodyPr>
            <a:lstStyle/>
            <a:p>
              <a:pPr>
                <a:lnSpc>
                  <a:spcPts val="1200"/>
                </a:lnSpc>
              </a:pPr>
              <a:r>
                <a:rPr lang="en-US" altLang="ja-JP" sz="1300" dirty="0" smtClean="0">
                  <a:latin typeface="Calibri" pitchFamily="34" charset="0"/>
                  <a:ea typeface="ＭＳ Ｐゴシック" pitchFamily="50" charset="-128"/>
                  <a:sym typeface="Wingdings" pitchFamily="2" charset="2"/>
                </a:rPr>
                <a:t>Implement wider LTE-advanced spectrum with limited spectrum resources. </a:t>
              </a:r>
            </a:p>
            <a:p>
              <a:pPr>
                <a:lnSpc>
                  <a:spcPts val="1200"/>
                </a:lnSpc>
              </a:pPr>
              <a:r>
                <a:rPr lang="en-US" altLang="ja-JP" sz="1300" dirty="0" smtClean="0">
                  <a:latin typeface="Calibri" pitchFamily="34" charset="0"/>
                  <a:ea typeface="ＭＳ Ｐゴシック" pitchFamily="50" charset="-128"/>
                  <a:sym typeface="Wingdings" pitchFamily="2" charset="2"/>
                </a:rPr>
                <a:t>{Asymmetric (DL/UL) band for FDD is available.}</a:t>
              </a:r>
              <a:endParaRPr lang="en-US" altLang="ja-JP" sz="1300" i="1" u="sng" dirty="0" smtClean="0">
                <a:latin typeface="Calibri" pitchFamily="34" charset="0"/>
                <a:ea typeface="ＭＳ Ｐゴシック" pitchFamily="50" charset="-128"/>
                <a:sym typeface="Wingdings" pitchFamily="2" charset="2"/>
              </a:endParaRPr>
            </a:p>
          </p:txBody>
        </p:sp>
        <p:sp>
          <p:nvSpPr>
            <p:cNvPr id="39" name="Text Box 39"/>
            <p:cNvSpPr txBox="1">
              <a:spLocks noChangeArrowheads="1"/>
            </p:cNvSpPr>
            <p:nvPr/>
          </p:nvSpPr>
          <p:spPr bwMode="auto">
            <a:xfrm>
              <a:off x="3943349" y="2608766"/>
              <a:ext cx="3876676" cy="425758"/>
            </a:xfrm>
            <a:prstGeom prst="rect">
              <a:avLst/>
            </a:prstGeom>
            <a:noFill/>
            <a:ln w="9525">
              <a:noFill/>
              <a:miter lim="800000"/>
              <a:headEnd/>
              <a:tailEnd/>
            </a:ln>
          </p:spPr>
          <p:txBody>
            <a:bodyPr wrap="square">
              <a:spAutoFit/>
            </a:bodyPr>
            <a:lstStyle/>
            <a:p>
              <a:pPr>
                <a:lnSpc>
                  <a:spcPts val="1300"/>
                </a:lnSpc>
              </a:pPr>
              <a:r>
                <a:rPr lang="en-US" altLang="ja-JP" sz="1300" dirty="0" smtClean="0">
                  <a:latin typeface="Calibri" pitchFamily="34" charset="0"/>
                  <a:ea typeface="ＭＳ Ｐゴシック" pitchFamily="50" charset="-128"/>
                  <a:sym typeface="Wingdings" pitchFamily="2" charset="2"/>
                </a:rPr>
                <a:t>Enable 3G-4G hand-over </a:t>
              </a:r>
            </a:p>
            <a:p>
              <a:pPr>
                <a:lnSpc>
                  <a:spcPts val="1300"/>
                </a:lnSpc>
              </a:pPr>
              <a:r>
                <a:rPr lang="en-US" altLang="ja-JP" sz="1300" dirty="0" smtClean="0">
                  <a:latin typeface="Calibri" pitchFamily="34" charset="0"/>
                  <a:ea typeface="ＭＳ Ｐゴシック" pitchFamily="50" charset="-128"/>
                  <a:sym typeface="Wingdings" pitchFamily="2" charset="2"/>
                </a:rPr>
                <a:t>(currently not available  for LTE)</a:t>
              </a:r>
              <a:endParaRPr lang="en-US" altLang="ja-JP" sz="1300" i="1" u="sng" dirty="0" smtClean="0">
                <a:latin typeface="Calibri" pitchFamily="34" charset="0"/>
                <a:ea typeface="ＭＳ Ｐゴシック" pitchFamily="50" charset="-128"/>
                <a:sym typeface="Wingdings" pitchFamily="2" charset="2"/>
              </a:endParaRPr>
            </a:p>
          </p:txBody>
        </p:sp>
        <p:sp>
          <p:nvSpPr>
            <p:cNvPr id="40" name="Text Box 39"/>
            <p:cNvSpPr txBox="1">
              <a:spLocks noChangeArrowheads="1"/>
            </p:cNvSpPr>
            <p:nvPr/>
          </p:nvSpPr>
          <p:spPr bwMode="auto">
            <a:xfrm>
              <a:off x="3943349" y="3153596"/>
              <a:ext cx="3876676" cy="425758"/>
            </a:xfrm>
            <a:prstGeom prst="rect">
              <a:avLst/>
            </a:prstGeom>
            <a:noFill/>
            <a:ln w="9525">
              <a:noFill/>
              <a:miter lim="800000"/>
              <a:headEnd/>
              <a:tailEnd/>
            </a:ln>
          </p:spPr>
          <p:txBody>
            <a:bodyPr wrap="square">
              <a:spAutoFit/>
            </a:bodyPr>
            <a:lstStyle/>
            <a:p>
              <a:pPr>
                <a:lnSpc>
                  <a:spcPts val="1300"/>
                </a:lnSpc>
              </a:pPr>
              <a:r>
                <a:rPr lang="en-US" altLang="ja-JP" sz="1300" dirty="0" smtClean="0">
                  <a:latin typeface="Calibri" pitchFamily="34" charset="0"/>
                  <a:ea typeface="ＭＳ Ｐゴシック" pitchFamily="50" charset="-128"/>
                  <a:sym typeface="Wingdings" pitchFamily="2" charset="2"/>
                </a:rPr>
                <a:t>Higher data transmission for Downlink; beamforming for longer range or for multi-user MIMO</a:t>
              </a:r>
              <a:endParaRPr lang="en-US" altLang="ja-JP" sz="1300" i="1" u="sng" dirty="0" smtClean="0">
                <a:latin typeface="Calibri" pitchFamily="34" charset="0"/>
                <a:ea typeface="ＭＳ Ｐゴシック" pitchFamily="50" charset="-128"/>
                <a:sym typeface="Wingdings" pitchFamily="2" charset="2"/>
              </a:endParaRPr>
            </a:p>
          </p:txBody>
        </p:sp>
        <p:sp>
          <p:nvSpPr>
            <p:cNvPr id="42" name="Text Box 39"/>
            <p:cNvSpPr txBox="1">
              <a:spLocks noChangeArrowheads="1"/>
            </p:cNvSpPr>
            <p:nvPr/>
          </p:nvSpPr>
          <p:spPr bwMode="auto">
            <a:xfrm>
              <a:off x="3952874" y="3662053"/>
              <a:ext cx="3838576" cy="425758"/>
            </a:xfrm>
            <a:prstGeom prst="rect">
              <a:avLst/>
            </a:prstGeom>
            <a:noFill/>
            <a:ln w="9525">
              <a:noFill/>
              <a:miter lim="800000"/>
              <a:headEnd/>
              <a:tailEnd/>
            </a:ln>
          </p:spPr>
          <p:txBody>
            <a:bodyPr wrap="square">
              <a:spAutoFit/>
            </a:bodyPr>
            <a:lstStyle/>
            <a:p>
              <a:pPr>
                <a:lnSpc>
                  <a:spcPts val="1300"/>
                </a:lnSpc>
              </a:pPr>
              <a:r>
                <a:rPr lang="en-US" altLang="ja-JP" sz="1300" dirty="0" smtClean="0">
                  <a:latin typeface="Calibri" pitchFamily="34" charset="0"/>
                  <a:ea typeface="ＭＳ Ｐゴシック" pitchFamily="50" charset="-128"/>
                  <a:sym typeface="Wingdings" pitchFamily="2" charset="2"/>
                </a:rPr>
                <a:t>Higher data rate, Expand coverage, </a:t>
              </a:r>
            </a:p>
            <a:p>
              <a:pPr>
                <a:lnSpc>
                  <a:spcPts val="1300"/>
                </a:lnSpc>
              </a:pPr>
              <a:r>
                <a:rPr lang="en-US" altLang="ja-JP" sz="1300" dirty="0" smtClean="0">
                  <a:latin typeface="Calibri" pitchFamily="34" charset="0"/>
                  <a:ea typeface="ＭＳ Ｐゴシック" pitchFamily="50" charset="-128"/>
                  <a:sym typeface="Wingdings" pitchFamily="2" charset="2"/>
                </a:rPr>
                <a:t>Improve cell-edge reception</a:t>
              </a:r>
              <a:endParaRPr lang="en-US" altLang="ja-JP" sz="1300" i="1" u="sng" dirty="0" smtClean="0">
                <a:latin typeface="Calibri" pitchFamily="34" charset="0"/>
                <a:ea typeface="ＭＳ Ｐゴシック" pitchFamily="50" charset="-128"/>
                <a:sym typeface="Wingdings" pitchFamily="2" charset="2"/>
              </a:endParaRPr>
            </a:p>
          </p:txBody>
        </p:sp>
        <p:sp>
          <p:nvSpPr>
            <p:cNvPr id="43" name="Text Box 39"/>
            <p:cNvSpPr txBox="1">
              <a:spLocks noChangeArrowheads="1"/>
            </p:cNvSpPr>
            <p:nvPr/>
          </p:nvSpPr>
          <p:spPr bwMode="auto">
            <a:xfrm>
              <a:off x="3962399" y="4164011"/>
              <a:ext cx="3838576" cy="425758"/>
            </a:xfrm>
            <a:prstGeom prst="rect">
              <a:avLst/>
            </a:prstGeom>
            <a:noFill/>
            <a:ln w="9525">
              <a:noFill/>
              <a:miter lim="800000"/>
              <a:headEnd/>
              <a:tailEnd/>
            </a:ln>
          </p:spPr>
          <p:txBody>
            <a:bodyPr wrap="square">
              <a:spAutoFit/>
            </a:bodyPr>
            <a:lstStyle/>
            <a:p>
              <a:pPr>
                <a:lnSpc>
                  <a:spcPts val="1300"/>
                </a:lnSpc>
              </a:pPr>
              <a:r>
                <a:rPr lang="en-US" altLang="ja-JP" sz="1300" dirty="0" smtClean="0">
                  <a:latin typeface="Calibri" pitchFamily="34" charset="0"/>
                  <a:ea typeface="ＭＳ Ｐゴシック" pitchFamily="50" charset="-128"/>
                  <a:sym typeface="Wingdings" pitchFamily="2" charset="2"/>
                </a:rPr>
                <a:t>Helps manage band-edge </a:t>
              </a:r>
              <a:r>
                <a:rPr lang="en-US" altLang="ja-JP" sz="1300" dirty="0" err="1" smtClean="0">
                  <a:latin typeface="Calibri" pitchFamily="34" charset="0"/>
                  <a:ea typeface="ＭＳ Ｐゴシック" pitchFamily="50" charset="-128"/>
                  <a:sym typeface="Wingdings" pitchFamily="2" charset="2"/>
                </a:rPr>
                <a:t>eNB</a:t>
              </a:r>
              <a:r>
                <a:rPr lang="en-US" altLang="ja-JP" sz="1300" dirty="0" smtClean="0">
                  <a:latin typeface="Calibri" pitchFamily="34" charset="0"/>
                  <a:ea typeface="ＭＳ Ｐゴシック" pitchFamily="50" charset="-128"/>
                  <a:sym typeface="Wingdings" pitchFamily="2" charset="2"/>
                </a:rPr>
                <a:t> interference:</a:t>
              </a:r>
            </a:p>
            <a:p>
              <a:pPr>
                <a:lnSpc>
                  <a:spcPts val="1300"/>
                </a:lnSpc>
              </a:pPr>
              <a:r>
                <a:rPr lang="en-US" altLang="ja-JP" sz="1300" dirty="0" smtClean="0">
                  <a:latin typeface="Calibri" pitchFamily="34" charset="0"/>
                  <a:ea typeface="ＭＳ Ｐゴシック" pitchFamily="50" charset="-128"/>
                  <a:sym typeface="Wingdings" pitchFamily="2" charset="2"/>
                </a:rPr>
                <a:t>inter-cell interference coordination (ICIC)</a:t>
              </a:r>
              <a:endParaRPr lang="en-US" altLang="ja-JP" sz="1300" i="1" u="sng" dirty="0" smtClean="0">
                <a:latin typeface="Calibri" pitchFamily="34" charset="0"/>
                <a:ea typeface="ＭＳ Ｐゴシック" pitchFamily="50" charset="-128"/>
                <a:sym typeface="Wingdings" pitchFamily="2" charset="2"/>
              </a:endParaRPr>
            </a:p>
          </p:txBody>
        </p:sp>
      </p:grpSp>
      <p:sp>
        <p:nvSpPr>
          <p:cNvPr id="3" name="TextBox 2"/>
          <p:cNvSpPr txBox="1"/>
          <p:nvPr/>
        </p:nvSpPr>
        <p:spPr>
          <a:xfrm>
            <a:off x="5867400" y="5311589"/>
            <a:ext cx="2026517" cy="861774"/>
          </a:xfrm>
          <a:prstGeom prst="rect">
            <a:avLst/>
          </a:prstGeom>
          <a:noFill/>
        </p:spPr>
        <p:txBody>
          <a:bodyPr wrap="none" rtlCol="0">
            <a:spAutoFit/>
          </a:bodyPr>
          <a:lstStyle/>
          <a:p>
            <a:r>
              <a:rPr lang="en-US" sz="1000" dirty="0" smtClean="0"/>
              <a:t>eNB = e Node B</a:t>
            </a:r>
          </a:p>
          <a:p>
            <a:r>
              <a:rPr lang="en-US" sz="1000" dirty="0" smtClean="0"/>
              <a:t>DL = downlink</a:t>
            </a:r>
          </a:p>
          <a:p>
            <a:r>
              <a:rPr lang="en-US" sz="1000" dirty="0" smtClean="0"/>
              <a:t>UL = uplink</a:t>
            </a:r>
          </a:p>
          <a:p>
            <a:r>
              <a:rPr lang="en-US" sz="1000" dirty="0" smtClean="0"/>
              <a:t>FDD = frequency division duplex</a:t>
            </a:r>
          </a:p>
          <a:p>
            <a:r>
              <a:rPr lang="en-US" sz="1000" dirty="0" smtClean="0"/>
              <a:t>TDD = time division duplex</a:t>
            </a:r>
            <a:endParaRPr lang="en-US" sz="1000" dirty="0"/>
          </a:p>
        </p:txBody>
      </p:sp>
      <p:sp>
        <p:nvSpPr>
          <p:cNvPr id="4" name="Slide Number Placeholder 3"/>
          <p:cNvSpPr>
            <a:spLocks noGrp="1"/>
          </p:cNvSpPr>
          <p:nvPr>
            <p:ph type="sldNum" sz="quarter" idx="11"/>
          </p:nvPr>
        </p:nvSpPr>
        <p:spPr/>
        <p:txBody>
          <a:bodyPr/>
          <a:lstStyle/>
          <a:p>
            <a:pPr>
              <a:defRPr/>
            </a:pPr>
            <a:fld id="{329A159E-1755-49BC-92A0-D4A24B8956FF}" type="slidenum">
              <a:rPr lang="en-US" smtClean="0"/>
              <a:pPr>
                <a:defRPr/>
              </a:pPr>
              <a:t>23</a:t>
            </a:fld>
            <a:endParaRPr lang="en-US"/>
          </a:p>
        </p:txBody>
      </p:sp>
    </p:spTree>
    <p:extLst>
      <p:ext uri="{BB962C8B-B14F-4D97-AF65-F5344CB8AC3E}">
        <p14:creationId xmlns:p14="http://schemas.microsoft.com/office/powerpoint/2010/main" val="3751771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Summary</a:t>
            </a:r>
          </a:p>
        </p:txBody>
      </p:sp>
      <p:sp>
        <p:nvSpPr>
          <p:cNvPr id="34819" name="Content Placeholder 2"/>
          <p:cNvSpPr>
            <a:spLocks noGrp="1"/>
          </p:cNvSpPr>
          <p:nvPr>
            <p:ph idx="1"/>
          </p:nvPr>
        </p:nvSpPr>
        <p:spPr bwMode="auto">
          <a:xfrm>
            <a:off x="457200" y="1600200"/>
            <a:ext cx="82296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Many standards – exponential progress in technology</a:t>
            </a:r>
          </a:p>
          <a:p>
            <a:r>
              <a:rPr lang="en-US" sz="2400" dirty="0" smtClean="0"/>
              <a:t>OFDM and MIMO common to 802.11 and LTE</a:t>
            </a:r>
          </a:p>
          <a:p>
            <a:r>
              <a:rPr lang="en-US" sz="2400" dirty="0" smtClean="0"/>
              <a:t>Economies of scale bringing low cost of devices</a:t>
            </a:r>
          </a:p>
          <a:p>
            <a:r>
              <a:rPr lang="en-US" sz="2400" dirty="0" smtClean="0"/>
              <a:t>802.11</a:t>
            </a:r>
          </a:p>
          <a:p>
            <a:pPr lvl="1"/>
            <a:r>
              <a:rPr lang="en-US" sz="2000" dirty="0" smtClean="0"/>
              <a:t>Pioneered OFDM and MIMO</a:t>
            </a:r>
          </a:p>
          <a:p>
            <a:pPr lvl="1"/>
            <a:r>
              <a:rPr lang="en-US" sz="2000" dirty="0" smtClean="0"/>
              <a:t>Widest channels (80 and 160 MHz wide)</a:t>
            </a:r>
          </a:p>
          <a:p>
            <a:r>
              <a:rPr lang="en-US" sz="2400" dirty="0" smtClean="0"/>
              <a:t>All-IP wireless network architecture makes it easy for Wi-Fi and LTE to interconnect</a:t>
            </a:r>
          </a:p>
        </p:txBody>
      </p:sp>
      <p:sp>
        <p:nvSpPr>
          <p:cNvPr id="2" name="Slide Number Placeholder 1"/>
          <p:cNvSpPr>
            <a:spLocks noGrp="1"/>
          </p:cNvSpPr>
          <p:nvPr>
            <p:ph type="sldNum" sz="quarter" idx="11"/>
          </p:nvPr>
        </p:nvSpPr>
        <p:spPr/>
        <p:txBody>
          <a:bodyPr/>
          <a:lstStyle/>
          <a:p>
            <a:pPr>
              <a:defRPr/>
            </a:pPr>
            <a:fld id="{329A159E-1755-49BC-92A0-D4A24B8956FF}" type="slidenum">
              <a:rPr lang="en-US" smtClean="0"/>
              <a:pPr>
                <a:defRPr/>
              </a:pPr>
              <a:t>24</a:t>
            </a:fld>
            <a:endParaRPr lang="en-US"/>
          </a:p>
        </p:txBody>
      </p:sp>
    </p:spTree>
    <p:extLst>
      <p:ext uri="{BB962C8B-B14F-4D97-AF65-F5344CB8AC3E}">
        <p14:creationId xmlns:p14="http://schemas.microsoft.com/office/powerpoint/2010/main" val="2098781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Next Session</a:t>
            </a:r>
          </a:p>
        </p:txBody>
      </p:sp>
      <p:sp>
        <p:nvSpPr>
          <p:cNvPr id="35843" name="Content Placeholder 2"/>
          <p:cNvSpPr>
            <a:spLocks noGrp="1"/>
          </p:cNvSpPr>
          <p:nvPr>
            <p:ph idx="1"/>
          </p:nvPr>
        </p:nvSpPr>
        <p:spPr bwMode="auto">
          <a:xfrm>
            <a:off x="457200" y="1600200"/>
            <a:ext cx="82296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dirty="0" smtClean="0">
                <a:latin typeface="Tahoma" panose="020B0604030504040204" pitchFamily="34" charset="0"/>
                <a:cs typeface="Tahoma" panose="020B0604030504040204" pitchFamily="34" charset="0"/>
              </a:rPr>
              <a:t>Part II:</a:t>
            </a:r>
            <a:r>
              <a:rPr lang="en-US" dirty="0" smtClean="0">
                <a:latin typeface="Tahoma" panose="020B0604030504040204" pitchFamily="34" charset="0"/>
                <a:cs typeface="Tahoma" panose="020B0604030504040204" pitchFamily="34" charset="0"/>
              </a:rPr>
              <a:t>  Morphing of Wi-Fi and LTE</a:t>
            </a:r>
          </a:p>
          <a:p>
            <a:r>
              <a:rPr lang="en-US" dirty="0" smtClean="0"/>
              <a:t>Tuesday, October 22</a:t>
            </a:r>
            <a:r>
              <a:rPr lang="en-US" baseline="30000" dirty="0" smtClean="0"/>
              <a:t>nd</a:t>
            </a:r>
            <a:r>
              <a:rPr lang="en-US" dirty="0" smtClean="0"/>
              <a:t>, 2013</a:t>
            </a:r>
          </a:p>
          <a:p>
            <a:r>
              <a:rPr lang="en-US" dirty="0" smtClean="0"/>
              <a:t>2 pm EST</a:t>
            </a:r>
          </a:p>
        </p:txBody>
      </p:sp>
      <p:sp>
        <p:nvSpPr>
          <p:cNvPr id="2" name="Slide Number Placeholder 1"/>
          <p:cNvSpPr>
            <a:spLocks noGrp="1"/>
          </p:cNvSpPr>
          <p:nvPr>
            <p:ph type="sldNum" sz="quarter" idx="11"/>
          </p:nvPr>
        </p:nvSpPr>
        <p:spPr/>
        <p:txBody>
          <a:bodyPr/>
          <a:lstStyle/>
          <a:p>
            <a:pPr>
              <a:defRPr/>
            </a:pPr>
            <a:fld id="{329A159E-1755-49BC-92A0-D4A24B8956FF}" type="slidenum">
              <a:rPr lang="en-US" smtClean="0"/>
              <a:pPr>
                <a:defRPr/>
              </a:pPr>
              <a:t>25</a:t>
            </a:fld>
            <a:endParaRPr lang="en-US"/>
          </a:p>
        </p:txBody>
      </p:sp>
      <p:sp>
        <p:nvSpPr>
          <p:cNvPr id="7" name="TextBox 4"/>
          <p:cNvSpPr txBox="1">
            <a:spLocks noChangeArrowheads="1"/>
          </p:cNvSpPr>
          <p:nvPr/>
        </p:nvSpPr>
        <p:spPr bwMode="auto">
          <a:xfrm>
            <a:off x="833284" y="4114800"/>
            <a:ext cx="7477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dirty="0"/>
              <a:t>Visit </a:t>
            </a:r>
            <a:r>
              <a:rPr lang="en-US" dirty="0" smtClean="0">
                <a:hlinkClick r:id="rId2"/>
              </a:rPr>
              <a:t>www.octoscope.com</a:t>
            </a:r>
            <a:r>
              <a:rPr lang="en-US" dirty="0" smtClean="0"/>
              <a:t> for </a:t>
            </a:r>
            <a:r>
              <a:rPr lang="en-US" dirty="0"/>
              <a:t>more </a:t>
            </a:r>
            <a:r>
              <a:rPr lang="en-US" dirty="0" smtClean="0"/>
              <a:t>material and test solution information</a:t>
            </a:r>
            <a:endParaRPr lang="en-US" dirty="0"/>
          </a:p>
        </p:txBody>
      </p:sp>
    </p:spTree>
    <p:extLst>
      <p:ext uri="{BB962C8B-B14F-4D97-AF65-F5344CB8AC3E}">
        <p14:creationId xmlns:p14="http://schemas.microsoft.com/office/powerpoint/2010/main" val="1697769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496888" y="4965700"/>
            <a:ext cx="8107362" cy="6350"/>
          </a:xfrm>
          <a:prstGeom prst="straightConnector1">
            <a:avLst/>
          </a:prstGeom>
          <a:ln>
            <a:solidFill>
              <a:srgbClr val="0404BC"/>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flipH="1" flipV="1">
            <a:off x="-1331118" y="3142456"/>
            <a:ext cx="3657600" cy="1587"/>
          </a:xfrm>
          <a:prstGeom prst="straightConnector1">
            <a:avLst/>
          </a:prstGeom>
          <a:ln>
            <a:solidFill>
              <a:srgbClr val="0404BC"/>
            </a:solidFill>
            <a:tailEnd type="arrow"/>
          </a:ln>
        </p:spPr>
        <p:style>
          <a:lnRef idx="1">
            <a:schemeClr val="accent1"/>
          </a:lnRef>
          <a:fillRef idx="0">
            <a:schemeClr val="accent1"/>
          </a:fillRef>
          <a:effectRef idx="0">
            <a:schemeClr val="accent1"/>
          </a:effectRef>
          <a:fontRef idx="minor">
            <a:schemeClr val="tx1"/>
          </a:fontRef>
        </p:style>
      </p:cxnSp>
      <p:sp>
        <p:nvSpPr>
          <p:cNvPr id="8196" name="TextBox 9"/>
          <p:cNvSpPr txBox="1">
            <a:spLocks noChangeArrowheads="1"/>
          </p:cNvSpPr>
          <p:nvPr/>
        </p:nvSpPr>
        <p:spPr bwMode="auto">
          <a:xfrm rot="-5400000">
            <a:off x="-1321593" y="2934494"/>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t>Wireless capacity / throughput</a:t>
            </a:r>
          </a:p>
        </p:txBody>
      </p:sp>
      <p:sp>
        <p:nvSpPr>
          <p:cNvPr id="8197" name="TextBox 12"/>
          <p:cNvSpPr txBox="1">
            <a:spLocks noChangeArrowheads="1"/>
          </p:cNvSpPr>
          <p:nvPr/>
        </p:nvSpPr>
        <p:spPr bwMode="auto">
          <a:xfrm>
            <a:off x="496888" y="5124450"/>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t>1970</a:t>
            </a:r>
          </a:p>
        </p:txBody>
      </p:sp>
      <p:sp>
        <p:nvSpPr>
          <p:cNvPr id="8198" name="TextBox 14"/>
          <p:cNvSpPr txBox="1">
            <a:spLocks noChangeArrowheads="1"/>
          </p:cNvSpPr>
          <p:nvPr/>
        </p:nvSpPr>
        <p:spPr bwMode="auto">
          <a:xfrm>
            <a:off x="1693863" y="5124450"/>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t>1980</a:t>
            </a:r>
          </a:p>
        </p:txBody>
      </p:sp>
      <p:sp>
        <p:nvSpPr>
          <p:cNvPr id="8199" name="TextBox 15"/>
          <p:cNvSpPr txBox="1">
            <a:spLocks noChangeArrowheads="1"/>
          </p:cNvSpPr>
          <p:nvPr/>
        </p:nvSpPr>
        <p:spPr bwMode="auto">
          <a:xfrm>
            <a:off x="3046413" y="5124450"/>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t>1990</a:t>
            </a:r>
          </a:p>
        </p:txBody>
      </p:sp>
      <p:sp>
        <p:nvSpPr>
          <p:cNvPr id="8200" name="TextBox 16"/>
          <p:cNvSpPr txBox="1">
            <a:spLocks noChangeArrowheads="1"/>
          </p:cNvSpPr>
          <p:nvPr/>
        </p:nvSpPr>
        <p:spPr bwMode="auto">
          <a:xfrm>
            <a:off x="4973638" y="5124450"/>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t>2000</a:t>
            </a:r>
          </a:p>
        </p:txBody>
      </p:sp>
      <p:sp>
        <p:nvSpPr>
          <p:cNvPr id="8201" name="TextBox 17"/>
          <p:cNvSpPr txBox="1">
            <a:spLocks noChangeArrowheads="1"/>
          </p:cNvSpPr>
          <p:nvPr/>
        </p:nvSpPr>
        <p:spPr bwMode="auto">
          <a:xfrm>
            <a:off x="6327775" y="5124450"/>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t>2010</a:t>
            </a:r>
          </a:p>
        </p:txBody>
      </p:sp>
      <p:sp>
        <p:nvSpPr>
          <p:cNvPr id="8202" name="TextBox 18"/>
          <p:cNvSpPr txBox="1">
            <a:spLocks noChangeArrowheads="1"/>
          </p:cNvSpPr>
          <p:nvPr/>
        </p:nvSpPr>
        <p:spPr bwMode="auto">
          <a:xfrm>
            <a:off x="623888" y="424973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t>First cell phones</a:t>
            </a:r>
          </a:p>
        </p:txBody>
      </p:sp>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3009900"/>
            <a:ext cx="4953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Box 21"/>
          <p:cNvSpPr txBox="1">
            <a:spLocks noChangeArrowheads="1"/>
          </p:cNvSpPr>
          <p:nvPr/>
        </p:nvSpPr>
        <p:spPr bwMode="auto">
          <a:xfrm>
            <a:off x="3000375" y="337185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600"/>
              <a:t>GSM</a:t>
            </a:r>
          </a:p>
        </p:txBody>
      </p:sp>
      <p:sp>
        <p:nvSpPr>
          <p:cNvPr id="8205" name="TextBox 22"/>
          <p:cNvSpPr txBox="1">
            <a:spLocks noChangeArrowheads="1"/>
          </p:cNvSpPr>
          <p:nvPr/>
        </p:nvSpPr>
        <p:spPr bwMode="auto">
          <a:xfrm>
            <a:off x="3625850" y="3144838"/>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600"/>
              <a:t>CDMA</a:t>
            </a:r>
          </a:p>
        </p:txBody>
      </p:sp>
      <p:sp>
        <p:nvSpPr>
          <p:cNvPr id="8206" name="TextBox 23"/>
          <p:cNvSpPr txBox="1">
            <a:spLocks noChangeArrowheads="1"/>
          </p:cNvSpPr>
          <p:nvPr/>
        </p:nvSpPr>
        <p:spPr bwMode="auto">
          <a:xfrm>
            <a:off x="4992688" y="2066925"/>
            <a:ext cx="1335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600"/>
              <a:t>802.11a/b/g</a:t>
            </a:r>
          </a:p>
        </p:txBody>
      </p:sp>
      <p:sp>
        <p:nvSpPr>
          <p:cNvPr id="8207" name="TextBox 24"/>
          <p:cNvSpPr txBox="1">
            <a:spLocks noChangeArrowheads="1"/>
          </p:cNvSpPr>
          <p:nvPr/>
        </p:nvSpPr>
        <p:spPr bwMode="auto">
          <a:xfrm>
            <a:off x="5526088" y="1847850"/>
            <a:ext cx="106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600"/>
              <a:t>802.16e</a:t>
            </a:r>
          </a:p>
        </p:txBody>
      </p:sp>
      <p:sp>
        <p:nvSpPr>
          <p:cNvPr id="8208" name="TextBox 25"/>
          <p:cNvSpPr txBox="1">
            <a:spLocks noChangeArrowheads="1"/>
          </p:cNvSpPr>
          <p:nvPr/>
        </p:nvSpPr>
        <p:spPr bwMode="auto">
          <a:xfrm>
            <a:off x="6364288" y="1662113"/>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600"/>
              <a:t>LTE</a:t>
            </a:r>
          </a:p>
        </p:txBody>
      </p:sp>
      <p:cxnSp>
        <p:nvCxnSpPr>
          <p:cNvPr id="21" name="Straight Arrow Connector 20"/>
          <p:cNvCxnSpPr/>
          <p:nvPr/>
        </p:nvCxnSpPr>
        <p:spPr>
          <a:xfrm flipV="1">
            <a:off x="3840163" y="2500313"/>
            <a:ext cx="3048000" cy="1828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10" name="TextBox 28"/>
          <p:cNvSpPr txBox="1">
            <a:spLocks noChangeArrowheads="1"/>
          </p:cNvSpPr>
          <p:nvPr/>
        </p:nvSpPr>
        <p:spPr bwMode="auto">
          <a:xfrm rot="-1877887">
            <a:off x="3746500" y="3411538"/>
            <a:ext cx="3776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t>Increasing throughput and capacity</a:t>
            </a:r>
          </a:p>
        </p:txBody>
      </p:sp>
      <p:sp>
        <p:nvSpPr>
          <p:cNvPr id="8211" name="TextBox 22"/>
          <p:cNvSpPr txBox="1">
            <a:spLocks noChangeArrowheads="1"/>
          </p:cNvSpPr>
          <p:nvPr/>
        </p:nvSpPr>
        <p:spPr bwMode="auto">
          <a:xfrm>
            <a:off x="4383088" y="2447925"/>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600"/>
              <a:t>WCDMA/HSxPA</a:t>
            </a:r>
          </a:p>
        </p:txBody>
      </p:sp>
      <p:sp>
        <p:nvSpPr>
          <p:cNvPr id="25" name="TextBox 24"/>
          <p:cNvSpPr txBox="1"/>
          <p:nvPr/>
        </p:nvSpPr>
        <p:spPr>
          <a:xfrm>
            <a:off x="3044825" y="2441575"/>
            <a:ext cx="1296988" cy="369888"/>
          </a:xfrm>
          <a:prstGeom prst="rect">
            <a:avLst/>
          </a:prstGeom>
          <a:noFill/>
        </p:spPr>
        <p:txBody>
          <a:bodyPr>
            <a:spAutoFit/>
          </a:bodyPr>
          <a:lstStyle/>
          <a:p>
            <a:pPr algn="ctr">
              <a:defRPr/>
            </a:pPr>
            <a:r>
              <a:rPr lang="en-US" dirty="0">
                <a:solidFill>
                  <a:srgbClr val="0098DB"/>
                </a:solidFill>
                <a:effectLst>
                  <a:outerShdw blurRad="38100" dist="38100" dir="2700000" algn="tl">
                    <a:srgbClr val="000000">
                      <a:alpha val="43137"/>
                    </a:srgbClr>
                  </a:outerShdw>
                </a:effectLst>
                <a:latin typeface="Arial" charset="0"/>
                <a:ea typeface="ＭＳ Ｐゴシック" pitchFamily="68" charset="-128"/>
                <a:cs typeface="+mn-cs"/>
              </a:rPr>
              <a:t>2G</a:t>
            </a:r>
          </a:p>
        </p:txBody>
      </p:sp>
      <p:sp>
        <p:nvSpPr>
          <p:cNvPr id="26" name="TextBox 25"/>
          <p:cNvSpPr txBox="1"/>
          <p:nvPr/>
        </p:nvSpPr>
        <p:spPr>
          <a:xfrm>
            <a:off x="4341813" y="1795463"/>
            <a:ext cx="666750" cy="369887"/>
          </a:xfrm>
          <a:prstGeom prst="rect">
            <a:avLst/>
          </a:prstGeom>
          <a:noFill/>
        </p:spPr>
        <p:txBody>
          <a:bodyPr>
            <a:spAutoFit/>
          </a:bodyPr>
          <a:lstStyle/>
          <a:p>
            <a:pPr algn="ctr">
              <a:defRPr/>
            </a:pPr>
            <a:r>
              <a:rPr lang="en-US" dirty="0">
                <a:solidFill>
                  <a:srgbClr val="0098DB"/>
                </a:solidFill>
                <a:effectLst>
                  <a:outerShdw blurRad="38100" dist="38100" dir="2700000" algn="tl">
                    <a:srgbClr val="000000">
                      <a:alpha val="43137"/>
                    </a:srgbClr>
                  </a:outerShdw>
                </a:effectLst>
                <a:latin typeface="Arial" charset="0"/>
                <a:ea typeface="ＭＳ Ｐゴシック" pitchFamily="68" charset="-128"/>
                <a:cs typeface="+mn-cs"/>
              </a:rPr>
              <a:t>3G</a:t>
            </a:r>
          </a:p>
        </p:txBody>
      </p:sp>
      <p:sp>
        <p:nvSpPr>
          <p:cNvPr id="27" name="TextBox 26"/>
          <p:cNvSpPr txBox="1"/>
          <p:nvPr/>
        </p:nvSpPr>
        <p:spPr>
          <a:xfrm>
            <a:off x="6608763" y="1016000"/>
            <a:ext cx="585787" cy="368300"/>
          </a:xfrm>
          <a:prstGeom prst="rect">
            <a:avLst/>
          </a:prstGeom>
          <a:noFill/>
        </p:spPr>
        <p:txBody>
          <a:bodyPr>
            <a:spAutoFit/>
          </a:bodyPr>
          <a:lstStyle/>
          <a:p>
            <a:pPr>
              <a:defRPr/>
            </a:pPr>
            <a:r>
              <a:rPr lang="en-US" dirty="0">
                <a:solidFill>
                  <a:srgbClr val="0098DB"/>
                </a:solidFill>
                <a:effectLst>
                  <a:outerShdw blurRad="38100" dist="38100" dir="2700000" algn="tl">
                    <a:srgbClr val="000000">
                      <a:alpha val="43137"/>
                    </a:srgbClr>
                  </a:outerShdw>
                </a:effectLst>
                <a:latin typeface="Arial" charset="0"/>
                <a:ea typeface="ＭＳ Ｐゴシック" pitchFamily="68" charset="-128"/>
                <a:cs typeface="+mn-cs"/>
              </a:rPr>
              <a:t>4G</a:t>
            </a:r>
          </a:p>
        </p:txBody>
      </p:sp>
      <p:sp>
        <p:nvSpPr>
          <p:cNvPr id="28" name="TextBox 27"/>
          <p:cNvSpPr txBox="1"/>
          <p:nvPr/>
        </p:nvSpPr>
        <p:spPr>
          <a:xfrm>
            <a:off x="5024438" y="1419225"/>
            <a:ext cx="1431925" cy="369888"/>
          </a:xfrm>
          <a:prstGeom prst="rect">
            <a:avLst/>
          </a:prstGeom>
          <a:noFill/>
        </p:spPr>
        <p:txBody>
          <a:bodyPr>
            <a:spAutoFit/>
          </a:bodyPr>
          <a:lstStyle/>
          <a:p>
            <a:pPr>
              <a:defRPr/>
            </a:pPr>
            <a:r>
              <a:rPr lang="en-US" dirty="0">
                <a:solidFill>
                  <a:srgbClr val="0098DB"/>
                </a:solidFill>
                <a:effectLst>
                  <a:outerShdw blurRad="38100" dist="38100" dir="2700000" algn="tl">
                    <a:srgbClr val="000000">
                      <a:alpha val="43137"/>
                    </a:srgbClr>
                  </a:outerShdw>
                </a:effectLst>
                <a:latin typeface="Arial" charset="0"/>
                <a:ea typeface="ＭＳ Ｐゴシック" pitchFamily="68" charset="-128"/>
                <a:cs typeface="+mn-cs"/>
              </a:rPr>
              <a:t>IEEE 802</a:t>
            </a:r>
          </a:p>
        </p:txBody>
      </p:sp>
      <p:sp>
        <p:nvSpPr>
          <p:cNvPr id="8216" name="Title 29"/>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Brief History of Wireless</a:t>
            </a:r>
          </a:p>
        </p:txBody>
      </p:sp>
      <p:sp>
        <p:nvSpPr>
          <p:cNvPr id="8218" name="TextBox 20"/>
          <p:cNvSpPr txBox="1">
            <a:spLocks noChangeArrowheads="1"/>
          </p:cNvSpPr>
          <p:nvPr/>
        </p:nvSpPr>
        <p:spPr bwMode="auto">
          <a:xfrm>
            <a:off x="1709738" y="3743325"/>
            <a:ext cx="1981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600"/>
              <a:t>            TACS</a:t>
            </a:r>
          </a:p>
          <a:p>
            <a:pPr eaLnBrk="1" hangingPunct="1"/>
            <a:r>
              <a:rPr lang="en-US" sz="1600"/>
              <a:t>      AMPS </a:t>
            </a:r>
          </a:p>
          <a:p>
            <a:pPr eaLnBrk="1" hangingPunct="1"/>
            <a:r>
              <a:rPr lang="en-US" sz="1600"/>
              <a:t>NMT</a:t>
            </a:r>
          </a:p>
        </p:txBody>
      </p:sp>
      <p:sp>
        <p:nvSpPr>
          <p:cNvPr id="8219" name="Rectangle 31"/>
          <p:cNvSpPr>
            <a:spLocks noChangeArrowheads="1"/>
          </p:cNvSpPr>
          <p:nvPr/>
        </p:nvSpPr>
        <p:spPr bwMode="auto">
          <a:xfrm>
            <a:off x="3549650" y="343535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400"/>
              <a:t>IS-54</a:t>
            </a:r>
          </a:p>
          <a:p>
            <a:pPr eaLnBrk="1" hangingPunct="1"/>
            <a:r>
              <a:rPr lang="en-US" sz="1400"/>
              <a:t>IS-136 </a:t>
            </a:r>
          </a:p>
        </p:txBody>
      </p:sp>
      <p:sp>
        <p:nvSpPr>
          <p:cNvPr id="8220" name="TextBox 21"/>
          <p:cNvSpPr txBox="1">
            <a:spLocks noChangeArrowheads="1"/>
          </p:cNvSpPr>
          <p:nvPr/>
        </p:nvSpPr>
        <p:spPr bwMode="auto">
          <a:xfrm>
            <a:off x="4246563" y="2840038"/>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600"/>
              <a:t>GPRS</a:t>
            </a:r>
          </a:p>
        </p:txBody>
      </p:sp>
      <p:sp>
        <p:nvSpPr>
          <p:cNvPr id="34" name="TextBox 33"/>
          <p:cNvSpPr txBox="1"/>
          <p:nvPr/>
        </p:nvSpPr>
        <p:spPr>
          <a:xfrm>
            <a:off x="1690688" y="3133725"/>
            <a:ext cx="1354137" cy="369888"/>
          </a:xfrm>
          <a:prstGeom prst="rect">
            <a:avLst/>
          </a:prstGeom>
          <a:noFill/>
        </p:spPr>
        <p:txBody>
          <a:bodyPr>
            <a:spAutoFit/>
          </a:bodyPr>
          <a:lstStyle/>
          <a:p>
            <a:pPr algn="ctr">
              <a:defRPr/>
            </a:pPr>
            <a:r>
              <a:rPr lang="en-US" dirty="0">
                <a:solidFill>
                  <a:srgbClr val="0098DB"/>
                </a:solidFill>
                <a:effectLst>
                  <a:outerShdw blurRad="38100" dist="38100" dir="2700000" algn="tl">
                    <a:srgbClr val="000000">
                      <a:alpha val="43137"/>
                    </a:srgbClr>
                  </a:outerShdw>
                </a:effectLst>
                <a:latin typeface="Arial" charset="0"/>
                <a:ea typeface="ＭＳ Ｐゴシック" pitchFamily="68" charset="-128"/>
                <a:cs typeface="+mn-cs"/>
              </a:rPr>
              <a:t>Analog</a:t>
            </a:r>
          </a:p>
        </p:txBody>
      </p:sp>
      <p:cxnSp>
        <p:nvCxnSpPr>
          <p:cNvPr id="37" name="Straight Connector 36"/>
          <p:cNvCxnSpPr/>
          <p:nvPr/>
        </p:nvCxnSpPr>
        <p:spPr>
          <a:xfrm rot="5400000">
            <a:off x="-273843" y="2978944"/>
            <a:ext cx="3962400" cy="1587"/>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62832" y="2978944"/>
            <a:ext cx="3962400" cy="1587"/>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359819" y="2978944"/>
            <a:ext cx="3962400" cy="1588"/>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045619" y="2978944"/>
            <a:ext cx="3962400" cy="1588"/>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375944" y="2978944"/>
            <a:ext cx="3962400" cy="1588"/>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
        <p:nvSpPr>
          <p:cNvPr id="8227" name="Rectangle 41"/>
          <p:cNvSpPr>
            <a:spLocks noChangeArrowheads="1"/>
          </p:cNvSpPr>
          <p:nvPr/>
        </p:nvSpPr>
        <p:spPr bwMode="auto">
          <a:xfrm>
            <a:off x="2387600" y="5480050"/>
            <a:ext cx="1225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000">
                <a:latin typeface="Tahoma" panose="020B0604030504040204" pitchFamily="34" charset="0"/>
                <a:cs typeface="Tahoma" panose="020B0604030504040204" pitchFamily="34" charset="0"/>
              </a:rPr>
              <a:t>G = generation</a:t>
            </a:r>
            <a:endParaRPr lang="en-US" sz="1000"/>
          </a:p>
        </p:txBody>
      </p:sp>
      <p:sp>
        <p:nvSpPr>
          <p:cNvPr id="8228" name="TextBox 25"/>
          <p:cNvSpPr txBox="1">
            <a:spLocks noChangeArrowheads="1"/>
          </p:cNvSpPr>
          <p:nvPr/>
        </p:nvSpPr>
        <p:spPr bwMode="auto">
          <a:xfrm>
            <a:off x="7065963" y="1249363"/>
            <a:ext cx="885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600"/>
              <a:t>LTE-A</a:t>
            </a:r>
          </a:p>
        </p:txBody>
      </p:sp>
      <p:sp>
        <p:nvSpPr>
          <p:cNvPr id="8229" name="TextBox 23"/>
          <p:cNvSpPr txBox="1">
            <a:spLocks noChangeArrowheads="1"/>
          </p:cNvSpPr>
          <p:nvPr/>
        </p:nvSpPr>
        <p:spPr bwMode="auto">
          <a:xfrm>
            <a:off x="6805613" y="1509713"/>
            <a:ext cx="1582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600"/>
              <a:t>802.11n/ac</a:t>
            </a:r>
          </a:p>
        </p:txBody>
      </p:sp>
      <p:sp>
        <p:nvSpPr>
          <p:cNvPr id="46" name="TextBox 45"/>
          <p:cNvSpPr txBox="1"/>
          <p:nvPr/>
        </p:nvSpPr>
        <p:spPr>
          <a:xfrm>
            <a:off x="7900988" y="609600"/>
            <a:ext cx="585787" cy="368300"/>
          </a:xfrm>
          <a:prstGeom prst="rect">
            <a:avLst/>
          </a:prstGeom>
          <a:noFill/>
        </p:spPr>
        <p:txBody>
          <a:bodyPr>
            <a:spAutoFit/>
          </a:bodyPr>
          <a:lstStyle/>
          <a:p>
            <a:pPr>
              <a:defRPr/>
            </a:pPr>
            <a:r>
              <a:rPr lang="en-US" dirty="0">
                <a:solidFill>
                  <a:srgbClr val="0098DB"/>
                </a:solidFill>
                <a:effectLst>
                  <a:outerShdw blurRad="38100" dist="38100" dir="2700000" algn="tl">
                    <a:srgbClr val="000000">
                      <a:alpha val="43137"/>
                    </a:srgbClr>
                  </a:outerShdw>
                </a:effectLst>
                <a:latin typeface="Arial" charset="0"/>
                <a:ea typeface="ＭＳ Ｐゴシック" pitchFamily="68" charset="-128"/>
                <a:cs typeface="+mn-cs"/>
              </a:rPr>
              <a:t>5G</a:t>
            </a:r>
          </a:p>
        </p:txBody>
      </p:sp>
      <p:sp>
        <p:nvSpPr>
          <p:cNvPr id="6" name="Oval 5"/>
          <p:cNvSpPr/>
          <p:nvPr/>
        </p:nvSpPr>
        <p:spPr>
          <a:xfrm rot="20853481">
            <a:off x="6337300" y="1279525"/>
            <a:ext cx="1774825" cy="7889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2" name="TextBox 6"/>
          <p:cNvSpPr txBox="1">
            <a:spLocks noChangeArrowheads="1"/>
          </p:cNvSpPr>
          <p:nvPr/>
        </p:nvSpPr>
        <p:spPr bwMode="auto">
          <a:xfrm>
            <a:off x="7772400" y="976313"/>
            <a:ext cx="13446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600">
                <a:solidFill>
                  <a:srgbClr val="00B050"/>
                </a:solidFill>
              </a:rPr>
              <a:t>Key wireless technologies</a:t>
            </a:r>
          </a:p>
        </p:txBody>
      </p:sp>
      <p:sp>
        <p:nvSpPr>
          <p:cNvPr id="8233" name="TextBox 17"/>
          <p:cNvSpPr txBox="1">
            <a:spLocks noChangeArrowheads="1"/>
          </p:cNvSpPr>
          <p:nvPr/>
        </p:nvSpPr>
        <p:spPr bwMode="auto">
          <a:xfrm>
            <a:off x="7599363" y="5122863"/>
            <a:ext cx="698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t>2015</a:t>
            </a:r>
          </a:p>
        </p:txBody>
      </p:sp>
      <p:cxnSp>
        <p:nvCxnSpPr>
          <p:cNvPr id="43" name="Straight Connector 42"/>
          <p:cNvCxnSpPr/>
          <p:nvPr/>
        </p:nvCxnSpPr>
        <p:spPr>
          <a:xfrm rot="5400000">
            <a:off x="5853907" y="2994819"/>
            <a:ext cx="3962400" cy="1587"/>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pPr>
              <a:defRPr/>
            </a:pPr>
            <a:fld id="{329A159E-1755-49BC-92A0-D4A24B8956FF}" type="slidenum">
              <a:rPr lang="en-US" smtClean="0"/>
              <a:pPr>
                <a:defRPr/>
              </a:pPr>
              <a:t>3</a:t>
            </a:fld>
            <a:endParaRPr lang="en-US"/>
          </a:p>
        </p:txBody>
      </p:sp>
    </p:spTree>
    <p:extLst>
      <p:ext uri="{BB962C8B-B14F-4D97-AF65-F5344CB8AC3E}">
        <p14:creationId xmlns:p14="http://schemas.microsoft.com/office/powerpoint/2010/main" val="1469615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50363765"/>
              </p:ext>
            </p:extLst>
          </p:nvPr>
        </p:nvGraphicFramePr>
        <p:xfrm>
          <a:off x="228600" y="501650"/>
          <a:ext cx="8763000" cy="4787898"/>
        </p:xfrm>
        <a:graphic>
          <a:graphicData uri="http://schemas.openxmlformats.org/drawingml/2006/table">
            <a:tbl>
              <a:tblPr firstRow="1" bandRow="1">
                <a:tableStyleId>{5C22544A-7EE6-4342-B048-85BDC9FD1C3A}</a:tableStyleId>
              </a:tblPr>
              <a:tblGrid>
                <a:gridCol w="715347"/>
                <a:gridCol w="5275685"/>
                <a:gridCol w="1430693"/>
                <a:gridCol w="1341275"/>
              </a:tblGrid>
              <a:tr h="414549">
                <a:tc rowSpan="2">
                  <a:txBody>
                    <a:bodyPr/>
                    <a:lstStyle/>
                    <a:p>
                      <a:pPr algn="ctr">
                        <a:spcBef>
                          <a:spcPts val="0"/>
                        </a:spcBef>
                        <a:spcAft>
                          <a:spcPts val="0"/>
                        </a:spcAft>
                      </a:pPr>
                      <a:r>
                        <a:rPr lang="en-US" sz="1400" b="1" dirty="0" smtClean="0">
                          <a:solidFill>
                            <a:schemeClr val="bg1"/>
                          </a:solidFill>
                          <a:latin typeface="Arial Narrow" pitchFamily="34" charset="0"/>
                        </a:rPr>
                        <a:t>G</a:t>
                      </a:r>
                      <a:endParaRPr lang="en-US" sz="1400" b="1" dirty="0">
                        <a:solidFill>
                          <a:schemeClr val="bg1"/>
                        </a:solidFill>
                        <a:latin typeface="Arial Narrow" pitchFamily="34" charset="0"/>
                      </a:endParaRPr>
                    </a:p>
                  </a:txBody>
                  <a:tcPr marT="45722" marB="45722" anchor="ctr"/>
                </a:tc>
                <a:tc rowSpan="2">
                  <a:txBody>
                    <a:bodyPr/>
                    <a:lstStyle/>
                    <a:p>
                      <a:pPr>
                        <a:spcBef>
                          <a:spcPts val="0"/>
                        </a:spcBef>
                        <a:spcAft>
                          <a:spcPts val="0"/>
                        </a:spcAft>
                      </a:pPr>
                      <a:endParaRPr lang="en-US" sz="1600" dirty="0">
                        <a:latin typeface="Arial Narrow" pitchFamily="34" charset="0"/>
                      </a:endParaRPr>
                    </a:p>
                  </a:txBody>
                  <a:tcPr marT="45722" marB="45722">
                    <a:solidFill>
                      <a:schemeClr val="bg1"/>
                    </a:solidFill>
                  </a:tcPr>
                </a:tc>
                <a:tc gridSpan="2">
                  <a:txBody>
                    <a:bodyPr/>
                    <a:lstStyle/>
                    <a:p>
                      <a:pPr algn="ctr">
                        <a:spcBef>
                          <a:spcPts val="0"/>
                        </a:spcBef>
                        <a:spcAft>
                          <a:spcPts val="0"/>
                        </a:spcAft>
                      </a:pPr>
                      <a:r>
                        <a:rPr lang="en-US" sz="1600" dirty="0" smtClean="0">
                          <a:latin typeface="Arial Narrow" pitchFamily="34" charset="0"/>
                        </a:rPr>
                        <a:t>Peak Data Rate (Mbps)</a:t>
                      </a:r>
                      <a:endParaRPr lang="en-US" sz="1600" dirty="0">
                        <a:latin typeface="Arial Narrow" pitchFamily="34" charset="0"/>
                      </a:endParaRPr>
                    </a:p>
                  </a:txBody>
                  <a:tcPr marT="45722" marB="45722"/>
                </a:tc>
                <a:tc hMerge="1">
                  <a:txBody>
                    <a:bodyPr/>
                    <a:lstStyle/>
                    <a:p>
                      <a:endParaRPr lang="en-US"/>
                    </a:p>
                  </a:txBody>
                  <a:tcPr/>
                </a:tc>
              </a:tr>
              <a:tr h="335292">
                <a:tc vMerge="1">
                  <a:txBody>
                    <a:bodyPr/>
                    <a:lstStyle/>
                    <a:p>
                      <a:endParaRPr lang="en-US"/>
                    </a:p>
                  </a:txBody>
                  <a:tcPr/>
                </a:tc>
                <a:tc vMerge="1">
                  <a:txBody>
                    <a:bodyPr/>
                    <a:lstStyle/>
                    <a:p>
                      <a:endParaRPr lang="en-US"/>
                    </a:p>
                  </a:txBody>
                  <a:tcPr/>
                </a:tc>
                <a:tc>
                  <a:txBody>
                    <a:bodyPr/>
                    <a:lstStyle/>
                    <a:p>
                      <a:pPr algn="l">
                        <a:spcBef>
                          <a:spcPts val="0"/>
                        </a:spcBef>
                        <a:spcAft>
                          <a:spcPts val="0"/>
                        </a:spcAft>
                      </a:pPr>
                      <a:r>
                        <a:rPr lang="en-US" sz="1600" dirty="0" smtClean="0">
                          <a:latin typeface="Arial Narrow" pitchFamily="34" charset="0"/>
                        </a:rPr>
                        <a:t>Downlink</a:t>
                      </a:r>
                      <a:endParaRPr lang="en-US" sz="1600" dirty="0">
                        <a:latin typeface="Arial Narrow" pitchFamily="34" charset="0"/>
                      </a:endParaRPr>
                    </a:p>
                  </a:txBody>
                  <a:tcPr marT="45722" marB="45722"/>
                </a:tc>
                <a:tc>
                  <a:txBody>
                    <a:bodyPr/>
                    <a:lstStyle/>
                    <a:p>
                      <a:pPr algn="l">
                        <a:spcBef>
                          <a:spcPts val="0"/>
                        </a:spcBef>
                        <a:spcAft>
                          <a:spcPts val="0"/>
                        </a:spcAft>
                      </a:pPr>
                      <a:r>
                        <a:rPr lang="en-US" sz="1600" dirty="0" smtClean="0">
                          <a:latin typeface="Arial Narrow" pitchFamily="34" charset="0"/>
                        </a:rPr>
                        <a:t>Uplink</a:t>
                      </a:r>
                      <a:endParaRPr lang="en-US" sz="1600" dirty="0">
                        <a:latin typeface="Arial Narrow" pitchFamily="34" charset="0"/>
                      </a:endParaRPr>
                    </a:p>
                  </a:txBody>
                  <a:tcPr marT="45722" marB="45722"/>
                </a:tc>
              </a:tr>
              <a:tr h="336246">
                <a:tc>
                  <a:txBody>
                    <a:bodyPr/>
                    <a:lstStyle/>
                    <a:p>
                      <a:pPr algn="ctr">
                        <a:spcBef>
                          <a:spcPts val="0"/>
                        </a:spcBef>
                        <a:spcAft>
                          <a:spcPts val="0"/>
                        </a:spcAft>
                      </a:pPr>
                      <a:r>
                        <a:rPr lang="en-US" sz="1400" b="1" dirty="0" smtClean="0">
                          <a:solidFill>
                            <a:schemeClr val="bg1"/>
                          </a:solidFill>
                          <a:latin typeface="Arial Narrow" pitchFamily="34" charset="0"/>
                        </a:rPr>
                        <a:t>1</a:t>
                      </a:r>
                      <a:endParaRPr lang="en-US" sz="1400" b="1" dirty="0">
                        <a:solidFill>
                          <a:schemeClr val="bg1"/>
                        </a:solidFill>
                        <a:latin typeface="Arial Narrow" pitchFamily="34" charset="0"/>
                      </a:endParaRPr>
                    </a:p>
                  </a:txBody>
                  <a:tcPr marT="45722" marB="45722" anchor="c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ABB400"/>
                        </a:buClr>
                        <a:buSzTx/>
                        <a:buFont typeface="Arial" charset="0"/>
                        <a:buNone/>
                        <a:tabLst/>
                      </a:pPr>
                      <a:r>
                        <a:rPr kumimoji="0" lang="en-US" sz="1600" b="0" i="0" u="none" strike="noStrike" cap="none" normalizeH="0" baseline="0" dirty="0" smtClean="0">
                          <a:ln>
                            <a:noFill/>
                          </a:ln>
                          <a:solidFill>
                            <a:schemeClr val="tx1"/>
                          </a:solidFill>
                          <a:effectLst/>
                          <a:latin typeface="Arial Narrow" pitchFamily="34" charset="0"/>
                          <a:ea typeface="ＭＳ Ｐゴシック" pitchFamily="34" charset="-128"/>
                        </a:rPr>
                        <a:t> Analog</a:t>
                      </a:r>
                    </a:p>
                  </a:txBody>
                  <a:tcPr marT="45722" marB="45722" anchor="ctr" horzOverflow="overflow"/>
                </a:tc>
                <a:tc gridSpan="2">
                  <a:txBody>
                    <a:bodyPr/>
                    <a:lstStyle/>
                    <a:p>
                      <a:pPr marL="0" marR="0" lvl="0" indent="0" algn="l" defTabSz="914400" rtl="0" eaLnBrk="0" fontAlgn="base" latinLnBrk="0" hangingPunct="0">
                        <a:lnSpc>
                          <a:spcPct val="100000"/>
                        </a:lnSpc>
                        <a:spcBef>
                          <a:spcPct val="20000"/>
                        </a:spcBef>
                        <a:spcAft>
                          <a:spcPct val="0"/>
                        </a:spcAft>
                        <a:buClr>
                          <a:srgbClr val="ABB400"/>
                        </a:buClr>
                        <a:buSzTx/>
                        <a:buFont typeface="Arial" charset="0"/>
                        <a:buNone/>
                        <a:tabLst/>
                      </a:pPr>
                      <a:r>
                        <a:rPr kumimoji="0" lang="en-US" sz="1600" b="0" i="0" u="none" strike="noStrike" cap="none" normalizeH="0" baseline="0" dirty="0" smtClean="0">
                          <a:ln>
                            <a:noFill/>
                          </a:ln>
                          <a:solidFill>
                            <a:schemeClr val="tx1"/>
                          </a:solidFill>
                          <a:effectLst/>
                          <a:latin typeface="Arial Narrow" pitchFamily="34" charset="0"/>
                          <a:ea typeface="ＭＳ Ｐゴシック" pitchFamily="34" charset="-128"/>
                        </a:rPr>
                        <a:t>19.2 kbps</a:t>
                      </a:r>
                    </a:p>
                  </a:txBody>
                  <a:tcPr marT="45722" marB="45722" anchor="ctr" horzOverflow="overflow"/>
                </a:tc>
                <a:tc hMerge="1">
                  <a:txBody>
                    <a:bodyPr/>
                    <a:lstStyle/>
                    <a:p>
                      <a:endParaRPr lang="en-US"/>
                    </a:p>
                  </a:txBody>
                  <a:tcPr/>
                </a:tc>
              </a:tr>
              <a:tr h="336246">
                <a:tc>
                  <a:txBody>
                    <a:bodyPr/>
                    <a:lstStyle/>
                    <a:p>
                      <a:pPr algn="ctr">
                        <a:spcBef>
                          <a:spcPts val="0"/>
                        </a:spcBef>
                        <a:spcAft>
                          <a:spcPts val="0"/>
                        </a:spcAft>
                      </a:pPr>
                      <a:r>
                        <a:rPr lang="en-US" sz="1400" b="1" dirty="0" smtClean="0">
                          <a:solidFill>
                            <a:schemeClr val="bg1"/>
                          </a:solidFill>
                          <a:latin typeface="Arial Narrow" pitchFamily="34" charset="0"/>
                        </a:rPr>
                        <a:t>2</a:t>
                      </a:r>
                      <a:endParaRPr lang="en-US" sz="1400" b="1" dirty="0">
                        <a:solidFill>
                          <a:schemeClr val="bg1"/>
                        </a:solidFill>
                        <a:latin typeface="Arial Narrow" pitchFamily="34" charset="0"/>
                      </a:endParaRPr>
                    </a:p>
                  </a:txBody>
                  <a:tcPr marT="45722" marB="45722" anchor="ctr">
                    <a:solidFill>
                      <a:schemeClr val="accent1"/>
                    </a:solidFill>
                  </a:tcPr>
                </a:tc>
                <a:tc>
                  <a:txBody>
                    <a:bodyPr/>
                    <a:lstStyle/>
                    <a:p>
                      <a:pPr>
                        <a:spcBef>
                          <a:spcPts val="0"/>
                        </a:spcBef>
                        <a:spcAft>
                          <a:spcPts val="0"/>
                        </a:spcAft>
                      </a:pPr>
                      <a:r>
                        <a:rPr lang="en-US" sz="1600" dirty="0" smtClean="0">
                          <a:latin typeface="Arial Narrow" pitchFamily="34" charset="0"/>
                        </a:rPr>
                        <a:t>Digital – TDMA, CDMA</a:t>
                      </a:r>
                      <a:endParaRPr lang="en-US" sz="1600" dirty="0">
                        <a:latin typeface="Arial Narrow" pitchFamily="34" charset="0"/>
                      </a:endParaRPr>
                    </a:p>
                  </a:txBody>
                  <a:tcPr marT="45722" marB="45722"/>
                </a:tc>
                <a:tc gridSpan="2">
                  <a:txBody>
                    <a:bodyPr/>
                    <a:lstStyle/>
                    <a:p>
                      <a:pPr>
                        <a:spcBef>
                          <a:spcPts val="0"/>
                        </a:spcBef>
                        <a:spcAft>
                          <a:spcPts val="0"/>
                        </a:spcAft>
                      </a:pPr>
                      <a:r>
                        <a:rPr lang="en-US" sz="1600" dirty="0" smtClean="0">
                          <a:latin typeface="Arial Narrow" pitchFamily="34" charset="0"/>
                        </a:rPr>
                        <a:t>14.4 kbps</a:t>
                      </a:r>
                      <a:endParaRPr lang="en-US" sz="1600" dirty="0">
                        <a:latin typeface="Arial Narrow" pitchFamily="34" charset="0"/>
                      </a:endParaRPr>
                    </a:p>
                  </a:txBody>
                  <a:tcPr marT="45722" marB="45722"/>
                </a:tc>
                <a:tc hMerge="1">
                  <a:txBody>
                    <a:bodyPr/>
                    <a:lstStyle/>
                    <a:p>
                      <a:endParaRPr lang="en-US"/>
                    </a:p>
                  </a:txBody>
                  <a:tcPr/>
                </a:tc>
              </a:tr>
              <a:tr h="822992">
                <a:tc>
                  <a:txBody>
                    <a:bodyPr/>
                    <a:lstStyle/>
                    <a:p>
                      <a:pPr algn="ctr">
                        <a:spcBef>
                          <a:spcPts val="0"/>
                        </a:spcBef>
                        <a:spcAft>
                          <a:spcPts val="0"/>
                        </a:spcAft>
                      </a:pPr>
                      <a:r>
                        <a:rPr lang="en-US" sz="1400" b="1" dirty="0" smtClean="0">
                          <a:solidFill>
                            <a:schemeClr val="bg1"/>
                          </a:solidFill>
                          <a:latin typeface="Arial Narrow" pitchFamily="34" charset="0"/>
                        </a:rPr>
                        <a:t>3</a:t>
                      </a:r>
                      <a:endParaRPr lang="en-US" sz="1400" b="1" dirty="0">
                        <a:solidFill>
                          <a:schemeClr val="bg1"/>
                        </a:solidFill>
                        <a:latin typeface="Arial Narrow" pitchFamily="34" charset="0"/>
                      </a:endParaRPr>
                    </a:p>
                  </a:txBody>
                  <a:tcPr marT="45722" marB="45722" anchor="ctr">
                    <a:solidFill>
                      <a:schemeClr val="accent1"/>
                    </a:solidFill>
                  </a:tcPr>
                </a:tc>
                <a:tc>
                  <a:txBody>
                    <a:bodyPr/>
                    <a:lstStyle/>
                    <a:p>
                      <a:pPr>
                        <a:spcBef>
                          <a:spcPts val="0"/>
                        </a:spcBef>
                        <a:spcAft>
                          <a:spcPts val="0"/>
                        </a:spcAft>
                      </a:pPr>
                      <a:r>
                        <a:rPr lang="en-US" sz="1600" dirty="0" smtClean="0">
                          <a:latin typeface="Arial Narrow" pitchFamily="34" charset="0"/>
                        </a:rPr>
                        <a:t>Improved CDMA variants</a:t>
                      </a:r>
                      <a:r>
                        <a:rPr lang="en-US" sz="1600" baseline="0" dirty="0" smtClean="0">
                          <a:latin typeface="Arial Narrow" pitchFamily="34" charset="0"/>
                        </a:rPr>
                        <a:t> (</a:t>
                      </a:r>
                      <a:r>
                        <a:rPr lang="en-US" sz="1600" dirty="0" smtClean="0">
                          <a:latin typeface="Arial Narrow" pitchFamily="34" charset="0"/>
                        </a:rPr>
                        <a:t>WCDMA, CDMA2000)</a:t>
                      </a:r>
                      <a:endParaRPr lang="en-US" sz="1600" dirty="0">
                        <a:latin typeface="Arial Narrow" pitchFamily="34" charset="0"/>
                      </a:endParaRPr>
                    </a:p>
                  </a:txBody>
                  <a:tcPr marT="45722" marB="45722"/>
                </a:tc>
                <a:tc gridSpan="2">
                  <a:txBody>
                    <a:bodyPr/>
                    <a:lstStyle/>
                    <a:p>
                      <a:pPr>
                        <a:spcBef>
                          <a:spcPts val="0"/>
                        </a:spcBef>
                        <a:spcAft>
                          <a:spcPts val="0"/>
                        </a:spcAft>
                      </a:pPr>
                      <a:r>
                        <a:rPr lang="en-US" sz="1600" dirty="0" smtClean="0">
                          <a:latin typeface="Arial Narrow" pitchFamily="34" charset="0"/>
                        </a:rPr>
                        <a:t>144 kbps (1xRTT);</a:t>
                      </a:r>
                      <a:br>
                        <a:rPr lang="en-US" sz="1600" dirty="0" smtClean="0">
                          <a:latin typeface="Arial Narrow" pitchFamily="34" charset="0"/>
                        </a:rPr>
                      </a:br>
                      <a:r>
                        <a:rPr lang="en-US" sz="1600" dirty="0" smtClean="0">
                          <a:latin typeface="Arial Narrow" pitchFamily="34" charset="0"/>
                        </a:rPr>
                        <a:t> 384 kbps (UMTS);</a:t>
                      </a:r>
                      <a:br>
                        <a:rPr lang="en-US" sz="1600" dirty="0" smtClean="0">
                          <a:latin typeface="Arial Narrow" pitchFamily="34" charset="0"/>
                        </a:rPr>
                      </a:br>
                      <a:r>
                        <a:rPr lang="en-US" sz="1600" dirty="0" smtClean="0">
                          <a:latin typeface="Arial Narrow" pitchFamily="34" charset="0"/>
                        </a:rPr>
                        <a:t> 2.4 Mbps (EVDO)</a:t>
                      </a:r>
                      <a:endParaRPr lang="en-US" sz="1600" dirty="0">
                        <a:latin typeface="Arial Narrow" pitchFamily="34" charset="0"/>
                      </a:endParaRPr>
                    </a:p>
                  </a:txBody>
                  <a:tcPr marT="45722" marB="45722"/>
                </a:tc>
                <a:tc hMerge="1">
                  <a:txBody>
                    <a:bodyPr/>
                    <a:lstStyle/>
                    <a:p>
                      <a:endParaRPr lang="en-US"/>
                    </a:p>
                  </a:txBody>
                  <a:tcPr/>
                </a:tc>
              </a:tr>
              <a:tr h="336246">
                <a:tc>
                  <a:txBody>
                    <a:bodyPr/>
                    <a:lstStyle/>
                    <a:p>
                      <a:pPr algn="ctr">
                        <a:spcBef>
                          <a:spcPts val="0"/>
                        </a:spcBef>
                        <a:spcAft>
                          <a:spcPts val="0"/>
                        </a:spcAft>
                      </a:pPr>
                      <a:r>
                        <a:rPr lang="en-US" sz="1400" b="1" dirty="0" smtClean="0">
                          <a:solidFill>
                            <a:schemeClr val="bg1"/>
                          </a:solidFill>
                          <a:latin typeface="Arial Narrow" pitchFamily="34" charset="0"/>
                        </a:rPr>
                        <a:t>3.5</a:t>
                      </a:r>
                      <a:endParaRPr lang="en-US" sz="1400" b="1" dirty="0">
                        <a:solidFill>
                          <a:schemeClr val="bg1"/>
                        </a:solidFill>
                        <a:latin typeface="Arial Narrow" pitchFamily="34" charset="0"/>
                      </a:endParaRPr>
                    </a:p>
                  </a:txBody>
                  <a:tcPr marT="45722" marB="45722" anchor="ctr">
                    <a:solidFill>
                      <a:schemeClr val="accent1"/>
                    </a:solidFill>
                  </a:tcPr>
                </a:tc>
                <a:tc>
                  <a:txBody>
                    <a:bodyPr/>
                    <a:lstStyle/>
                    <a:p>
                      <a:pPr>
                        <a:spcBef>
                          <a:spcPts val="0"/>
                        </a:spcBef>
                        <a:spcAft>
                          <a:spcPts val="0"/>
                        </a:spcAft>
                      </a:pPr>
                      <a:r>
                        <a:rPr lang="en-US" sz="1600" dirty="0" smtClean="0">
                          <a:latin typeface="Arial Narrow" pitchFamily="34" charset="0"/>
                        </a:rPr>
                        <a:t>HSPA (today)</a:t>
                      </a:r>
                      <a:endParaRPr lang="en-US" sz="1600" dirty="0">
                        <a:latin typeface="Arial Narrow" pitchFamily="34" charset="0"/>
                      </a:endParaRPr>
                    </a:p>
                  </a:txBody>
                  <a:tcPr marT="45722" marB="45722"/>
                </a:tc>
                <a:tc>
                  <a:txBody>
                    <a:bodyPr/>
                    <a:lstStyle/>
                    <a:p>
                      <a:pPr>
                        <a:spcBef>
                          <a:spcPts val="0"/>
                        </a:spcBef>
                        <a:spcAft>
                          <a:spcPts val="0"/>
                        </a:spcAft>
                      </a:pPr>
                      <a:r>
                        <a:rPr lang="en-US" sz="1600" dirty="0" smtClean="0">
                          <a:latin typeface="Arial Narrow" pitchFamily="34" charset="0"/>
                        </a:rPr>
                        <a:t>14 Mbps</a:t>
                      </a:r>
                      <a:endParaRPr lang="en-US" sz="1600" dirty="0">
                        <a:latin typeface="Arial Narrow" pitchFamily="34" charset="0"/>
                      </a:endParaRPr>
                    </a:p>
                  </a:txBody>
                  <a:tcPr marT="45722" marB="45722"/>
                </a:tc>
                <a:tc>
                  <a:txBody>
                    <a:bodyPr/>
                    <a:lstStyle/>
                    <a:p>
                      <a:pPr>
                        <a:spcBef>
                          <a:spcPts val="0"/>
                        </a:spcBef>
                        <a:spcAft>
                          <a:spcPts val="0"/>
                        </a:spcAft>
                      </a:pPr>
                      <a:r>
                        <a:rPr lang="en-US" sz="1600" dirty="0" smtClean="0">
                          <a:latin typeface="Arial Narrow" pitchFamily="34" charset="0"/>
                        </a:rPr>
                        <a:t>2 Mbps</a:t>
                      </a:r>
                      <a:endParaRPr lang="en-US" sz="1600" dirty="0">
                        <a:latin typeface="Arial Narrow" pitchFamily="34" charset="0"/>
                      </a:endParaRPr>
                    </a:p>
                  </a:txBody>
                  <a:tcPr marT="45722" marB="45722"/>
                </a:tc>
              </a:tr>
              <a:tr h="336246">
                <a:tc rowSpan="2">
                  <a:txBody>
                    <a:bodyPr/>
                    <a:lstStyle/>
                    <a:p>
                      <a:pPr algn="ctr"/>
                      <a:r>
                        <a:rPr lang="en-US" sz="1400" b="1" dirty="0" smtClean="0">
                          <a:solidFill>
                            <a:schemeClr val="bg1"/>
                          </a:solidFill>
                          <a:latin typeface="Arial Narrow" pitchFamily="34" charset="0"/>
                        </a:rPr>
                        <a:t>3.75</a:t>
                      </a:r>
                      <a:endParaRPr lang="en-US" sz="1400" b="1" dirty="0">
                        <a:solidFill>
                          <a:schemeClr val="bg1"/>
                        </a:solidFill>
                        <a:latin typeface="Arial Narrow" pitchFamily="34" charset="0"/>
                      </a:endParaRPr>
                    </a:p>
                  </a:txBody>
                  <a:tcPr marT="45722" marB="45722" anchor="ctr">
                    <a:solidFill>
                      <a:schemeClr val="accent1"/>
                    </a:solidFill>
                  </a:tcPr>
                </a:tc>
                <a:tc>
                  <a:txBody>
                    <a:bodyPr/>
                    <a:lstStyle/>
                    <a:p>
                      <a:pPr>
                        <a:spcBef>
                          <a:spcPts val="0"/>
                        </a:spcBef>
                        <a:spcAft>
                          <a:spcPts val="0"/>
                        </a:spcAft>
                      </a:pPr>
                      <a:r>
                        <a:rPr lang="en-US" sz="1600" dirty="0" smtClean="0">
                          <a:latin typeface="Arial Narrow" pitchFamily="34" charset="0"/>
                        </a:rPr>
                        <a:t>HSPA</a:t>
                      </a:r>
                      <a:r>
                        <a:rPr lang="en-US" sz="1600" baseline="0" dirty="0" smtClean="0">
                          <a:latin typeface="Arial Narrow" pitchFamily="34" charset="0"/>
                        </a:rPr>
                        <a:t> (Release 7) DL 64QAM or </a:t>
                      </a:r>
                      <a:r>
                        <a:rPr lang="en-US" sz="1600" dirty="0" smtClean="0">
                          <a:latin typeface="Arial Narrow" pitchFamily="34" charset="0"/>
                        </a:rPr>
                        <a:t>2x2 MIMO; UL 16QAM </a:t>
                      </a:r>
                      <a:endParaRPr lang="en-US" sz="1600" dirty="0">
                        <a:latin typeface="Arial Narrow" pitchFamily="34" charset="0"/>
                      </a:endParaRPr>
                    </a:p>
                  </a:txBody>
                  <a:tcPr marT="45722" marB="45722"/>
                </a:tc>
                <a:tc>
                  <a:txBody>
                    <a:bodyPr/>
                    <a:lstStyle/>
                    <a:p>
                      <a:pPr>
                        <a:spcBef>
                          <a:spcPts val="0"/>
                        </a:spcBef>
                        <a:spcAft>
                          <a:spcPts val="0"/>
                        </a:spcAft>
                      </a:pPr>
                      <a:r>
                        <a:rPr lang="en-US" sz="1600" dirty="0" smtClean="0">
                          <a:latin typeface="Arial Narrow" pitchFamily="34" charset="0"/>
                        </a:rPr>
                        <a:t>28 Mbps</a:t>
                      </a:r>
                      <a:endParaRPr lang="en-US" sz="1600" dirty="0">
                        <a:latin typeface="Arial Narrow" pitchFamily="34" charset="0"/>
                      </a:endParaRPr>
                    </a:p>
                  </a:txBody>
                  <a:tcPr marT="45722" marB="45722"/>
                </a:tc>
                <a:tc>
                  <a:txBody>
                    <a:bodyPr/>
                    <a:lstStyle/>
                    <a:p>
                      <a:pPr>
                        <a:spcBef>
                          <a:spcPts val="0"/>
                        </a:spcBef>
                        <a:spcAft>
                          <a:spcPts val="0"/>
                        </a:spcAft>
                      </a:pPr>
                      <a:r>
                        <a:rPr lang="en-US" sz="1600" dirty="0" smtClean="0">
                          <a:latin typeface="Arial Narrow" pitchFamily="34" charset="0"/>
                        </a:rPr>
                        <a:t>11.5 Mbps</a:t>
                      </a:r>
                      <a:endParaRPr lang="en-US" sz="1600" dirty="0">
                        <a:latin typeface="Arial Narrow" pitchFamily="34" charset="0"/>
                      </a:endParaRPr>
                    </a:p>
                  </a:txBody>
                  <a:tcPr marT="45722" marB="45722"/>
                </a:tc>
              </a:tr>
              <a:tr h="336246">
                <a:tc vMerge="1">
                  <a:txBody>
                    <a:bodyPr/>
                    <a:lstStyle/>
                    <a:p>
                      <a:pPr>
                        <a:spcBef>
                          <a:spcPts val="0"/>
                        </a:spcBef>
                        <a:spcAft>
                          <a:spcPts val="0"/>
                        </a:spcAft>
                      </a:pPr>
                      <a:endParaRPr lang="en-US" sz="1800" dirty="0">
                        <a:latin typeface="+mn-lt"/>
                      </a:endParaRPr>
                    </a:p>
                  </a:txBody>
                  <a:tcPr/>
                </a:tc>
                <a:tc>
                  <a:txBody>
                    <a:bodyPr/>
                    <a:lstStyle/>
                    <a:p>
                      <a:pPr>
                        <a:spcBef>
                          <a:spcPts val="0"/>
                        </a:spcBef>
                        <a:spcAft>
                          <a:spcPts val="0"/>
                        </a:spcAft>
                      </a:pPr>
                      <a:r>
                        <a:rPr lang="en-US" sz="1600" dirty="0" smtClean="0">
                          <a:latin typeface="Arial Narrow" pitchFamily="34" charset="0"/>
                        </a:rPr>
                        <a:t>HSPA (Release</a:t>
                      </a:r>
                      <a:r>
                        <a:rPr lang="en-US" sz="1600" baseline="0" dirty="0" smtClean="0">
                          <a:latin typeface="Arial Narrow" pitchFamily="34" charset="0"/>
                        </a:rPr>
                        <a:t> 8) DL 64QAM and 2x2 MIMO</a:t>
                      </a:r>
                      <a:endParaRPr lang="en-US" sz="1600" dirty="0">
                        <a:latin typeface="Arial Narrow" pitchFamily="34" charset="0"/>
                      </a:endParaRPr>
                    </a:p>
                  </a:txBody>
                  <a:tcPr marT="45722" marB="45722"/>
                </a:tc>
                <a:tc>
                  <a:txBody>
                    <a:bodyPr/>
                    <a:lstStyle/>
                    <a:p>
                      <a:pPr>
                        <a:spcBef>
                          <a:spcPts val="0"/>
                        </a:spcBef>
                        <a:spcAft>
                          <a:spcPts val="0"/>
                        </a:spcAft>
                      </a:pPr>
                      <a:r>
                        <a:rPr lang="en-US" sz="1600" dirty="0" smtClean="0">
                          <a:latin typeface="Arial Narrow" pitchFamily="34" charset="0"/>
                        </a:rPr>
                        <a:t>42 Mbps</a:t>
                      </a:r>
                      <a:endParaRPr lang="en-US" sz="1600" dirty="0">
                        <a:latin typeface="Arial Narrow" pitchFamily="34" charset="0"/>
                      </a:endParaRPr>
                    </a:p>
                  </a:txBody>
                  <a:tcPr marT="45722" marB="45722"/>
                </a:tc>
                <a:tc>
                  <a:txBody>
                    <a:bodyPr/>
                    <a:lstStyle/>
                    <a:p>
                      <a:pPr>
                        <a:spcBef>
                          <a:spcPts val="0"/>
                        </a:spcBef>
                        <a:spcAft>
                          <a:spcPts val="0"/>
                        </a:spcAft>
                      </a:pPr>
                      <a:r>
                        <a:rPr lang="en-US" sz="1600" dirty="0" smtClean="0">
                          <a:latin typeface="Arial Narrow" pitchFamily="34" charset="0"/>
                        </a:rPr>
                        <a:t>11.5 Mbps</a:t>
                      </a:r>
                      <a:endParaRPr lang="en-US" sz="1600" dirty="0">
                        <a:latin typeface="Arial Narrow" pitchFamily="34" charset="0"/>
                      </a:endParaRPr>
                    </a:p>
                  </a:txBody>
                  <a:tcPr marT="45722" marB="45722"/>
                </a:tc>
              </a:tr>
              <a:tr h="525097">
                <a:tc rowSpan="3">
                  <a:txBody>
                    <a:bodyPr/>
                    <a:lstStyle/>
                    <a:p>
                      <a:pPr algn="ctr">
                        <a:spcBef>
                          <a:spcPts val="0"/>
                        </a:spcBef>
                        <a:spcAft>
                          <a:spcPts val="0"/>
                        </a:spcAft>
                      </a:pPr>
                      <a:r>
                        <a:rPr lang="en-US" sz="1400" b="1" dirty="0" smtClean="0">
                          <a:solidFill>
                            <a:schemeClr val="bg1"/>
                          </a:solidFill>
                          <a:latin typeface="Arial Narrow" pitchFamily="34" charset="0"/>
                        </a:rPr>
                        <a:t>3.9</a:t>
                      </a:r>
                      <a:endParaRPr lang="en-US" sz="1400" b="1" dirty="0">
                        <a:solidFill>
                          <a:schemeClr val="bg1"/>
                        </a:solidFill>
                        <a:latin typeface="Arial Narrow" pitchFamily="34" charset="0"/>
                      </a:endParaRPr>
                    </a:p>
                  </a:txBody>
                  <a:tcPr marT="45722" marB="45722" anchor="ctr">
                    <a:solidFill>
                      <a:schemeClr val="accent1"/>
                    </a:solidFill>
                  </a:tcPr>
                </a:tc>
                <a:tc>
                  <a:txBody>
                    <a:bodyPr/>
                    <a:lstStyle/>
                    <a:p>
                      <a:pPr>
                        <a:spcBef>
                          <a:spcPts val="0"/>
                        </a:spcBef>
                        <a:spcAft>
                          <a:spcPts val="0"/>
                        </a:spcAft>
                      </a:pPr>
                      <a:r>
                        <a:rPr lang="en-US" sz="1600" dirty="0" smtClean="0">
                          <a:latin typeface="Arial Narrow" pitchFamily="34" charset="0"/>
                        </a:rPr>
                        <a:t>WiMAX</a:t>
                      </a:r>
                      <a:r>
                        <a:rPr lang="en-US" sz="1600" baseline="0" dirty="0" smtClean="0">
                          <a:latin typeface="Arial Narrow" pitchFamily="34" charset="0"/>
                        </a:rPr>
                        <a:t> Release 1.0 TDD (2:1 UL/DL ratio), 10 MHz channel</a:t>
                      </a:r>
                      <a:endParaRPr lang="en-US" sz="1600" dirty="0">
                        <a:latin typeface="Arial Narrow" pitchFamily="34" charset="0"/>
                      </a:endParaRPr>
                    </a:p>
                  </a:txBody>
                  <a:tcPr marT="45722" marB="45722"/>
                </a:tc>
                <a:tc>
                  <a:txBody>
                    <a:bodyPr/>
                    <a:lstStyle/>
                    <a:p>
                      <a:pPr>
                        <a:spcBef>
                          <a:spcPts val="0"/>
                        </a:spcBef>
                        <a:spcAft>
                          <a:spcPts val="0"/>
                        </a:spcAft>
                      </a:pPr>
                      <a:r>
                        <a:rPr lang="en-US" sz="1600" dirty="0" smtClean="0">
                          <a:latin typeface="Arial Narrow" pitchFamily="34" charset="0"/>
                        </a:rPr>
                        <a:t>40</a:t>
                      </a:r>
                      <a:r>
                        <a:rPr lang="en-US" sz="1600" baseline="0" dirty="0" smtClean="0">
                          <a:latin typeface="Arial Narrow" pitchFamily="34" charset="0"/>
                        </a:rPr>
                        <a:t> Mbps</a:t>
                      </a:r>
                      <a:endParaRPr lang="en-US" sz="1600" dirty="0">
                        <a:latin typeface="Arial Narrow" pitchFamily="34" charset="0"/>
                      </a:endParaRPr>
                    </a:p>
                  </a:txBody>
                  <a:tcPr marT="45722" marB="45722"/>
                </a:tc>
                <a:tc>
                  <a:txBody>
                    <a:bodyPr/>
                    <a:lstStyle/>
                    <a:p>
                      <a:pPr>
                        <a:spcBef>
                          <a:spcPts val="0"/>
                        </a:spcBef>
                        <a:spcAft>
                          <a:spcPts val="0"/>
                        </a:spcAft>
                      </a:pPr>
                      <a:r>
                        <a:rPr lang="en-US" sz="1600" dirty="0" smtClean="0">
                          <a:latin typeface="Arial Narrow" pitchFamily="34" charset="0"/>
                        </a:rPr>
                        <a:t>10 Mbps</a:t>
                      </a:r>
                      <a:endParaRPr lang="en-US" sz="1600" dirty="0">
                        <a:latin typeface="Arial Narrow" pitchFamily="34" charset="0"/>
                      </a:endParaRPr>
                    </a:p>
                  </a:txBody>
                  <a:tcPr marT="45722" marB="45722"/>
                </a:tc>
              </a:tr>
              <a:tr h="336246">
                <a:tc vMerge="1">
                  <a:txBody>
                    <a:bodyPr/>
                    <a:lstStyle/>
                    <a:p>
                      <a:pPr>
                        <a:spcBef>
                          <a:spcPts val="0"/>
                        </a:spcBef>
                        <a:spcAft>
                          <a:spcPts val="0"/>
                        </a:spcAft>
                      </a:pPr>
                      <a:endParaRPr lang="en-US" sz="1800" dirty="0">
                        <a:latin typeface="+mn-lt"/>
                      </a:endParaRPr>
                    </a:p>
                  </a:txBody>
                  <a:tcPr anchor="ctr"/>
                </a:tc>
                <a:tc>
                  <a:txBody>
                    <a:bodyPr/>
                    <a:lstStyle/>
                    <a:p>
                      <a:pPr>
                        <a:spcBef>
                          <a:spcPts val="0"/>
                        </a:spcBef>
                        <a:spcAft>
                          <a:spcPts val="0"/>
                        </a:spcAft>
                      </a:pPr>
                      <a:r>
                        <a:rPr lang="en-US" sz="1600" dirty="0" smtClean="0">
                          <a:latin typeface="Arial Narrow" pitchFamily="34" charset="0"/>
                        </a:rPr>
                        <a:t>LTE, FDD 5 MHz UL/DL, 2 Layers DL</a:t>
                      </a:r>
                    </a:p>
                  </a:txBody>
                  <a:tcPr marT="45722" marB="45722"/>
                </a:tc>
                <a:tc>
                  <a:txBody>
                    <a:bodyPr/>
                    <a:lstStyle/>
                    <a:p>
                      <a:pPr>
                        <a:spcBef>
                          <a:spcPts val="0"/>
                        </a:spcBef>
                        <a:spcAft>
                          <a:spcPts val="0"/>
                        </a:spcAft>
                      </a:pPr>
                      <a:r>
                        <a:rPr lang="en-US" sz="1600" dirty="0" smtClean="0">
                          <a:latin typeface="Arial Narrow" pitchFamily="34" charset="0"/>
                        </a:rPr>
                        <a:t>43.2 Mbps</a:t>
                      </a:r>
                      <a:endParaRPr lang="en-US" sz="1600" dirty="0">
                        <a:latin typeface="Arial Narrow" pitchFamily="34" charset="0"/>
                      </a:endParaRPr>
                    </a:p>
                  </a:txBody>
                  <a:tcPr marT="45722" marB="45722"/>
                </a:tc>
                <a:tc>
                  <a:txBody>
                    <a:bodyPr/>
                    <a:lstStyle/>
                    <a:p>
                      <a:pPr>
                        <a:spcBef>
                          <a:spcPts val="0"/>
                        </a:spcBef>
                        <a:spcAft>
                          <a:spcPts val="0"/>
                        </a:spcAft>
                      </a:pPr>
                      <a:r>
                        <a:rPr lang="en-US" sz="1600" dirty="0" smtClean="0">
                          <a:latin typeface="Arial Narrow" pitchFamily="34" charset="0"/>
                        </a:rPr>
                        <a:t>21.6 Mbps</a:t>
                      </a:r>
                      <a:endParaRPr lang="en-US" sz="1600" dirty="0">
                        <a:latin typeface="Arial Narrow" pitchFamily="34" charset="0"/>
                      </a:endParaRPr>
                    </a:p>
                  </a:txBody>
                  <a:tcPr marT="45722" marB="45722"/>
                </a:tc>
              </a:tr>
              <a:tr h="336246">
                <a:tc vMerge="1">
                  <a:txBody>
                    <a:bodyPr/>
                    <a:lstStyle/>
                    <a:p>
                      <a:pPr algn="ctr">
                        <a:spcBef>
                          <a:spcPts val="0"/>
                        </a:spcBef>
                        <a:spcAft>
                          <a:spcPts val="0"/>
                        </a:spcAft>
                      </a:pPr>
                      <a:endParaRPr lang="en-US" sz="1800" b="1" dirty="0">
                        <a:solidFill>
                          <a:schemeClr val="bg1"/>
                        </a:solidFill>
                        <a:latin typeface="+mn-lt"/>
                      </a:endParaRPr>
                    </a:p>
                  </a:txBody>
                  <a:tcPr anchor="ctr">
                    <a:solidFill>
                      <a:schemeClr val="accent1"/>
                    </a:solidFill>
                  </a:tcPr>
                </a:tc>
                <a:tc>
                  <a:txBody>
                    <a:bodyPr/>
                    <a:lstStyle/>
                    <a:p>
                      <a:pPr>
                        <a:spcBef>
                          <a:spcPts val="0"/>
                        </a:spcBef>
                        <a:spcAft>
                          <a:spcPts val="0"/>
                        </a:spcAft>
                      </a:pPr>
                      <a:r>
                        <a:rPr lang="en-US" sz="1600" dirty="0" smtClean="0">
                          <a:latin typeface="Arial Narrow" pitchFamily="34" charset="0"/>
                        </a:rPr>
                        <a:t>LTE CAT-3</a:t>
                      </a:r>
                      <a:endParaRPr lang="en-US" sz="1600" dirty="0">
                        <a:latin typeface="Arial Narrow" pitchFamily="34" charset="0"/>
                      </a:endParaRPr>
                    </a:p>
                  </a:txBody>
                  <a:tcPr marT="45722" marB="45722"/>
                </a:tc>
                <a:tc>
                  <a:txBody>
                    <a:bodyPr/>
                    <a:lstStyle/>
                    <a:p>
                      <a:pPr>
                        <a:spcBef>
                          <a:spcPts val="0"/>
                        </a:spcBef>
                        <a:spcAft>
                          <a:spcPts val="0"/>
                        </a:spcAft>
                      </a:pPr>
                      <a:r>
                        <a:rPr lang="en-US" sz="1600" dirty="0" smtClean="0">
                          <a:latin typeface="Arial Narrow" pitchFamily="34" charset="0"/>
                        </a:rPr>
                        <a:t>100 Mbps</a:t>
                      </a:r>
                      <a:endParaRPr lang="en-US" sz="1600" dirty="0">
                        <a:latin typeface="Arial Narrow" pitchFamily="34" charset="0"/>
                      </a:endParaRPr>
                    </a:p>
                  </a:txBody>
                  <a:tcPr marT="45722" marB="45722"/>
                </a:tc>
                <a:tc>
                  <a:txBody>
                    <a:bodyPr/>
                    <a:lstStyle/>
                    <a:p>
                      <a:pPr>
                        <a:spcBef>
                          <a:spcPts val="0"/>
                        </a:spcBef>
                        <a:spcAft>
                          <a:spcPts val="0"/>
                        </a:spcAft>
                      </a:pPr>
                      <a:r>
                        <a:rPr lang="en-US" sz="1600" dirty="0" smtClean="0">
                          <a:latin typeface="Arial Narrow" pitchFamily="34" charset="0"/>
                        </a:rPr>
                        <a:t>50 Mbps</a:t>
                      </a:r>
                      <a:endParaRPr lang="en-US" sz="1600" dirty="0">
                        <a:latin typeface="Arial Narrow" pitchFamily="34" charset="0"/>
                      </a:endParaRPr>
                    </a:p>
                  </a:txBody>
                  <a:tcPr marT="45722" marB="45722"/>
                </a:tc>
              </a:tr>
              <a:tr h="336246">
                <a:tc>
                  <a:txBody>
                    <a:bodyPr/>
                    <a:lstStyle/>
                    <a:p>
                      <a:pPr algn="ctr">
                        <a:spcBef>
                          <a:spcPts val="0"/>
                        </a:spcBef>
                        <a:spcAft>
                          <a:spcPts val="0"/>
                        </a:spcAft>
                      </a:pPr>
                      <a:r>
                        <a:rPr lang="en-US" sz="1400" b="1" dirty="0" smtClean="0">
                          <a:solidFill>
                            <a:schemeClr val="bg1"/>
                          </a:solidFill>
                          <a:latin typeface="Arial Narrow" pitchFamily="34" charset="0"/>
                        </a:rPr>
                        <a:t>4</a:t>
                      </a:r>
                      <a:endParaRPr lang="en-US" sz="1400" b="1" dirty="0">
                        <a:solidFill>
                          <a:schemeClr val="bg1"/>
                        </a:solidFill>
                        <a:latin typeface="Arial Narrow" pitchFamily="34" charset="0"/>
                      </a:endParaRPr>
                    </a:p>
                  </a:txBody>
                  <a:tcPr marT="45722" marB="45722" anchor="ctr">
                    <a:solidFill>
                      <a:schemeClr val="accent1"/>
                    </a:solidFill>
                  </a:tcPr>
                </a:tc>
                <a:tc>
                  <a:txBody>
                    <a:bodyPr/>
                    <a:lstStyle/>
                    <a:p>
                      <a:pPr>
                        <a:spcBef>
                          <a:spcPts val="0"/>
                        </a:spcBef>
                        <a:spcAft>
                          <a:spcPts val="0"/>
                        </a:spcAft>
                      </a:pPr>
                      <a:r>
                        <a:rPr lang="en-US" sz="1600" dirty="0" smtClean="0">
                          <a:latin typeface="Arial Narrow" pitchFamily="34" charset="0"/>
                        </a:rPr>
                        <a:t>LTE-Advanced</a:t>
                      </a:r>
                      <a:endParaRPr lang="en-US" sz="1600" dirty="0">
                        <a:latin typeface="Arial Narrow" pitchFamily="34" charset="0"/>
                      </a:endParaRPr>
                    </a:p>
                  </a:txBody>
                  <a:tcPr marT="45722" marB="45722"/>
                </a:tc>
                <a:tc>
                  <a:txBody>
                    <a:bodyPr/>
                    <a:lstStyle/>
                    <a:p>
                      <a:pPr>
                        <a:spcBef>
                          <a:spcPts val="0"/>
                        </a:spcBef>
                        <a:spcAft>
                          <a:spcPts val="0"/>
                        </a:spcAft>
                      </a:pPr>
                      <a:r>
                        <a:rPr lang="en-US" sz="1600" dirty="0" smtClean="0">
                          <a:latin typeface="Arial Narrow" pitchFamily="34" charset="0"/>
                        </a:rPr>
                        <a:t>1000 Mbps</a:t>
                      </a:r>
                      <a:endParaRPr lang="en-US" sz="1600" dirty="0">
                        <a:latin typeface="Arial Narrow" pitchFamily="34" charset="0"/>
                      </a:endParaRPr>
                    </a:p>
                  </a:txBody>
                  <a:tcPr marT="45722" marB="45722"/>
                </a:tc>
                <a:tc>
                  <a:txBody>
                    <a:bodyPr/>
                    <a:lstStyle/>
                    <a:p>
                      <a:pPr>
                        <a:spcBef>
                          <a:spcPts val="0"/>
                        </a:spcBef>
                        <a:spcAft>
                          <a:spcPts val="0"/>
                        </a:spcAft>
                      </a:pPr>
                      <a:r>
                        <a:rPr lang="en-US" sz="1600" dirty="0" smtClean="0">
                          <a:latin typeface="Arial Narrow" pitchFamily="34" charset="0"/>
                        </a:rPr>
                        <a:t>500 Mbps</a:t>
                      </a:r>
                      <a:endParaRPr lang="en-US" sz="1600" dirty="0">
                        <a:latin typeface="Arial Narrow" pitchFamily="34" charset="0"/>
                      </a:endParaRPr>
                    </a:p>
                  </a:txBody>
                  <a:tcPr marT="45722" marB="45722"/>
                </a:tc>
              </a:tr>
            </a:tbl>
          </a:graphicData>
        </a:graphic>
      </p:graphicFrame>
      <p:sp>
        <p:nvSpPr>
          <p:cNvPr id="17474" name="TextBox 1"/>
          <p:cNvSpPr txBox="1">
            <a:spLocks noChangeArrowheads="1"/>
          </p:cNvSpPr>
          <p:nvPr/>
        </p:nvSpPr>
        <p:spPr bwMode="auto">
          <a:xfrm>
            <a:off x="304800" y="5499100"/>
            <a:ext cx="2876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r>
              <a:rPr lang="en-US"/>
              <a:t>5G?  802.11ac – up to 6.9 Gbps</a:t>
            </a:r>
          </a:p>
        </p:txBody>
      </p:sp>
      <p:sp>
        <p:nvSpPr>
          <p:cNvPr id="2" name="Title 1"/>
          <p:cNvSpPr>
            <a:spLocks noGrp="1"/>
          </p:cNvSpPr>
          <p:nvPr>
            <p:ph type="title"/>
          </p:nvPr>
        </p:nvSpPr>
        <p:spPr>
          <a:xfrm>
            <a:off x="914400" y="228600"/>
            <a:ext cx="5334000" cy="1143000"/>
          </a:xfrm>
        </p:spPr>
        <p:txBody>
          <a:bodyPr/>
          <a:lstStyle/>
          <a:p>
            <a:r>
              <a:rPr lang="en-US" dirty="0" smtClean="0"/>
              <a:t>The Gs</a:t>
            </a:r>
            <a:endParaRPr lang="en-US" dirty="0"/>
          </a:p>
        </p:txBody>
      </p:sp>
      <p:sp>
        <p:nvSpPr>
          <p:cNvPr id="3" name="Slide Number Placeholder 2"/>
          <p:cNvSpPr>
            <a:spLocks noGrp="1"/>
          </p:cNvSpPr>
          <p:nvPr>
            <p:ph type="sldNum" sz="quarter" idx="11"/>
          </p:nvPr>
        </p:nvSpPr>
        <p:spPr/>
        <p:txBody>
          <a:bodyPr/>
          <a:lstStyle/>
          <a:p>
            <a:pPr>
              <a:defRPr/>
            </a:pPr>
            <a:fld id="{329A159E-1755-49BC-92A0-D4A24B8956FF}" type="slidenum">
              <a:rPr lang="en-US" smtClean="0"/>
              <a:pPr>
                <a:defRPr/>
              </a:pPr>
              <a:t>4</a:t>
            </a:fld>
            <a:endParaRPr lang="en-US"/>
          </a:p>
        </p:txBody>
      </p:sp>
    </p:spTree>
    <p:extLst>
      <p:ext uri="{BB962C8B-B14F-4D97-AF65-F5344CB8AC3E}">
        <p14:creationId xmlns:p14="http://schemas.microsoft.com/office/powerpoint/2010/main" val="3389374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smtClean="0"/>
              <a:t>4G vs. Legacy 2G Architecture </a:t>
            </a:r>
          </a:p>
        </p:txBody>
      </p:sp>
      <p:sp>
        <p:nvSpPr>
          <p:cNvPr id="18435" name="Line 25"/>
          <p:cNvSpPr>
            <a:spLocks noChangeShapeType="1"/>
          </p:cNvSpPr>
          <p:nvPr/>
        </p:nvSpPr>
        <p:spPr bwMode="auto">
          <a:xfrm flipH="1" flipV="1">
            <a:off x="5432425" y="2589213"/>
            <a:ext cx="892175"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 name="Line 39"/>
          <p:cNvSpPr>
            <a:spLocks noChangeShapeType="1"/>
          </p:cNvSpPr>
          <p:nvPr/>
        </p:nvSpPr>
        <p:spPr bwMode="auto">
          <a:xfrm flipH="1">
            <a:off x="6096000" y="3503613"/>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Line 34"/>
          <p:cNvSpPr>
            <a:spLocks noChangeShapeType="1"/>
          </p:cNvSpPr>
          <p:nvPr/>
        </p:nvSpPr>
        <p:spPr bwMode="auto">
          <a:xfrm>
            <a:off x="7086600" y="3503613"/>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AutoShape 21"/>
          <p:cNvSpPr>
            <a:spLocks noChangeArrowheads="1"/>
          </p:cNvSpPr>
          <p:nvPr/>
        </p:nvSpPr>
        <p:spPr bwMode="auto">
          <a:xfrm>
            <a:off x="6477000" y="2513013"/>
            <a:ext cx="533400" cy="762000"/>
          </a:xfrm>
          <a:prstGeom prst="can">
            <a:avLst>
              <a:gd name="adj" fmla="val 35714"/>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b="1">
                <a:solidFill>
                  <a:schemeClr val="bg1"/>
                </a:solidFill>
              </a:rPr>
              <a:t>VLR</a:t>
            </a:r>
          </a:p>
        </p:txBody>
      </p:sp>
      <p:sp>
        <p:nvSpPr>
          <p:cNvPr id="18439" name="AutoShape 22"/>
          <p:cNvSpPr>
            <a:spLocks noChangeArrowheads="1"/>
          </p:cNvSpPr>
          <p:nvPr/>
        </p:nvSpPr>
        <p:spPr bwMode="auto">
          <a:xfrm>
            <a:off x="6781800" y="1293813"/>
            <a:ext cx="457200" cy="609600"/>
          </a:xfrm>
          <a:prstGeom prst="can">
            <a:avLst>
              <a:gd name="adj" fmla="val 33333"/>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sz="1200" b="1">
                <a:solidFill>
                  <a:schemeClr val="bg1"/>
                </a:solidFill>
              </a:rPr>
              <a:t>VLR</a:t>
            </a:r>
          </a:p>
        </p:txBody>
      </p:sp>
      <p:pic>
        <p:nvPicPr>
          <p:cNvPr id="1844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0625" y="4618038"/>
            <a:ext cx="11223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10"/>
          <p:cNvSpPr txBox="1">
            <a:spLocks noChangeArrowheads="1"/>
          </p:cNvSpPr>
          <p:nvPr/>
        </p:nvSpPr>
        <p:spPr bwMode="auto">
          <a:xfrm>
            <a:off x="6383338" y="3932238"/>
            <a:ext cx="717550" cy="461962"/>
          </a:xfrm>
          <a:prstGeom prst="rect">
            <a:avLst/>
          </a:prstGeom>
          <a:solidFill>
            <a:srgbClr val="0099FF"/>
          </a:solidFill>
          <a:ln>
            <a:noFill/>
          </a:ln>
          <a:effectLst>
            <a:prstShdw prst="shdw17" dist="17961" dir="2700000">
              <a:srgbClr val="005C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sz="2400" b="1">
                <a:solidFill>
                  <a:schemeClr val="bg1"/>
                </a:solidFill>
              </a:rPr>
              <a:t>BSC</a:t>
            </a:r>
          </a:p>
        </p:txBody>
      </p:sp>
      <p:sp>
        <p:nvSpPr>
          <p:cNvPr id="18442" name="Line 11"/>
          <p:cNvSpPr>
            <a:spLocks noChangeShapeType="1"/>
          </p:cNvSpPr>
          <p:nvPr/>
        </p:nvSpPr>
        <p:spPr bwMode="auto">
          <a:xfrm flipH="1" flipV="1">
            <a:off x="6804025" y="4465638"/>
            <a:ext cx="762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Line 12"/>
          <p:cNvSpPr>
            <a:spLocks noChangeShapeType="1"/>
          </p:cNvSpPr>
          <p:nvPr/>
        </p:nvSpPr>
        <p:spPr bwMode="auto">
          <a:xfrm flipV="1">
            <a:off x="6651625" y="4389438"/>
            <a:ext cx="1524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13"/>
          <p:cNvSpPr>
            <a:spLocks noChangeShapeType="1"/>
          </p:cNvSpPr>
          <p:nvPr/>
        </p:nvSpPr>
        <p:spPr bwMode="auto">
          <a:xfrm flipV="1">
            <a:off x="6804025" y="438943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44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2225" y="3157538"/>
            <a:ext cx="72866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2063" y="1903413"/>
            <a:ext cx="4540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16"/>
          <p:cNvSpPr txBox="1">
            <a:spLocks noChangeArrowheads="1"/>
          </p:cNvSpPr>
          <p:nvPr/>
        </p:nvSpPr>
        <p:spPr bwMode="auto">
          <a:xfrm>
            <a:off x="6357938" y="3143250"/>
            <a:ext cx="828675" cy="400050"/>
          </a:xfrm>
          <a:prstGeom prst="rect">
            <a:avLst/>
          </a:prstGeom>
          <a:solidFill>
            <a:srgbClr val="CC0099"/>
          </a:solidFill>
          <a:ln>
            <a:noFill/>
          </a:ln>
          <a:effectLst>
            <a:prstShdw prst="shdw17" dist="17961" dir="2700000">
              <a:srgbClr val="7A005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sz="2000" b="1">
                <a:solidFill>
                  <a:schemeClr val="bg1"/>
                </a:solidFill>
              </a:rPr>
              <a:t>MSC 1</a:t>
            </a:r>
          </a:p>
        </p:txBody>
      </p:sp>
      <p:sp>
        <p:nvSpPr>
          <p:cNvPr id="18448" name="Line 17"/>
          <p:cNvSpPr>
            <a:spLocks noChangeShapeType="1"/>
          </p:cNvSpPr>
          <p:nvPr/>
        </p:nvSpPr>
        <p:spPr bwMode="auto">
          <a:xfrm flipV="1">
            <a:off x="6804025" y="3551238"/>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 name="Line 18"/>
          <p:cNvSpPr>
            <a:spLocks noChangeShapeType="1"/>
          </p:cNvSpPr>
          <p:nvPr/>
        </p:nvSpPr>
        <p:spPr bwMode="auto">
          <a:xfrm flipH="1">
            <a:off x="7261225" y="3351213"/>
            <a:ext cx="434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 name="Line 20"/>
          <p:cNvSpPr>
            <a:spLocks noChangeShapeType="1"/>
          </p:cNvSpPr>
          <p:nvPr/>
        </p:nvSpPr>
        <p:spPr bwMode="auto">
          <a:xfrm flipH="1" flipV="1">
            <a:off x="7413625" y="197961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AutoShape 23"/>
          <p:cNvSpPr>
            <a:spLocks noChangeArrowheads="1"/>
          </p:cNvSpPr>
          <p:nvPr/>
        </p:nvSpPr>
        <p:spPr bwMode="auto">
          <a:xfrm>
            <a:off x="5943600" y="1217613"/>
            <a:ext cx="457200" cy="609600"/>
          </a:xfrm>
          <a:prstGeom prst="can">
            <a:avLst>
              <a:gd name="adj" fmla="val 33333"/>
            </a:avLst>
          </a:prstGeom>
          <a:solidFill>
            <a:srgbClr val="0099FF"/>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sz="1200" b="1">
                <a:solidFill>
                  <a:schemeClr val="bg1"/>
                </a:solidFill>
              </a:rPr>
              <a:t>HLR</a:t>
            </a:r>
          </a:p>
        </p:txBody>
      </p:sp>
      <p:sp>
        <p:nvSpPr>
          <p:cNvPr id="18452" name="Line 24"/>
          <p:cNvSpPr>
            <a:spLocks noChangeShapeType="1"/>
          </p:cNvSpPr>
          <p:nvPr/>
        </p:nvSpPr>
        <p:spPr bwMode="auto">
          <a:xfrm flipH="1">
            <a:off x="5356225" y="1979613"/>
            <a:ext cx="1196975"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AutoShape 26"/>
          <p:cNvSpPr>
            <a:spLocks noChangeArrowheads="1"/>
          </p:cNvSpPr>
          <p:nvPr/>
        </p:nvSpPr>
        <p:spPr bwMode="auto">
          <a:xfrm>
            <a:off x="4724400" y="1903413"/>
            <a:ext cx="1295400" cy="685800"/>
          </a:xfrm>
          <a:prstGeom prst="triangle">
            <a:avLst>
              <a:gd name="adj" fmla="val 50000"/>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eaLnBrk="0" fontAlgn="auto" hangingPunct="0">
              <a:spcBef>
                <a:spcPts val="0"/>
              </a:spcBef>
              <a:spcAft>
                <a:spcPts val="0"/>
              </a:spcAft>
              <a:defRPr/>
            </a:pPr>
            <a:r>
              <a:rPr lang="en-US" b="1" dirty="0">
                <a:solidFill>
                  <a:schemeClr val="bg1"/>
                </a:solidFill>
                <a:latin typeface="Tahoma" pitchFamily="34" charset="0"/>
                <a:cs typeface="+mn-cs"/>
              </a:rPr>
              <a:t>GMSC</a:t>
            </a:r>
          </a:p>
        </p:txBody>
      </p:sp>
      <p:sp>
        <p:nvSpPr>
          <p:cNvPr id="18454" name="Text Box 29"/>
          <p:cNvSpPr txBox="1">
            <a:spLocks noChangeArrowheads="1"/>
          </p:cNvSpPr>
          <p:nvPr/>
        </p:nvSpPr>
        <p:spPr bwMode="auto">
          <a:xfrm>
            <a:off x="5026025" y="1319213"/>
            <a:ext cx="690563" cy="369887"/>
          </a:xfrm>
          <a:prstGeom prst="rect">
            <a:avLst/>
          </a:prstGeom>
          <a:solidFill>
            <a:srgbClr val="00FFFF"/>
          </a:solidFill>
          <a:ln>
            <a:noFill/>
          </a:ln>
          <a:effectLst>
            <a:prstShdw prst="shdw17" dist="17961" dir="2700000">
              <a:srgbClr val="0099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b="1"/>
              <a:t>PSTN</a:t>
            </a:r>
          </a:p>
        </p:txBody>
      </p:sp>
      <p:sp>
        <p:nvSpPr>
          <p:cNvPr id="18455" name="Line 30"/>
          <p:cNvSpPr>
            <a:spLocks noChangeShapeType="1"/>
          </p:cNvSpPr>
          <p:nvPr/>
        </p:nvSpPr>
        <p:spPr bwMode="auto">
          <a:xfrm flipH="1">
            <a:off x="5334000" y="1674813"/>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456" name="Picture 31" descr="o2_XphoneII_mobile_phone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3225" y="5027613"/>
            <a:ext cx="3587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Freeform 32"/>
          <p:cNvSpPr>
            <a:spLocks/>
          </p:cNvSpPr>
          <p:nvPr/>
        </p:nvSpPr>
        <p:spPr bwMode="auto">
          <a:xfrm rot="1572683">
            <a:off x="7256463" y="4814888"/>
            <a:ext cx="736600" cy="228600"/>
          </a:xfrm>
          <a:custGeom>
            <a:avLst/>
            <a:gdLst>
              <a:gd name="T0" fmla="*/ 2147483647 w 512"/>
              <a:gd name="T1" fmla="*/ 2147483647 h 144"/>
              <a:gd name="T2" fmla="*/ 2147483647 w 512"/>
              <a:gd name="T3" fmla="*/ 2147483647 h 144"/>
              <a:gd name="T4" fmla="*/ 2147483647 w 512"/>
              <a:gd name="T5" fmla="*/ 2147483647 h 144"/>
              <a:gd name="T6" fmla="*/ 2147483647 w 512"/>
              <a:gd name="T7" fmla="*/ 0 h 144"/>
              <a:gd name="T8" fmla="*/ 2147483647 w 512"/>
              <a:gd name="T9" fmla="*/ 2147483647 h 144"/>
              <a:gd name="T10" fmla="*/ 2147483647 w 512"/>
              <a:gd name="T11" fmla="*/ 2147483647 h 144"/>
              <a:gd name="T12" fmla="*/ 0 w 512"/>
              <a:gd name="T13" fmla="*/ 2147483647 h 144"/>
              <a:gd name="T14" fmla="*/ 2147483647 w 512"/>
              <a:gd name="T15" fmla="*/ 2147483647 h 144"/>
              <a:gd name="T16" fmla="*/ 0 60000 65536"/>
              <a:gd name="T17" fmla="*/ 0 60000 65536"/>
              <a:gd name="T18" fmla="*/ 0 60000 65536"/>
              <a:gd name="T19" fmla="*/ 0 60000 65536"/>
              <a:gd name="T20" fmla="*/ 0 60000 65536"/>
              <a:gd name="T21" fmla="*/ 0 60000 65536"/>
              <a:gd name="T22" fmla="*/ 0 60000 65536"/>
              <a:gd name="T23" fmla="*/ 0 60000 65536"/>
              <a:gd name="T24" fmla="*/ 0 w 512"/>
              <a:gd name="T25" fmla="*/ 0 h 144"/>
              <a:gd name="T26" fmla="*/ 512 w 512"/>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2" h="144">
                <a:moveTo>
                  <a:pt x="4" y="144"/>
                </a:moveTo>
                <a:lnTo>
                  <a:pt x="300" y="116"/>
                </a:lnTo>
                <a:lnTo>
                  <a:pt x="260" y="44"/>
                </a:lnTo>
                <a:lnTo>
                  <a:pt x="512" y="0"/>
                </a:lnTo>
                <a:lnTo>
                  <a:pt x="216" y="28"/>
                </a:lnTo>
                <a:lnTo>
                  <a:pt x="260" y="96"/>
                </a:lnTo>
                <a:lnTo>
                  <a:pt x="0" y="140"/>
                </a:lnTo>
                <a:lnTo>
                  <a:pt x="4" y="144"/>
                </a:lnTo>
                <a:close/>
              </a:path>
            </a:pathLst>
          </a:custGeom>
          <a:solidFill>
            <a:srgbClr val="66CCFF"/>
          </a:solidFill>
          <a:ln w="9525">
            <a:solidFill>
              <a:schemeClr val="tx1"/>
            </a:solidFill>
            <a:round/>
            <a:headEnd/>
            <a:tailEnd/>
          </a:ln>
        </p:spPr>
        <p:txBody>
          <a:bodyPr/>
          <a:lstStyle/>
          <a:p>
            <a:endParaRPr lang="en-US"/>
          </a:p>
        </p:txBody>
      </p:sp>
      <p:sp>
        <p:nvSpPr>
          <p:cNvPr id="18458" name="Line 35"/>
          <p:cNvSpPr>
            <a:spLocks noChangeShapeType="1"/>
          </p:cNvSpPr>
          <p:nvPr/>
        </p:nvSpPr>
        <p:spPr bwMode="auto">
          <a:xfrm>
            <a:off x="7239000" y="2132013"/>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36"/>
          <p:cNvSpPr>
            <a:spLocks noChangeShapeType="1"/>
          </p:cNvSpPr>
          <p:nvPr/>
        </p:nvSpPr>
        <p:spPr bwMode="auto">
          <a:xfrm flipV="1">
            <a:off x="7391400" y="1446213"/>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37"/>
          <p:cNvSpPr>
            <a:spLocks noChangeShapeType="1"/>
          </p:cNvSpPr>
          <p:nvPr/>
        </p:nvSpPr>
        <p:spPr bwMode="auto">
          <a:xfrm flipV="1">
            <a:off x="7239000" y="2894013"/>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Text Box 19"/>
          <p:cNvSpPr txBox="1">
            <a:spLocks noChangeArrowheads="1"/>
          </p:cNvSpPr>
          <p:nvPr/>
        </p:nvSpPr>
        <p:spPr bwMode="auto">
          <a:xfrm>
            <a:off x="6623050" y="1800225"/>
            <a:ext cx="762000" cy="369888"/>
          </a:xfrm>
          <a:prstGeom prst="rect">
            <a:avLst/>
          </a:prstGeom>
          <a:solidFill>
            <a:srgbClr val="CC0099"/>
          </a:solidFill>
          <a:ln>
            <a:noFill/>
          </a:ln>
          <a:effectLst>
            <a:prstShdw prst="shdw17" dist="17961" dir="2700000">
              <a:srgbClr val="7A005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r>
              <a:rPr lang="en-US" b="1">
                <a:solidFill>
                  <a:schemeClr val="bg1"/>
                </a:solidFill>
              </a:rPr>
              <a:t>MSC 2</a:t>
            </a:r>
          </a:p>
        </p:txBody>
      </p:sp>
      <p:sp>
        <p:nvSpPr>
          <p:cNvPr id="18462" name="Rectangle 38"/>
          <p:cNvSpPr>
            <a:spLocks noChangeArrowheads="1"/>
          </p:cNvSpPr>
          <p:nvPr/>
        </p:nvSpPr>
        <p:spPr bwMode="auto">
          <a:xfrm>
            <a:off x="234950" y="4724400"/>
            <a:ext cx="2232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r>
              <a:rPr lang="en-US" sz="1000" dirty="0"/>
              <a:t>GMSC = Gateway Mobile Switching Center</a:t>
            </a:r>
          </a:p>
          <a:p>
            <a:pPr eaLnBrk="1" hangingPunct="1"/>
            <a:r>
              <a:rPr lang="en-US" sz="1000" dirty="0"/>
              <a:t>PSTN = public switched  telephone network</a:t>
            </a:r>
          </a:p>
          <a:p>
            <a:pPr eaLnBrk="1" hangingPunct="1"/>
            <a:r>
              <a:rPr lang="en-US" sz="1000" dirty="0"/>
              <a:t>BSC = base station controller</a:t>
            </a:r>
          </a:p>
          <a:p>
            <a:pPr eaLnBrk="1" hangingPunct="1"/>
            <a:r>
              <a:rPr lang="en-US" sz="1000" dirty="0"/>
              <a:t>MSC = mobile  switching center</a:t>
            </a:r>
          </a:p>
          <a:p>
            <a:pPr eaLnBrk="1" hangingPunct="1"/>
            <a:r>
              <a:rPr lang="en-US" sz="1000" dirty="0"/>
              <a:t>VLR = visitor location register</a:t>
            </a:r>
          </a:p>
          <a:p>
            <a:pPr eaLnBrk="1" hangingPunct="1"/>
            <a:r>
              <a:rPr lang="en-US" sz="1000" dirty="0"/>
              <a:t>HLR = home location register</a:t>
            </a:r>
          </a:p>
        </p:txBody>
      </p:sp>
      <p:sp>
        <p:nvSpPr>
          <p:cNvPr id="18463" name="Line 5"/>
          <p:cNvSpPr>
            <a:spLocks noChangeShapeType="1"/>
          </p:cNvSpPr>
          <p:nvPr/>
        </p:nvSpPr>
        <p:spPr bwMode="auto">
          <a:xfrm flipV="1">
            <a:off x="881063" y="1714500"/>
            <a:ext cx="677862" cy="2809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rot="10800000" vert="eaVert" wrap="none" anchor="ctr">
            <a:spAutoFit/>
          </a:bodyPr>
          <a:lstStyle/>
          <a:p>
            <a:endParaRPr lang="en-US"/>
          </a:p>
        </p:txBody>
      </p:sp>
      <p:sp>
        <p:nvSpPr>
          <p:cNvPr id="18464" name="Line 6"/>
          <p:cNvSpPr>
            <a:spLocks noChangeShapeType="1"/>
          </p:cNvSpPr>
          <p:nvPr/>
        </p:nvSpPr>
        <p:spPr bwMode="auto">
          <a:xfrm flipV="1">
            <a:off x="1492250" y="1714500"/>
            <a:ext cx="109538" cy="70167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rot="10800000" vert="eaVert" anchor="ctr">
            <a:spAutoFit/>
          </a:bodyPr>
          <a:lstStyle/>
          <a:p>
            <a:endParaRPr lang="en-US"/>
          </a:p>
        </p:txBody>
      </p:sp>
      <p:sp>
        <p:nvSpPr>
          <p:cNvPr id="18465" name="Line 7"/>
          <p:cNvSpPr>
            <a:spLocks noChangeShapeType="1"/>
          </p:cNvSpPr>
          <p:nvPr/>
        </p:nvSpPr>
        <p:spPr bwMode="auto">
          <a:xfrm flipH="1" flipV="1">
            <a:off x="857250" y="1973263"/>
            <a:ext cx="635000" cy="46672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rot="10800000" vert="eaVert" anchor="ctr">
            <a:spAutoFit/>
          </a:bodyPr>
          <a:lstStyle/>
          <a:p>
            <a:endParaRPr lang="en-US"/>
          </a:p>
        </p:txBody>
      </p:sp>
      <p:sp>
        <p:nvSpPr>
          <p:cNvPr id="18466" name="Line 8"/>
          <p:cNvSpPr>
            <a:spLocks noChangeShapeType="1"/>
          </p:cNvSpPr>
          <p:nvPr/>
        </p:nvSpPr>
        <p:spPr bwMode="auto">
          <a:xfrm flipH="1">
            <a:off x="1492250" y="1855788"/>
            <a:ext cx="612775" cy="56038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rot="10800000" vert="eaVert" anchor="ctr">
            <a:spAutoFit/>
          </a:bodyPr>
          <a:lstStyle/>
          <a:p>
            <a:endParaRPr lang="en-US"/>
          </a:p>
        </p:txBody>
      </p:sp>
      <p:sp>
        <p:nvSpPr>
          <p:cNvPr id="18467" name="Line 9"/>
          <p:cNvSpPr>
            <a:spLocks noChangeShapeType="1"/>
          </p:cNvSpPr>
          <p:nvPr/>
        </p:nvSpPr>
        <p:spPr bwMode="auto">
          <a:xfrm>
            <a:off x="1558925" y="1644650"/>
            <a:ext cx="568325" cy="18732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rot="10800000" vert="eaVert" anchor="ctr">
            <a:spAutoFit/>
          </a:bodyPr>
          <a:lstStyle/>
          <a:p>
            <a:endParaRPr lang="en-US"/>
          </a:p>
        </p:txBody>
      </p:sp>
      <p:sp>
        <p:nvSpPr>
          <p:cNvPr id="18468" name="Line 10"/>
          <p:cNvSpPr>
            <a:spLocks noChangeShapeType="1"/>
          </p:cNvSpPr>
          <p:nvPr/>
        </p:nvSpPr>
        <p:spPr bwMode="auto">
          <a:xfrm>
            <a:off x="2127250" y="1901825"/>
            <a:ext cx="393700" cy="5381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rot="10800000" vert="eaVert" anchor="ctr">
            <a:spAutoFit/>
          </a:bodyPr>
          <a:lstStyle/>
          <a:p>
            <a:endParaRPr lang="en-US"/>
          </a:p>
        </p:txBody>
      </p:sp>
      <p:sp>
        <p:nvSpPr>
          <p:cNvPr id="18469" name="Line 11"/>
          <p:cNvSpPr>
            <a:spLocks noChangeShapeType="1"/>
          </p:cNvSpPr>
          <p:nvPr/>
        </p:nvSpPr>
        <p:spPr bwMode="auto">
          <a:xfrm>
            <a:off x="1514475" y="2439988"/>
            <a:ext cx="1006475" cy="2381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rot="10800000" vert="eaVert" anchor="ctr">
            <a:spAutoFit/>
          </a:bodyPr>
          <a:lstStyle/>
          <a:p>
            <a:endParaRPr lang="en-US"/>
          </a:p>
        </p:txBody>
      </p:sp>
      <p:sp>
        <p:nvSpPr>
          <p:cNvPr id="18470" name="AutoShape 12"/>
          <p:cNvSpPr>
            <a:spLocks noChangeArrowheads="1"/>
          </p:cNvSpPr>
          <p:nvPr/>
        </p:nvSpPr>
        <p:spPr bwMode="auto">
          <a:xfrm>
            <a:off x="769938" y="1784350"/>
            <a:ext cx="176212" cy="304800"/>
          </a:xfrm>
          <a:prstGeom prst="can">
            <a:avLst>
              <a:gd name="adj" fmla="val 42427"/>
            </a:avLst>
          </a:prstGeom>
          <a:solidFill>
            <a:srgbClr val="66CCFF"/>
          </a:solidFill>
          <a:ln w="6350">
            <a:solidFill>
              <a:schemeClr val="tx1"/>
            </a:solidFill>
            <a:round/>
            <a:headEnd/>
            <a:tailEnd/>
          </a:ln>
        </p:spPr>
        <p:txBody>
          <a:bodyPr rot="10800000" vert="eaVert" wrap="none" anchor="ct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endParaRPr lang="en-US"/>
          </a:p>
        </p:txBody>
      </p:sp>
      <p:sp>
        <p:nvSpPr>
          <p:cNvPr id="18471" name="AutoShape 13"/>
          <p:cNvSpPr>
            <a:spLocks noChangeArrowheads="1"/>
          </p:cNvSpPr>
          <p:nvPr/>
        </p:nvSpPr>
        <p:spPr bwMode="auto">
          <a:xfrm>
            <a:off x="1404938" y="2228850"/>
            <a:ext cx="174625" cy="304800"/>
          </a:xfrm>
          <a:prstGeom prst="can">
            <a:avLst>
              <a:gd name="adj" fmla="val 42812"/>
            </a:avLst>
          </a:prstGeom>
          <a:solidFill>
            <a:srgbClr val="66CCFF"/>
          </a:solidFill>
          <a:ln w="6350">
            <a:solidFill>
              <a:schemeClr val="tx1"/>
            </a:solidFill>
            <a:round/>
            <a:headEnd/>
            <a:tailEnd/>
          </a:ln>
        </p:spPr>
        <p:txBody>
          <a:bodyPr rot="10800000" vert="eaVert" wrap="none" anchor="ct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endParaRPr lang="en-US"/>
          </a:p>
        </p:txBody>
      </p:sp>
      <p:sp>
        <p:nvSpPr>
          <p:cNvPr id="18472" name="AutoShape 14"/>
          <p:cNvSpPr>
            <a:spLocks noChangeArrowheads="1"/>
          </p:cNvSpPr>
          <p:nvPr/>
        </p:nvSpPr>
        <p:spPr bwMode="auto">
          <a:xfrm>
            <a:off x="1471613" y="1481138"/>
            <a:ext cx="174625" cy="304800"/>
          </a:xfrm>
          <a:prstGeom prst="can">
            <a:avLst>
              <a:gd name="adj" fmla="val 42812"/>
            </a:avLst>
          </a:prstGeom>
          <a:solidFill>
            <a:srgbClr val="66CCFF"/>
          </a:solidFill>
          <a:ln w="6350">
            <a:solidFill>
              <a:schemeClr val="tx1"/>
            </a:solidFill>
            <a:round/>
            <a:headEnd/>
            <a:tailEnd/>
          </a:ln>
        </p:spPr>
        <p:txBody>
          <a:bodyPr rot="10800000" vert="eaVert" wrap="none" anchor="ct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endParaRPr lang="en-US"/>
          </a:p>
        </p:txBody>
      </p:sp>
      <p:sp>
        <p:nvSpPr>
          <p:cNvPr id="18473" name="AutoShape 15"/>
          <p:cNvSpPr>
            <a:spLocks noChangeArrowheads="1"/>
          </p:cNvSpPr>
          <p:nvPr/>
        </p:nvSpPr>
        <p:spPr bwMode="auto">
          <a:xfrm>
            <a:off x="2433638" y="2252663"/>
            <a:ext cx="174625" cy="304800"/>
          </a:xfrm>
          <a:prstGeom prst="can">
            <a:avLst>
              <a:gd name="adj" fmla="val 42812"/>
            </a:avLst>
          </a:prstGeom>
          <a:solidFill>
            <a:srgbClr val="66CCFF"/>
          </a:solidFill>
          <a:ln w="6350">
            <a:solidFill>
              <a:schemeClr val="tx1"/>
            </a:solidFill>
            <a:round/>
            <a:headEnd/>
            <a:tailEnd/>
          </a:ln>
        </p:spPr>
        <p:txBody>
          <a:bodyPr rot="10800000" vert="eaVert" wrap="none" anchor="ct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endParaRPr lang="en-US"/>
          </a:p>
        </p:txBody>
      </p:sp>
      <p:sp>
        <p:nvSpPr>
          <p:cNvPr id="18474" name="AutoShape 16"/>
          <p:cNvSpPr>
            <a:spLocks noChangeArrowheads="1"/>
          </p:cNvSpPr>
          <p:nvPr/>
        </p:nvSpPr>
        <p:spPr bwMode="auto">
          <a:xfrm>
            <a:off x="2019300" y="1668463"/>
            <a:ext cx="173038" cy="304800"/>
          </a:xfrm>
          <a:prstGeom prst="can">
            <a:avLst>
              <a:gd name="adj" fmla="val 43205"/>
            </a:avLst>
          </a:prstGeom>
          <a:solidFill>
            <a:srgbClr val="66CCFF"/>
          </a:solidFill>
          <a:ln w="6350">
            <a:solidFill>
              <a:schemeClr val="tx1"/>
            </a:solidFill>
            <a:round/>
            <a:headEnd/>
            <a:tailEnd/>
          </a:ln>
        </p:spPr>
        <p:txBody>
          <a:bodyPr rot="10800000" vert="eaVert" wrap="none" anchor="ct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endParaRPr lang="en-US"/>
          </a:p>
        </p:txBody>
      </p:sp>
      <p:sp>
        <p:nvSpPr>
          <p:cNvPr id="18475" name="Freeform 18"/>
          <p:cNvSpPr>
            <a:spLocks/>
          </p:cNvSpPr>
          <p:nvPr/>
        </p:nvSpPr>
        <p:spPr bwMode="auto">
          <a:xfrm>
            <a:off x="733425" y="2924175"/>
            <a:ext cx="1588" cy="403225"/>
          </a:xfrm>
          <a:custGeom>
            <a:avLst/>
            <a:gdLst>
              <a:gd name="T0" fmla="*/ 0 w 1"/>
              <a:gd name="T1" fmla="*/ 2147483647 h 334"/>
              <a:gd name="T2" fmla="*/ 0 w 1"/>
              <a:gd name="T3" fmla="*/ 0 h 334"/>
              <a:gd name="T4" fmla="*/ 0 60000 65536"/>
              <a:gd name="T5" fmla="*/ 0 60000 65536"/>
              <a:gd name="T6" fmla="*/ 0 w 1"/>
              <a:gd name="T7" fmla="*/ 0 h 334"/>
              <a:gd name="T8" fmla="*/ 1 w 1"/>
              <a:gd name="T9" fmla="*/ 334 h 334"/>
            </a:gdLst>
            <a:ahLst/>
            <a:cxnLst>
              <a:cxn ang="T4">
                <a:pos x="T0" y="T1"/>
              </a:cxn>
              <a:cxn ang="T5">
                <a:pos x="T2" y="T3"/>
              </a:cxn>
            </a:cxnLst>
            <a:rect l="T6" t="T7" r="T8" b="T9"/>
            <a:pathLst>
              <a:path w="1" h="334">
                <a:moveTo>
                  <a:pt x="0" y="334"/>
                </a:moveTo>
                <a:lnTo>
                  <a:pt x="0" y="0"/>
                </a:lnTo>
              </a:path>
            </a:pathLst>
          </a:custGeom>
          <a:noFill/>
          <a:ln w="28575">
            <a:solidFill>
              <a:srgbClr val="0B2777"/>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anchor="ctr">
            <a:spAutoFit/>
          </a:bodyPr>
          <a:lstStyle/>
          <a:p>
            <a:endParaRPr lang="en-US"/>
          </a:p>
        </p:txBody>
      </p:sp>
      <p:grpSp>
        <p:nvGrpSpPr>
          <p:cNvPr id="18476" name="Group 20"/>
          <p:cNvGrpSpPr>
            <a:grpSpLocks/>
          </p:cNvGrpSpPr>
          <p:nvPr/>
        </p:nvGrpSpPr>
        <p:grpSpPr bwMode="auto">
          <a:xfrm>
            <a:off x="854075" y="2603500"/>
            <a:ext cx="942975" cy="881063"/>
            <a:chOff x="1588" y="1551"/>
            <a:chExt cx="798" cy="731"/>
          </a:xfrm>
        </p:grpSpPr>
        <p:pic>
          <p:nvPicPr>
            <p:cNvPr id="18508" name="Picture 21" descr="Waves_Lef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8" y="1847"/>
              <a:ext cx="798"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509" name="Group 22"/>
            <p:cNvGrpSpPr>
              <a:grpSpLocks/>
            </p:cNvGrpSpPr>
            <p:nvPr/>
          </p:nvGrpSpPr>
          <p:grpSpPr bwMode="auto">
            <a:xfrm>
              <a:off x="1926" y="1552"/>
              <a:ext cx="95" cy="383"/>
              <a:chOff x="740" y="628"/>
              <a:chExt cx="121" cy="427"/>
            </a:xfrm>
          </p:grpSpPr>
          <p:sp>
            <p:nvSpPr>
              <p:cNvPr id="18510" name="Freeform 23"/>
              <p:cNvSpPr>
                <a:spLocks/>
              </p:cNvSpPr>
              <p:nvPr/>
            </p:nvSpPr>
            <p:spPr bwMode="auto">
              <a:xfrm>
                <a:off x="789" y="710"/>
                <a:ext cx="23" cy="38"/>
              </a:xfrm>
              <a:custGeom>
                <a:avLst/>
                <a:gdLst>
                  <a:gd name="T0" fmla="*/ 1 w 44"/>
                  <a:gd name="T1" fmla="*/ 1 h 75"/>
                  <a:gd name="T2" fmla="*/ 1 w 44"/>
                  <a:gd name="T3" fmla="*/ 0 h 75"/>
                  <a:gd name="T4" fmla="*/ 2 w 44"/>
                  <a:gd name="T5" fmla="*/ 1 h 75"/>
                  <a:gd name="T6" fmla="*/ 2 w 44"/>
                  <a:gd name="T7" fmla="*/ 2 h 75"/>
                  <a:gd name="T8" fmla="*/ 1 w 44"/>
                  <a:gd name="T9" fmla="*/ 3 h 75"/>
                  <a:gd name="T10" fmla="*/ 0 w 44"/>
                  <a:gd name="T11" fmla="*/ 2 h 75"/>
                  <a:gd name="T12" fmla="*/ 1 w 44"/>
                  <a:gd name="T13" fmla="*/ 1 h 75"/>
                  <a:gd name="T14" fmla="*/ 0 60000 65536"/>
                  <a:gd name="T15" fmla="*/ 0 60000 65536"/>
                  <a:gd name="T16" fmla="*/ 0 60000 65536"/>
                  <a:gd name="T17" fmla="*/ 0 60000 65536"/>
                  <a:gd name="T18" fmla="*/ 0 60000 65536"/>
                  <a:gd name="T19" fmla="*/ 0 60000 65536"/>
                  <a:gd name="T20" fmla="*/ 0 60000 65536"/>
                  <a:gd name="T21" fmla="*/ 0 w 44"/>
                  <a:gd name="T22" fmla="*/ 0 h 75"/>
                  <a:gd name="T23" fmla="*/ 44 w 44"/>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5">
                    <a:moveTo>
                      <a:pt x="8" y="15"/>
                    </a:moveTo>
                    <a:lnTo>
                      <a:pt x="21" y="0"/>
                    </a:lnTo>
                    <a:lnTo>
                      <a:pt x="36" y="15"/>
                    </a:lnTo>
                    <a:lnTo>
                      <a:pt x="44" y="60"/>
                    </a:lnTo>
                    <a:lnTo>
                      <a:pt x="21" y="75"/>
                    </a:lnTo>
                    <a:lnTo>
                      <a:pt x="0" y="60"/>
                    </a:lnTo>
                    <a:lnTo>
                      <a:pt x="8" y="15"/>
                    </a:lnTo>
                    <a:close/>
                  </a:path>
                </a:pathLst>
              </a:custGeom>
              <a:solidFill>
                <a:srgbClr val="FFFFFF"/>
              </a:solidFill>
              <a:ln w="9525">
                <a:solidFill>
                  <a:srgbClr val="000000"/>
                </a:solidFill>
                <a:round/>
                <a:headEnd/>
                <a:tailEnd/>
              </a:ln>
            </p:spPr>
            <p:txBody>
              <a:bodyPr/>
              <a:lstStyle/>
              <a:p>
                <a:endParaRPr lang="en-US"/>
              </a:p>
            </p:txBody>
          </p:sp>
          <p:sp>
            <p:nvSpPr>
              <p:cNvPr id="18511" name="Freeform 24"/>
              <p:cNvSpPr>
                <a:spLocks/>
              </p:cNvSpPr>
              <p:nvPr/>
            </p:nvSpPr>
            <p:spPr bwMode="auto">
              <a:xfrm>
                <a:off x="740" y="996"/>
                <a:ext cx="121" cy="30"/>
              </a:xfrm>
              <a:custGeom>
                <a:avLst/>
                <a:gdLst>
                  <a:gd name="T0" fmla="*/ 0 w 240"/>
                  <a:gd name="T1" fmla="*/ 2 h 59"/>
                  <a:gd name="T2" fmla="*/ 4 w 240"/>
                  <a:gd name="T3" fmla="*/ 0 h 59"/>
                  <a:gd name="T4" fmla="*/ 8 w 240"/>
                  <a:gd name="T5" fmla="*/ 2 h 59"/>
                  <a:gd name="T6" fmla="*/ 0 60000 65536"/>
                  <a:gd name="T7" fmla="*/ 0 60000 65536"/>
                  <a:gd name="T8" fmla="*/ 0 60000 65536"/>
                  <a:gd name="T9" fmla="*/ 0 w 240"/>
                  <a:gd name="T10" fmla="*/ 0 h 59"/>
                  <a:gd name="T11" fmla="*/ 240 w 240"/>
                  <a:gd name="T12" fmla="*/ 59 h 59"/>
                </a:gdLst>
                <a:ahLst/>
                <a:cxnLst>
                  <a:cxn ang="T6">
                    <a:pos x="T0" y="T1"/>
                  </a:cxn>
                  <a:cxn ang="T7">
                    <a:pos x="T2" y="T3"/>
                  </a:cxn>
                  <a:cxn ang="T8">
                    <a:pos x="T4" y="T5"/>
                  </a:cxn>
                </a:cxnLst>
                <a:rect l="T9" t="T10" r="T11" b="T12"/>
                <a:pathLst>
                  <a:path w="240" h="59">
                    <a:moveTo>
                      <a:pt x="0" y="59"/>
                    </a:moveTo>
                    <a:lnTo>
                      <a:pt x="119" y="0"/>
                    </a:lnTo>
                    <a:lnTo>
                      <a:pt x="240" y="5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2" name="Freeform 25"/>
              <p:cNvSpPr>
                <a:spLocks/>
              </p:cNvSpPr>
              <p:nvPr/>
            </p:nvSpPr>
            <p:spPr bwMode="auto">
              <a:xfrm>
                <a:off x="740" y="695"/>
                <a:ext cx="121" cy="360"/>
              </a:xfrm>
              <a:custGeom>
                <a:avLst/>
                <a:gdLst>
                  <a:gd name="T0" fmla="*/ 4 w 240"/>
                  <a:gd name="T1" fmla="*/ 0 h 721"/>
                  <a:gd name="T2" fmla="*/ 4 w 240"/>
                  <a:gd name="T3" fmla="*/ 22 h 721"/>
                  <a:gd name="T4" fmla="*/ 0 w 240"/>
                  <a:gd name="T5" fmla="*/ 20 h 721"/>
                  <a:gd name="T6" fmla="*/ 4 w 240"/>
                  <a:gd name="T7" fmla="*/ 0 h 721"/>
                  <a:gd name="T8" fmla="*/ 8 w 240"/>
                  <a:gd name="T9" fmla="*/ 20 h 721"/>
                  <a:gd name="T10" fmla="*/ 4 w 240"/>
                  <a:gd name="T11" fmla="*/ 22 h 721"/>
                  <a:gd name="T12" fmla="*/ 0 60000 65536"/>
                  <a:gd name="T13" fmla="*/ 0 60000 65536"/>
                  <a:gd name="T14" fmla="*/ 0 60000 65536"/>
                  <a:gd name="T15" fmla="*/ 0 60000 65536"/>
                  <a:gd name="T16" fmla="*/ 0 60000 65536"/>
                  <a:gd name="T17" fmla="*/ 0 60000 65536"/>
                  <a:gd name="T18" fmla="*/ 0 w 240"/>
                  <a:gd name="T19" fmla="*/ 0 h 721"/>
                  <a:gd name="T20" fmla="*/ 240 w 240"/>
                  <a:gd name="T21" fmla="*/ 721 h 721"/>
                </a:gdLst>
                <a:ahLst/>
                <a:cxnLst>
                  <a:cxn ang="T12">
                    <a:pos x="T0" y="T1"/>
                  </a:cxn>
                  <a:cxn ang="T13">
                    <a:pos x="T2" y="T3"/>
                  </a:cxn>
                  <a:cxn ang="T14">
                    <a:pos x="T4" y="T5"/>
                  </a:cxn>
                  <a:cxn ang="T15">
                    <a:pos x="T6" y="T7"/>
                  </a:cxn>
                  <a:cxn ang="T16">
                    <a:pos x="T8" y="T9"/>
                  </a:cxn>
                  <a:cxn ang="T17">
                    <a:pos x="T10" y="T11"/>
                  </a:cxn>
                </a:cxnLst>
                <a:rect l="T18" t="T19" r="T20" b="T21"/>
                <a:pathLst>
                  <a:path w="240" h="721">
                    <a:moveTo>
                      <a:pt x="119" y="0"/>
                    </a:moveTo>
                    <a:lnTo>
                      <a:pt x="119" y="721"/>
                    </a:lnTo>
                    <a:lnTo>
                      <a:pt x="0" y="661"/>
                    </a:lnTo>
                    <a:lnTo>
                      <a:pt x="119" y="0"/>
                    </a:lnTo>
                    <a:lnTo>
                      <a:pt x="240" y="661"/>
                    </a:lnTo>
                    <a:lnTo>
                      <a:pt x="119" y="72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3" name="Freeform 26"/>
              <p:cNvSpPr>
                <a:spLocks/>
              </p:cNvSpPr>
              <p:nvPr/>
            </p:nvSpPr>
            <p:spPr bwMode="auto">
              <a:xfrm>
                <a:off x="786" y="778"/>
                <a:ext cx="29" cy="7"/>
              </a:xfrm>
              <a:custGeom>
                <a:avLst/>
                <a:gdLst>
                  <a:gd name="T0" fmla="*/ 0 w 60"/>
                  <a:gd name="T1" fmla="*/ 0 h 16"/>
                  <a:gd name="T2" fmla="*/ 0 w 60"/>
                  <a:gd name="T3" fmla="*/ 0 h 16"/>
                  <a:gd name="T4" fmla="*/ 1 w 60"/>
                  <a:gd name="T5" fmla="*/ 0 h 16"/>
                  <a:gd name="T6" fmla="*/ 0 60000 65536"/>
                  <a:gd name="T7" fmla="*/ 0 60000 65536"/>
                  <a:gd name="T8" fmla="*/ 0 60000 65536"/>
                  <a:gd name="T9" fmla="*/ 0 w 60"/>
                  <a:gd name="T10" fmla="*/ 0 h 16"/>
                  <a:gd name="T11" fmla="*/ 60 w 60"/>
                  <a:gd name="T12" fmla="*/ 16 h 16"/>
                </a:gdLst>
                <a:ahLst/>
                <a:cxnLst>
                  <a:cxn ang="T6">
                    <a:pos x="T0" y="T1"/>
                  </a:cxn>
                  <a:cxn ang="T7">
                    <a:pos x="T2" y="T3"/>
                  </a:cxn>
                  <a:cxn ang="T8">
                    <a:pos x="T4" y="T5"/>
                  </a:cxn>
                </a:cxnLst>
                <a:rect l="T9" t="T10" r="T11" b="T12"/>
                <a:pathLst>
                  <a:path w="60" h="16">
                    <a:moveTo>
                      <a:pt x="0" y="0"/>
                    </a:moveTo>
                    <a:lnTo>
                      <a:pt x="29" y="16"/>
                    </a:lnTo>
                    <a:lnTo>
                      <a:pt x="6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4" name="Freeform 27"/>
              <p:cNvSpPr>
                <a:spLocks/>
              </p:cNvSpPr>
              <p:nvPr/>
            </p:nvSpPr>
            <p:spPr bwMode="auto">
              <a:xfrm>
                <a:off x="780" y="806"/>
                <a:ext cx="40" cy="9"/>
              </a:xfrm>
              <a:custGeom>
                <a:avLst/>
                <a:gdLst>
                  <a:gd name="T0" fmla="*/ 0 w 80"/>
                  <a:gd name="T1" fmla="*/ 0 h 19"/>
                  <a:gd name="T2" fmla="*/ 2 w 80"/>
                  <a:gd name="T3" fmla="*/ 0 h 19"/>
                  <a:gd name="T4" fmla="*/ 3 w 80"/>
                  <a:gd name="T5" fmla="*/ 0 h 19"/>
                  <a:gd name="T6" fmla="*/ 0 60000 65536"/>
                  <a:gd name="T7" fmla="*/ 0 60000 65536"/>
                  <a:gd name="T8" fmla="*/ 0 60000 65536"/>
                  <a:gd name="T9" fmla="*/ 0 w 80"/>
                  <a:gd name="T10" fmla="*/ 0 h 19"/>
                  <a:gd name="T11" fmla="*/ 80 w 80"/>
                  <a:gd name="T12" fmla="*/ 19 h 19"/>
                </a:gdLst>
                <a:ahLst/>
                <a:cxnLst>
                  <a:cxn ang="T6">
                    <a:pos x="T0" y="T1"/>
                  </a:cxn>
                  <a:cxn ang="T7">
                    <a:pos x="T2" y="T3"/>
                  </a:cxn>
                  <a:cxn ang="T8">
                    <a:pos x="T4" y="T5"/>
                  </a:cxn>
                </a:cxnLst>
                <a:rect l="T9" t="T10" r="T11" b="T12"/>
                <a:pathLst>
                  <a:path w="80" h="19">
                    <a:moveTo>
                      <a:pt x="0" y="0"/>
                    </a:moveTo>
                    <a:lnTo>
                      <a:pt x="40" y="19"/>
                    </a:lnTo>
                    <a:lnTo>
                      <a:pt x="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5" name="Freeform 28"/>
              <p:cNvSpPr>
                <a:spLocks/>
              </p:cNvSpPr>
              <p:nvPr/>
            </p:nvSpPr>
            <p:spPr bwMode="auto">
              <a:xfrm>
                <a:off x="775" y="833"/>
                <a:ext cx="50" cy="13"/>
              </a:xfrm>
              <a:custGeom>
                <a:avLst/>
                <a:gdLst>
                  <a:gd name="T0" fmla="*/ 0 w 100"/>
                  <a:gd name="T1" fmla="*/ 0 h 27"/>
                  <a:gd name="T2" fmla="*/ 2 w 100"/>
                  <a:gd name="T3" fmla="*/ 0 h 27"/>
                  <a:gd name="T4" fmla="*/ 4 w 100"/>
                  <a:gd name="T5" fmla="*/ 0 h 27"/>
                  <a:gd name="T6" fmla="*/ 0 60000 65536"/>
                  <a:gd name="T7" fmla="*/ 0 60000 65536"/>
                  <a:gd name="T8" fmla="*/ 0 60000 65536"/>
                  <a:gd name="T9" fmla="*/ 0 w 100"/>
                  <a:gd name="T10" fmla="*/ 0 h 27"/>
                  <a:gd name="T11" fmla="*/ 100 w 100"/>
                  <a:gd name="T12" fmla="*/ 27 h 27"/>
                </a:gdLst>
                <a:ahLst/>
                <a:cxnLst>
                  <a:cxn ang="T6">
                    <a:pos x="T0" y="T1"/>
                  </a:cxn>
                  <a:cxn ang="T7">
                    <a:pos x="T2" y="T3"/>
                  </a:cxn>
                  <a:cxn ang="T8">
                    <a:pos x="T4" y="T5"/>
                  </a:cxn>
                </a:cxnLst>
                <a:rect l="T9" t="T10" r="T11" b="T12"/>
                <a:pathLst>
                  <a:path w="100" h="27">
                    <a:moveTo>
                      <a:pt x="0" y="2"/>
                    </a:moveTo>
                    <a:lnTo>
                      <a:pt x="50" y="27"/>
                    </a:lnTo>
                    <a:lnTo>
                      <a:pt x="10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6" name="Freeform 29"/>
              <p:cNvSpPr>
                <a:spLocks/>
              </p:cNvSpPr>
              <p:nvPr/>
            </p:nvSpPr>
            <p:spPr bwMode="auto">
              <a:xfrm>
                <a:off x="770" y="860"/>
                <a:ext cx="61" cy="16"/>
              </a:xfrm>
              <a:custGeom>
                <a:avLst/>
                <a:gdLst>
                  <a:gd name="T0" fmla="*/ 0 w 122"/>
                  <a:gd name="T1" fmla="*/ 0 h 30"/>
                  <a:gd name="T2" fmla="*/ 2 w 122"/>
                  <a:gd name="T3" fmla="*/ 2 h 30"/>
                  <a:gd name="T4" fmla="*/ 4 w 122"/>
                  <a:gd name="T5" fmla="*/ 0 h 30"/>
                  <a:gd name="T6" fmla="*/ 0 60000 65536"/>
                  <a:gd name="T7" fmla="*/ 0 60000 65536"/>
                  <a:gd name="T8" fmla="*/ 0 60000 65536"/>
                  <a:gd name="T9" fmla="*/ 0 w 122"/>
                  <a:gd name="T10" fmla="*/ 0 h 30"/>
                  <a:gd name="T11" fmla="*/ 122 w 122"/>
                  <a:gd name="T12" fmla="*/ 30 h 30"/>
                </a:gdLst>
                <a:ahLst/>
                <a:cxnLst>
                  <a:cxn ang="T6">
                    <a:pos x="T0" y="T1"/>
                  </a:cxn>
                  <a:cxn ang="T7">
                    <a:pos x="T2" y="T3"/>
                  </a:cxn>
                  <a:cxn ang="T8">
                    <a:pos x="T4" y="T5"/>
                  </a:cxn>
                </a:cxnLst>
                <a:rect l="T9" t="T10" r="T11" b="T12"/>
                <a:pathLst>
                  <a:path w="122" h="30">
                    <a:moveTo>
                      <a:pt x="0" y="0"/>
                    </a:moveTo>
                    <a:lnTo>
                      <a:pt x="60" y="30"/>
                    </a:lnTo>
                    <a:lnTo>
                      <a:pt x="122"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7" name="Freeform 30"/>
              <p:cNvSpPr>
                <a:spLocks/>
              </p:cNvSpPr>
              <p:nvPr/>
            </p:nvSpPr>
            <p:spPr bwMode="auto">
              <a:xfrm>
                <a:off x="765" y="888"/>
                <a:ext cx="71" cy="18"/>
              </a:xfrm>
              <a:custGeom>
                <a:avLst/>
                <a:gdLst>
                  <a:gd name="T0" fmla="*/ 0 w 140"/>
                  <a:gd name="T1" fmla="*/ 0 h 35"/>
                  <a:gd name="T2" fmla="*/ 3 w 140"/>
                  <a:gd name="T3" fmla="*/ 2 h 35"/>
                  <a:gd name="T4" fmla="*/ 5 w 140"/>
                  <a:gd name="T5" fmla="*/ 0 h 35"/>
                  <a:gd name="T6" fmla="*/ 0 60000 65536"/>
                  <a:gd name="T7" fmla="*/ 0 60000 65536"/>
                  <a:gd name="T8" fmla="*/ 0 60000 65536"/>
                  <a:gd name="T9" fmla="*/ 0 w 140"/>
                  <a:gd name="T10" fmla="*/ 0 h 35"/>
                  <a:gd name="T11" fmla="*/ 140 w 140"/>
                  <a:gd name="T12" fmla="*/ 35 h 35"/>
                </a:gdLst>
                <a:ahLst/>
                <a:cxnLst>
                  <a:cxn ang="T6">
                    <a:pos x="T0" y="T1"/>
                  </a:cxn>
                  <a:cxn ang="T7">
                    <a:pos x="T2" y="T3"/>
                  </a:cxn>
                  <a:cxn ang="T8">
                    <a:pos x="T4" y="T5"/>
                  </a:cxn>
                </a:cxnLst>
                <a:rect l="T9" t="T10" r="T11" b="T12"/>
                <a:pathLst>
                  <a:path w="140" h="35">
                    <a:moveTo>
                      <a:pt x="0" y="0"/>
                    </a:moveTo>
                    <a:lnTo>
                      <a:pt x="69" y="35"/>
                    </a:lnTo>
                    <a:lnTo>
                      <a:pt x="14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8" name="Freeform 31"/>
              <p:cNvSpPr>
                <a:spLocks/>
              </p:cNvSpPr>
              <p:nvPr/>
            </p:nvSpPr>
            <p:spPr bwMode="auto">
              <a:xfrm>
                <a:off x="761" y="915"/>
                <a:ext cx="78" cy="20"/>
              </a:xfrm>
              <a:custGeom>
                <a:avLst/>
                <a:gdLst>
                  <a:gd name="T0" fmla="*/ 0 w 158"/>
                  <a:gd name="T1" fmla="*/ 0 h 41"/>
                  <a:gd name="T2" fmla="*/ 2 w 158"/>
                  <a:gd name="T3" fmla="*/ 1 h 41"/>
                  <a:gd name="T4" fmla="*/ 4 w 158"/>
                  <a:gd name="T5" fmla="*/ 0 h 41"/>
                  <a:gd name="T6" fmla="*/ 0 60000 65536"/>
                  <a:gd name="T7" fmla="*/ 0 60000 65536"/>
                  <a:gd name="T8" fmla="*/ 0 60000 65536"/>
                  <a:gd name="T9" fmla="*/ 0 w 158"/>
                  <a:gd name="T10" fmla="*/ 0 h 41"/>
                  <a:gd name="T11" fmla="*/ 158 w 158"/>
                  <a:gd name="T12" fmla="*/ 41 h 41"/>
                </a:gdLst>
                <a:ahLst/>
                <a:cxnLst>
                  <a:cxn ang="T6">
                    <a:pos x="T0" y="T1"/>
                  </a:cxn>
                  <a:cxn ang="T7">
                    <a:pos x="T2" y="T3"/>
                  </a:cxn>
                  <a:cxn ang="T8">
                    <a:pos x="T4" y="T5"/>
                  </a:cxn>
                </a:cxnLst>
                <a:rect l="T9" t="T10" r="T11" b="T12"/>
                <a:pathLst>
                  <a:path w="158" h="41">
                    <a:moveTo>
                      <a:pt x="0" y="0"/>
                    </a:moveTo>
                    <a:lnTo>
                      <a:pt x="79" y="41"/>
                    </a:lnTo>
                    <a:lnTo>
                      <a:pt x="158"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9" name="Freeform 32"/>
              <p:cNvSpPr>
                <a:spLocks/>
              </p:cNvSpPr>
              <p:nvPr/>
            </p:nvSpPr>
            <p:spPr bwMode="auto">
              <a:xfrm>
                <a:off x="755" y="943"/>
                <a:ext cx="90" cy="23"/>
              </a:xfrm>
              <a:custGeom>
                <a:avLst/>
                <a:gdLst>
                  <a:gd name="T0" fmla="*/ 0 w 180"/>
                  <a:gd name="T1" fmla="*/ 0 h 46"/>
                  <a:gd name="T2" fmla="*/ 3 w 180"/>
                  <a:gd name="T3" fmla="*/ 2 h 46"/>
                  <a:gd name="T4" fmla="*/ 6 w 180"/>
                  <a:gd name="T5" fmla="*/ 0 h 46"/>
                  <a:gd name="T6" fmla="*/ 0 60000 65536"/>
                  <a:gd name="T7" fmla="*/ 0 60000 65536"/>
                  <a:gd name="T8" fmla="*/ 0 60000 65536"/>
                  <a:gd name="T9" fmla="*/ 0 w 180"/>
                  <a:gd name="T10" fmla="*/ 0 h 46"/>
                  <a:gd name="T11" fmla="*/ 180 w 180"/>
                  <a:gd name="T12" fmla="*/ 46 h 46"/>
                </a:gdLst>
                <a:ahLst/>
                <a:cxnLst>
                  <a:cxn ang="T6">
                    <a:pos x="T0" y="T1"/>
                  </a:cxn>
                  <a:cxn ang="T7">
                    <a:pos x="T2" y="T3"/>
                  </a:cxn>
                  <a:cxn ang="T8">
                    <a:pos x="T4" y="T5"/>
                  </a:cxn>
                </a:cxnLst>
                <a:rect l="T9" t="T10" r="T11" b="T12"/>
                <a:pathLst>
                  <a:path w="180" h="46">
                    <a:moveTo>
                      <a:pt x="0" y="0"/>
                    </a:moveTo>
                    <a:lnTo>
                      <a:pt x="90" y="46"/>
                    </a:lnTo>
                    <a:lnTo>
                      <a:pt x="1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0" name="Freeform 33"/>
              <p:cNvSpPr>
                <a:spLocks/>
              </p:cNvSpPr>
              <p:nvPr/>
            </p:nvSpPr>
            <p:spPr bwMode="auto">
              <a:xfrm>
                <a:off x="750" y="971"/>
                <a:ext cx="101" cy="25"/>
              </a:xfrm>
              <a:custGeom>
                <a:avLst/>
                <a:gdLst>
                  <a:gd name="T0" fmla="*/ 0 w 202"/>
                  <a:gd name="T1" fmla="*/ 0 h 50"/>
                  <a:gd name="T2" fmla="*/ 4 w 202"/>
                  <a:gd name="T3" fmla="*/ 2 h 50"/>
                  <a:gd name="T4" fmla="*/ 7 w 202"/>
                  <a:gd name="T5" fmla="*/ 0 h 50"/>
                  <a:gd name="T6" fmla="*/ 0 60000 65536"/>
                  <a:gd name="T7" fmla="*/ 0 60000 65536"/>
                  <a:gd name="T8" fmla="*/ 0 60000 65536"/>
                  <a:gd name="T9" fmla="*/ 0 w 202"/>
                  <a:gd name="T10" fmla="*/ 0 h 50"/>
                  <a:gd name="T11" fmla="*/ 202 w 202"/>
                  <a:gd name="T12" fmla="*/ 50 h 50"/>
                </a:gdLst>
                <a:ahLst/>
                <a:cxnLst>
                  <a:cxn ang="T6">
                    <a:pos x="T0" y="T1"/>
                  </a:cxn>
                  <a:cxn ang="T7">
                    <a:pos x="T2" y="T3"/>
                  </a:cxn>
                  <a:cxn ang="T8">
                    <a:pos x="T4" y="T5"/>
                  </a:cxn>
                </a:cxnLst>
                <a:rect l="T9" t="T10" r="T11" b="T12"/>
                <a:pathLst>
                  <a:path w="202" h="50">
                    <a:moveTo>
                      <a:pt x="0" y="0"/>
                    </a:moveTo>
                    <a:lnTo>
                      <a:pt x="100" y="50"/>
                    </a:lnTo>
                    <a:lnTo>
                      <a:pt x="202"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1" name="Freeform 34"/>
              <p:cNvSpPr>
                <a:spLocks/>
              </p:cNvSpPr>
              <p:nvPr/>
            </p:nvSpPr>
            <p:spPr bwMode="auto">
              <a:xfrm>
                <a:off x="745" y="998"/>
                <a:ext cx="110" cy="28"/>
              </a:xfrm>
              <a:custGeom>
                <a:avLst/>
                <a:gdLst>
                  <a:gd name="T0" fmla="*/ 0 w 220"/>
                  <a:gd name="T1" fmla="*/ 0 h 55"/>
                  <a:gd name="T2" fmla="*/ 4 w 220"/>
                  <a:gd name="T3" fmla="*/ 2 h 55"/>
                  <a:gd name="T4" fmla="*/ 7 w 220"/>
                  <a:gd name="T5" fmla="*/ 0 h 55"/>
                  <a:gd name="T6" fmla="*/ 0 60000 65536"/>
                  <a:gd name="T7" fmla="*/ 0 60000 65536"/>
                  <a:gd name="T8" fmla="*/ 0 60000 65536"/>
                  <a:gd name="T9" fmla="*/ 0 w 220"/>
                  <a:gd name="T10" fmla="*/ 0 h 55"/>
                  <a:gd name="T11" fmla="*/ 220 w 220"/>
                  <a:gd name="T12" fmla="*/ 55 h 55"/>
                </a:gdLst>
                <a:ahLst/>
                <a:cxnLst>
                  <a:cxn ang="T6">
                    <a:pos x="T0" y="T1"/>
                  </a:cxn>
                  <a:cxn ang="T7">
                    <a:pos x="T2" y="T3"/>
                  </a:cxn>
                  <a:cxn ang="T8">
                    <a:pos x="T4" y="T5"/>
                  </a:cxn>
                </a:cxnLst>
                <a:rect l="T9" t="T10" r="T11" b="T12"/>
                <a:pathLst>
                  <a:path w="220" h="55">
                    <a:moveTo>
                      <a:pt x="0" y="0"/>
                    </a:moveTo>
                    <a:lnTo>
                      <a:pt x="110" y="55"/>
                    </a:lnTo>
                    <a:lnTo>
                      <a:pt x="22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2" name="Freeform 35"/>
              <p:cNvSpPr>
                <a:spLocks/>
              </p:cNvSpPr>
              <p:nvPr/>
            </p:nvSpPr>
            <p:spPr bwMode="auto">
              <a:xfrm>
                <a:off x="740" y="681"/>
                <a:ext cx="46" cy="14"/>
              </a:xfrm>
              <a:custGeom>
                <a:avLst/>
                <a:gdLst>
                  <a:gd name="T0" fmla="*/ 3 w 90"/>
                  <a:gd name="T1" fmla="*/ 0 h 29"/>
                  <a:gd name="T2" fmla="*/ 1 w 90"/>
                  <a:gd name="T3" fmla="*/ 0 h 29"/>
                  <a:gd name="T4" fmla="*/ 2 w 90"/>
                  <a:gd name="T5" fmla="*/ 0 h 29"/>
                  <a:gd name="T6" fmla="*/ 0 w 90"/>
                  <a:gd name="T7" fmla="*/ 0 h 29"/>
                  <a:gd name="T8" fmla="*/ 0 60000 65536"/>
                  <a:gd name="T9" fmla="*/ 0 60000 65536"/>
                  <a:gd name="T10" fmla="*/ 0 60000 65536"/>
                  <a:gd name="T11" fmla="*/ 0 60000 65536"/>
                  <a:gd name="T12" fmla="*/ 0 w 90"/>
                  <a:gd name="T13" fmla="*/ 0 h 29"/>
                  <a:gd name="T14" fmla="*/ 90 w 90"/>
                  <a:gd name="T15" fmla="*/ 29 h 29"/>
                </a:gdLst>
                <a:ahLst/>
                <a:cxnLst>
                  <a:cxn ang="T8">
                    <a:pos x="T0" y="T1"/>
                  </a:cxn>
                  <a:cxn ang="T9">
                    <a:pos x="T2" y="T3"/>
                  </a:cxn>
                  <a:cxn ang="T10">
                    <a:pos x="T4" y="T5"/>
                  </a:cxn>
                  <a:cxn ang="T11">
                    <a:pos x="T6" y="T7"/>
                  </a:cxn>
                </a:cxnLst>
                <a:rect l="T12" t="T13" r="T14" b="T15"/>
                <a:pathLst>
                  <a:path w="90" h="29">
                    <a:moveTo>
                      <a:pt x="90" y="29"/>
                    </a:moveTo>
                    <a:lnTo>
                      <a:pt x="29" y="25"/>
                    </a:lnTo>
                    <a:lnTo>
                      <a:pt x="61" y="4"/>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3" name="Freeform 36"/>
              <p:cNvSpPr>
                <a:spLocks/>
              </p:cNvSpPr>
              <p:nvPr/>
            </p:nvSpPr>
            <p:spPr bwMode="auto">
              <a:xfrm>
                <a:off x="808" y="679"/>
                <a:ext cx="53" cy="18"/>
              </a:xfrm>
              <a:custGeom>
                <a:avLst/>
                <a:gdLst>
                  <a:gd name="T0" fmla="*/ 4 w 106"/>
                  <a:gd name="T1" fmla="*/ 1 h 36"/>
                  <a:gd name="T2" fmla="*/ 2 w 106"/>
                  <a:gd name="T3" fmla="*/ 2 h 36"/>
                  <a:gd name="T4" fmla="*/ 2 w 106"/>
                  <a:gd name="T5" fmla="*/ 0 h 36"/>
                  <a:gd name="T6" fmla="*/ 0 w 106"/>
                  <a:gd name="T7" fmla="*/ 1 h 36"/>
                  <a:gd name="T8" fmla="*/ 0 60000 65536"/>
                  <a:gd name="T9" fmla="*/ 0 60000 65536"/>
                  <a:gd name="T10" fmla="*/ 0 60000 65536"/>
                  <a:gd name="T11" fmla="*/ 0 60000 65536"/>
                  <a:gd name="T12" fmla="*/ 0 w 106"/>
                  <a:gd name="T13" fmla="*/ 0 h 36"/>
                  <a:gd name="T14" fmla="*/ 106 w 106"/>
                  <a:gd name="T15" fmla="*/ 36 h 36"/>
                </a:gdLst>
                <a:ahLst/>
                <a:cxnLst>
                  <a:cxn ang="T8">
                    <a:pos x="T0" y="T1"/>
                  </a:cxn>
                  <a:cxn ang="T9">
                    <a:pos x="T2" y="T3"/>
                  </a:cxn>
                  <a:cxn ang="T10">
                    <a:pos x="T4" y="T5"/>
                  </a:cxn>
                  <a:cxn ang="T11">
                    <a:pos x="T6" y="T7"/>
                  </a:cxn>
                </a:cxnLst>
                <a:rect l="T12" t="T13" r="T14" b="T15"/>
                <a:pathLst>
                  <a:path w="106" h="36">
                    <a:moveTo>
                      <a:pt x="106" y="3"/>
                    </a:moveTo>
                    <a:lnTo>
                      <a:pt x="45" y="36"/>
                    </a:lnTo>
                    <a:lnTo>
                      <a:pt x="62" y="0"/>
                    </a:lnTo>
                    <a:lnTo>
                      <a:pt x="0" y="3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4" name="Freeform 37"/>
              <p:cNvSpPr>
                <a:spLocks/>
              </p:cNvSpPr>
              <p:nvPr/>
            </p:nvSpPr>
            <p:spPr bwMode="auto">
              <a:xfrm>
                <a:off x="793" y="628"/>
                <a:ext cx="15" cy="60"/>
              </a:xfrm>
              <a:custGeom>
                <a:avLst/>
                <a:gdLst>
                  <a:gd name="T0" fmla="*/ 1 w 28"/>
                  <a:gd name="T1" fmla="*/ 3 h 121"/>
                  <a:gd name="T2" fmla="*/ 0 w 28"/>
                  <a:gd name="T3" fmla="*/ 1 h 121"/>
                  <a:gd name="T4" fmla="*/ 1 w 28"/>
                  <a:gd name="T5" fmla="*/ 2 h 121"/>
                  <a:gd name="T6" fmla="*/ 1 w 28"/>
                  <a:gd name="T7" fmla="*/ 0 h 121"/>
                  <a:gd name="T8" fmla="*/ 0 60000 65536"/>
                  <a:gd name="T9" fmla="*/ 0 60000 65536"/>
                  <a:gd name="T10" fmla="*/ 0 60000 65536"/>
                  <a:gd name="T11" fmla="*/ 0 60000 65536"/>
                  <a:gd name="T12" fmla="*/ 0 w 28"/>
                  <a:gd name="T13" fmla="*/ 0 h 121"/>
                  <a:gd name="T14" fmla="*/ 28 w 28"/>
                  <a:gd name="T15" fmla="*/ 121 h 121"/>
                </a:gdLst>
                <a:ahLst/>
                <a:cxnLst>
                  <a:cxn ang="T8">
                    <a:pos x="T0" y="T1"/>
                  </a:cxn>
                  <a:cxn ang="T9">
                    <a:pos x="T2" y="T3"/>
                  </a:cxn>
                  <a:cxn ang="T10">
                    <a:pos x="T4" y="T5"/>
                  </a:cxn>
                  <a:cxn ang="T11">
                    <a:pos x="T6" y="T7"/>
                  </a:cxn>
                </a:cxnLst>
                <a:rect l="T12" t="T13" r="T14" b="T15"/>
                <a:pathLst>
                  <a:path w="28" h="121">
                    <a:moveTo>
                      <a:pt x="13" y="121"/>
                    </a:moveTo>
                    <a:lnTo>
                      <a:pt x="0" y="44"/>
                    </a:lnTo>
                    <a:lnTo>
                      <a:pt x="28" y="75"/>
                    </a:lnTo>
                    <a:lnTo>
                      <a:pt x="13"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8477" name="Group 38"/>
          <p:cNvGrpSpPr>
            <a:grpSpLocks/>
          </p:cNvGrpSpPr>
          <p:nvPr/>
        </p:nvGrpSpPr>
        <p:grpSpPr bwMode="auto">
          <a:xfrm>
            <a:off x="1830388" y="2625725"/>
            <a:ext cx="942975" cy="846138"/>
            <a:chOff x="3283" y="1663"/>
            <a:chExt cx="798" cy="702"/>
          </a:xfrm>
        </p:grpSpPr>
        <p:pic>
          <p:nvPicPr>
            <p:cNvPr id="18506" name="Picture 39" descr="Waves_Lef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3" y="1930"/>
              <a:ext cx="798"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07" name="Picture 40" descr="new box assembl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8" y="1663"/>
              <a:ext cx="4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78" name="Line 41"/>
          <p:cNvSpPr>
            <a:spLocks noChangeShapeType="1"/>
          </p:cNvSpPr>
          <p:nvPr/>
        </p:nvSpPr>
        <p:spPr bwMode="auto">
          <a:xfrm flipV="1">
            <a:off x="1966913" y="3251200"/>
            <a:ext cx="204787" cy="658813"/>
          </a:xfrm>
          <a:prstGeom prst="line">
            <a:avLst/>
          </a:prstGeom>
          <a:noFill/>
          <a:ln w="28575">
            <a:solidFill>
              <a:srgbClr val="0B2777"/>
            </a:solidFill>
            <a:prstDash val="sysDot"/>
            <a:round/>
            <a:headEnd/>
            <a:tailEnd/>
          </a:ln>
          <a:extLst>
            <a:ext uri="{909E8E84-426E-40DD-AFC4-6F175D3DCCD1}">
              <a14:hiddenFill xmlns:a14="http://schemas.microsoft.com/office/drawing/2010/main">
                <a:noFill/>
              </a14:hiddenFill>
            </a:ext>
          </a:extLst>
        </p:spPr>
        <p:txBody>
          <a:bodyPr rot="10800000" vert="eaVert" anchor="ctr">
            <a:spAutoFit/>
          </a:bodyPr>
          <a:lstStyle/>
          <a:p>
            <a:endParaRPr lang="en-US"/>
          </a:p>
        </p:txBody>
      </p:sp>
      <p:sp>
        <p:nvSpPr>
          <p:cNvPr id="18479" name="Freeform 42"/>
          <p:cNvSpPr>
            <a:spLocks/>
          </p:cNvSpPr>
          <p:nvPr/>
        </p:nvSpPr>
        <p:spPr bwMode="auto">
          <a:xfrm>
            <a:off x="1374775" y="3151188"/>
            <a:ext cx="457200" cy="723900"/>
          </a:xfrm>
          <a:custGeom>
            <a:avLst/>
            <a:gdLst>
              <a:gd name="T0" fmla="*/ 2147483647 w 387"/>
              <a:gd name="T1" fmla="*/ 2147483647 h 601"/>
              <a:gd name="T2" fmla="*/ 0 w 387"/>
              <a:gd name="T3" fmla="*/ 0 h 601"/>
              <a:gd name="T4" fmla="*/ 0 60000 65536"/>
              <a:gd name="T5" fmla="*/ 0 60000 65536"/>
              <a:gd name="T6" fmla="*/ 0 w 387"/>
              <a:gd name="T7" fmla="*/ 0 h 601"/>
              <a:gd name="T8" fmla="*/ 387 w 387"/>
              <a:gd name="T9" fmla="*/ 601 h 601"/>
            </a:gdLst>
            <a:ahLst/>
            <a:cxnLst>
              <a:cxn ang="T4">
                <a:pos x="T0" y="T1"/>
              </a:cxn>
              <a:cxn ang="T5">
                <a:pos x="T2" y="T3"/>
              </a:cxn>
            </a:cxnLst>
            <a:rect l="T6" t="T7" r="T8" b="T9"/>
            <a:pathLst>
              <a:path w="387" h="601">
                <a:moveTo>
                  <a:pt x="387" y="601"/>
                </a:moveTo>
                <a:lnTo>
                  <a:pt x="0" y="0"/>
                </a:lnTo>
              </a:path>
            </a:pathLst>
          </a:custGeom>
          <a:noFill/>
          <a:ln w="28575">
            <a:solidFill>
              <a:srgbClr val="0B2777"/>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anchor="ctr">
            <a:spAutoFit/>
          </a:bodyPr>
          <a:lstStyle/>
          <a:p>
            <a:endParaRPr lang="en-US"/>
          </a:p>
        </p:txBody>
      </p:sp>
      <p:grpSp>
        <p:nvGrpSpPr>
          <p:cNvPr id="18480" name="Group 43"/>
          <p:cNvGrpSpPr>
            <a:grpSpLocks/>
          </p:cNvGrpSpPr>
          <p:nvPr/>
        </p:nvGrpSpPr>
        <p:grpSpPr bwMode="auto">
          <a:xfrm>
            <a:off x="1422400" y="3910013"/>
            <a:ext cx="681038" cy="693737"/>
            <a:chOff x="2592" y="2650"/>
            <a:chExt cx="576" cy="576"/>
          </a:xfrm>
        </p:grpSpPr>
        <p:pic>
          <p:nvPicPr>
            <p:cNvPr id="18504" name="Picture 44" descr="lgmusicphone_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2" y="2650"/>
              <a:ext cx="576"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5" name="Rectangle 45"/>
            <p:cNvSpPr>
              <a:spLocks noChangeArrowheads="1"/>
            </p:cNvSpPr>
            <p:nvPr/>
          </p:nvSpPr>
          <p:spPr bwMode="auto">
            <a:xfrm>
              <a:off x="2909" y="3082"/>
              <a:ext cx="259"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endParaRPr lang="en-US"/>
            </a:p>
          </p:txBody>
        </p:sp>
      </p:grpSp>
      <p:sp>
        <p:nvSpPr>
          <p:cNvPr id="18481" name="Freeform 46"/>
          <p:cNvSpPr>
            <a:spLocks/>
          </p:cNvSpPr>
          <p:nvPr/>
        </p:nvSpPr>
        <p:spPr bwMode="auto">
          <a:xfrm>
            <a:off x="1128713" y="3181350"/>
            <a:ext cx="974725" cy="422275"/>
          </a:xfrm>
          <a:custGeom>
            <a:avLst/>
            <a:gdLst>
              <a:gd name="T0" fmla="*/ 0 w 824"/>
              <a:gd name="T1" fmla="*/ 2147483647 h 351"/>
              <a:gd name="T2" fmla="*/ 2147483647 w 824"/>
              <a:gd name="T3" fmla="*/ 0 h 351"/>
              <a:gd name="T4" fmla="*/ 0 60000 65536"/>
              <a:gd name="T5" fmla="*/ 0 60000 65536"/>
              <a:gd name="T6" fmla="*/ 0 w 824"/>
              <a:gd name="T7" fmla="*/ 0 h 351"/>
              <a:gd name="T8" fmla="*/ 824 w 824"/>
              <a:gd name="T9" fmla="*/ 351 h 351"/>
            </a:gdLst>
            <a:ahLst/>
            <a:cxnLst>
              <a:cxn ang="T4">
                <a:pos x="T0" y="T1"/>
              </a:cxn>
              <a:cxn ang="T5">
                <a:pos x="T2" y="T3"/>
              </a:cxn>
            </a:cxnLst>
            <a:rect l="T6" t="T7" r="T8" b="T9"/>
            <a:pathLst>
              <a:path w="824" h="351">
                <a:moveTo>
                  <a:pt x="0" y="351"/>
                </a:moveTo>
                <a:lnTo>
                  <a:pt x="824" y="0"/>
                </a:lnTo>
              </a:path>
            </a:pathLst>
          </a:custGeom>
          <a:noFill/>
          <a:ln w="28575">
            <a:solidFill>
              <a:srgbClr val="0B2777"/>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anchor="ctr">
            <a:spAutoFit/>
          </a:bodyPr>
          <a:lstStyle/>
          <a:p>
            <a:endParaRPr lang="en-US"/>
          </a:p>
        </p:txBody>
      </p:sp>
      <p:sp>
        <p:nvSpPr>
          <p:cNvPr id="18482" name="Text Box 49"/>
          <p:cNvSpPr txBox="1">
            <a:spLocks noChangeArrowheads="1"/>
          </p:cNvSpPr>
          <p:nvPr/>
        </p:nvSpPr>
        <p:spPr bwMode="auto">
          <a:xfrm>
            <a:off x="2712850" y="3864114"/>
            <a:ext cx="1859150" cy="707886"/>
          </a:xfrm>
          <a:prstGeom prst="rect">
            <a:avLst/>
          </a:prstGeom>
          <a:solidFill>
            <a:srgbClr val="9900CC"/>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eaLnBrk="1" hangingPunct="1"/>
            <a:r>
              <a:rPr lang="en-US" sz="2000" b="1" dirty="0" smtClean="0">
                <a:solidFill>
                  <a:schemeClr val="bg1"/>
                </a:solidFill>
                <a:latin typeface="Arial" panose="020B0604020202020204" pitchFamily="34" charset="0"/>
              </a:rPr>
              <a:t>4G all-IP </a:t>
            </a:r>
            <a:r>
              <a:rPr lang="en-US" sz="2000" b="1" dirty="0">
                <a:solidFill>
                  <a:schemeClr val="bg1"/>
                </a:solidFill>
                <a:latin typeface="Arial" panose="020B0604020202020204" pitchFamily="34" charset="0"/>
              </a:rPr>
              <a:t>Network</a:t>
            </a:r>
          </a:p>
        </p:txBody>
      </p:sp>
      <p:sp>
        <p:nvSpPr>
          <p:cNvPr id="18483" name="Line 52"/>
          <p:cNvSpPr>
            <a:spLocks noChangeShapeType="1"/>
          </p:cNvSpPr>
          <p:nvPr/>
        </p:nvSpPr>
        <p:spPr bwMode="auto">
          <a:xfrm flipV="1">
            <a:off x="2608263" y="2255838"/>
            <a:ext cx="681037" cy="23177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8484" name="Line 53"/>
          <p:cNvSpPr>
            <a:spLocks noChangeShapeType="1"/>
          </p:cNvSpPr>
          <p:nvPr/>
        </p:nvSpPr>
        <p:spPr bwMode="auto">
          <a:xfrm flipV="1">
            <a:off x="3459163" y="1677988"/>
            <a:ext cx="625475" cy="520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8485" name="AutoShape 55"/>
          <p:cNvSpPr>
            <a:spLocks noChangeArrowheads="1"/>
          </p:cNvSpPr>
          <p:nvPr/>
        </p:nvSpPr>
        <p:spPr bwMode="auto">
          <a:xfrm>
            <a:off x="2722563" y="1562100"/>
            <a:ext cx="174625" cy="304800"/>
          </a:xfrm>
          <a:prstGeom prst="can">
            <a:avLst>
              <a:gd name="adj" fmla="val 42812"/>
            </a:avLst>
          </a:prstGeom>
          <a:solidFill>
            <a:srgbClr val="66CCFF"/>
          </a:solidFill>
          <a:ln w="6350">
            <a:solidFill>
              <a:schemeClr val="tx1"/>
            </a:solidFill>
            <a:round/>
            <a:headEnd/>
            <a:tailEnd/>
          </a:ln>
        </p:spPr>
        <p:txBody>
          <a:bodyPr rot="10800000" vert="eaVert" wrap="none" anchor="ct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endParaRPr lang="en-US"/>
          </a:p>
        </p:txBody>
      </p:sp>
      <p:sp>
        <p:nvSpPr>
          <p:cNvPr id="18486" name="Line 56"/>
          <p:cNvSpPr>
            <a:spLocks noChangeShapeType="1"/>
          </p:cNvSpPr>
          <p:nvPr/>
        </p:nvSpPr>
        <p:spPr bwMode="auto">
          <a:xfrm flipV="1">
            <a:off x="2551113" y="1851025"/>
            <a:ext cx="171450" cy="40481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8487" name="Line 57"/>
          <p:cNvSpPr>
            <a:spLocks noChangeShapeType="1"/>
          </p:cNvSpPr>
          <p:nvPr/>
        </p:nvSpPr>
        <p:spPr bwMode="auto">
          <a:xfrm flipV="1">
            <a:off x="2211388" y="1735138"/>
            <a:ext cx="511175" cy="11588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8488" name="Line 58"/>
          <p:cNvSpPr>
            <a:spLocks noChangeShapeType="1"/>
          </p:cNvSpPr>
          <p:nvPr/>
        </p:nvSpPr>
        <p:spPr bwMode="auto">
          <a:xfrm flipV="1">
            <a:off x="2892425" y="1619250"/>
            <a:ext cx="1192213" cy="17462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8489" name="Line 59"/>
          <p:cNvSpPr>
            <a:spLocks noChangeShapeType="1"/>
          </p:cNvSpPr>
          <p:nvPr/>
        </p:nvSpPr>
        <p:spPr bwMode="auto">
          <a:xfrm flipH="1" flipV="1">
            <a:off x="2835275" y="1851025"/>
            <a:ext cx="454025" cy="3476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8490" name="Freeform 63"/>
          <p:cNvSpPr>
            <a:spLocks/>
          </p:cNvSpPr>
          <p:nvPr/>
        </p:nvSpPr>
        <p:spPr bwMode="auto">
          <a:xfrm>
            <a:off x="1058863" y="3151188"/>
            <a:ext cx="177800" cy="312737"/>
          </a:xfrm>
          <a:custGeom>
            <a:avLst/>
            <a:gdLst>
              <a:gd name="T0" fmla="*/ 0 w 150"/>
              <a:gd name="T1" fmla="*/ 2147483647 h 259"/>
              <a:gd name="T2" fmla="*/ 2147483647 w 150"/>
              <a:gd name="T3" fmla="*/ 0 h 259"/>
              <a:gd name="T4" fmla="*/ 0 60000 65536"/>
              <a:gd name="T5" fmla="*/ 0 60000 65536"/>
              <a:gd name="T6" fmla="*/ 0 w 150"/>
              <a:gd name="T7" fmla="*/ 0 h 259"/>
              <a:gd name="T8" fmla="*/ 150 w 150"/>
              <a:gd name="T9" fmla="*/ 259 h 259"/>
            </a:gdLst>
            <a:ahLst/>
            <a:cxnLst>
              <a:cxn ang="T4">
                <a:pos x="T0" y="T1"/>
              </a:cxn>
              <a:cxn ang="T5">
                <a:pos x="T2" y="T3"/>
              </a:cxn>
            </a:cxnLst>
            <a:rect l="T6" t="T7" r="T8" b="T9"/>
            <a:pathLst>
              <a:path w="150" h="259">
                <a:moveTo>
                  <a:pt x="0" y="259"/>
                </a:moveTo>
                <a:lnTo>
                  <a:pt x="150" y="0"/>
                </a:lnTo>
              </a:path>
            </a:pathLst>
          </a:custGeom>
          <a:noFill/>
          <a:ln w="28575">
            <a:solidFill>
              <a:srgbClr val="0B2777"/>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anchor="ctr">
            <a:spAutoFit/>
          </a:bodyPr>
          <a:lstStyle/>
          <a:p>
            <a:endParaRPr lang="en-US"/>
          </a:p>
        </p:txBody>
      </p:sp>
      <p:sp>
        <p:nvSpPr>
          <p:cNvPr id="18491" name="Line 64"/>
          <p:cNvSpPr>
            <a:spLocks noChangeShapeType="1"/>
          </p:cNvSpPr>
          <p:nvPr/>
        </p:nvSpPr>
        <p:spPr bwMode="auto">
          <a:xfrm flipV="1">
            <a:off x="2386013" y="2544763"/>
            <a:ext cx="114300" cy="23177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rot="10800000" vert="eaVert" anchor="ctr">
            <a:spAutoFit/>
          </a:bodyPr>
          <a:lstStyle/>
          <a:p>
            <a:endParaRPr lang="en-US"/>
          </a:p>
        </p:txBody>
      </p:sp>
      <p:sp>
        <p:nvSpPr>
          <p:cNvPr id="18492" name="Freeform 65"/>
          <p:cNvSpPr>
            <a:spLocks/>
          </p:cNvSpPr>
          <p:nvPr/>
        </p:nvSpPr>
        <p:spPr bwMode="auto">
          <a:xfrm>
            <a:off x="1365250" y="2544763"/>
            <a:ext cx="112713" cy="404812"/>
          </a:xfrm>
          <a:custGeom>
            <a:avLst/>
            <a:gdLst>
              <a:gd name="T0" fmla="*/ 0 w 113"/>
              <a:gd name="T1" fmla="*/ 2147483647 h 227"/>
              <a:gd name="T2" fmla="*/ 2147483647 w 113"/>
              <a:gd name="T3" fmla="*/ 0 h 227"/>
              <a:gd name="T4" fmla="*/ 0 60000 65536"/>
              <a:gd name="T5" fmla="*/ 0 60000 65536"/>
              <a:gd name="T6" fmla="*/ 0 w 113"/>
              <a:gd name="T7" fmla="*/ 0 h 227"/>
              <a:gd name="T8" fmla="*/ 113 w 113"/>
              <a:gd name="T9" fmla="*/ 227 h 227"/>
            </a:gdLst>
            <a:ahLst/>
            <a:cxnLst>
              <a:cxn ang="T4">
                <a:pos x="T0" y="T1"/>
              </a:cxn>
              <a:cxn ang="T5">
                <a:pos x="T2" y="T3"/>
              </a:cxn>
            </a:cxnLst>
            <a:rect l="T6" t="T7" r="T8" b="T9"/>
            <a:pathLst>
              <a:path w="113" h="227">
                <a:moveTo>
                  <a:pt x="0" y="227"/>
                </a:moveTo>
                <a:lnTo>
                  <a:pt x="113"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anchor="ctr">
            <a:spAutoFit/>
          </a:bodyPr>
          <a:lstStyle/>
          <a:p>
            <a:endParaRPr lang="en-US"/>
          </a:p>
        </p:txBody>
      </p:sp>
      <p:pic>
        <p:nvPicPr>
          <p:cNvPr id="18493" name="Picture 66" descr="B0009NCG9Q"/>
          <p:cNvPicPr>
            <a:picLocks noChangeAspect="1" noChangeArrowheads="1"/>
          </p:cNvPicPr>
          <p:nvPr/>
        </p:nvPicPr>
        <p:blipFill>
          <a:blip r:embed="rId8">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57200" y="3354388"/>
            <a:ext cx="9080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4" name="Straight Connector 103"/>
          <p:cNvCxnSpPr/>
          <p:nvPr/>
        </p:nvCxnSpPr>
        <p:spPr bwMode="auto">
          <a:xfrm rot="5400000">
            <a:off x="2438401" y="3275012"/>
            <a:ext cx="4267200" cy="3175"/>
          </a:xfrm>
          <a:prstGeom prst="line">
            <a:avLst/>
          </a:prstGeom>
          <a:ln>
            <a:solidFill>
              <a:srgbClr val="9900CC"/>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18495" name="Text Box 49"/>
          <p:cNvSpPr txBox="1">
            <a:spLocks noChangeArrowheads="1"/>
          </p:cNvSpPr>
          <p:nvPr/>
        </p:nvSpPr>
        <p:spPr bwMode="auto">
          <a:xfrm>
            <a:off x="4584700" y="3100388"/>
            <a:ext cx="1206500" cy="708025"/>
          </a:xfrm>
          <a:prstGeom prst="rect">
            <a:avLst/>
          </a:prstGeom>
          <a:solidFill>
            <a:srgbClr val="9900CC"/>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eaLnBrk="1" hangingPunct="1"/>
            <a:r>
              <a:rPr lang="en-US" sz="2000" b="1">
                <a:solidFill>
                  <a:schemeClr val="bg1"/>
                </a:solidFill>
                <a:latin typeface="Arial" panose="020B0604020202020204" pitchFamily="34" charset="0"/>
              </a:rPr>
              <a:t>2G</a:t>
            </a:r>
          </a:p>
          <a:p>
            <a:pPr algn="ctr" eaLnBrk="1" hangingPunct="1"/>
            <a:r>
              <a:rPr lang="en-US" sz="2000" b="1">
                <a:solidFill>
                  <a:schemeClr val="bg1"/>
                </a:solidFill>
                <a:latin typeface="Arial" panose="020B0604020202020204" pitchFamily="34" charset="0"/>
              </a:rPr>
              <a:t>Network</a:t>
            </a:r>
          </a:p>
        </p:txBody>
      </p:sp>
      <p:grpSp>
        <p:nvGrpSpPr>
          <p:cNvPr id="18496" name="Group 43"/>
          <p:cNvGrpSpPr>
            <a:grpSpLocks/>
          </p:cNvGrpSpPr>
          <p:nvPr/>
        </p:nvGrpSpPr>
        <p:grpSpPr bwMode="auto">
          <a:xfrm>
            <a:off x="5029200" y="4951413"/>
            <a:ext cx="681038" cy="693737"/>
            <a:chOff x="2592" y="2650"/>
            <a:chExt cx="576" cy="576"/>
          </a:xfrm>
        </p:grpSpPr>
        <p:pic>
          <p:nvPicPr>
            <p:cNvPr id="18502" name="Picture 44" descr="lgmusicphone_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2" y="2650"/>
              <a:ext cx="576"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3" name="Rectangle 45"/>
            <p:cNvSpPr>
              <a:spLocks noChangeArrowheads="1"/>
            </p:cNvSpPr>
            <p:nvPr/>
          </p:nvSpPr>
          <p:spPr bwMode="auto">
            <a:xfrm>
              <a:off x="2909" y="3082"/>
              <a:ext cx="259"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endParaRPr lang="en-US"/>
            </a:p>
          </p:txBody>
        </p:sp>
      </p:grpSp>
      <p:sp>
        <p:nvSpPr>
          <p:cNvPr id="18497" name="Freeform 32"/>
          <p:cNvSpPr>
            <a:spLocks/>
          </p:cNvSpPr>
          <p:nvPr/>
        </p:nvSpPr>
        <p:spPr bwMode="auto">
          <a:xfrm rot="20027317" flipV="1">
            <a:off x="5727700" y="4721225"/>
            <a:ext cx="736600" cy="228600"/>
          </a:xfrm>
          <a:custGeom>
            <a:avLst/>
            <a:gdLst>
              <a:gd name="T0" fmla="*/ 2147483647 w 512"/>
              <a:gd name="T1" fmla="*/ 2147483647 h 144"/>
              <a:gd name="T2" fmla="*/ 2147483647 w 512"/>
              <a:gd name="T3" fmla="*/ 2147483647 h 144"/>
              <a:gd name="T4" fmla="*/ 2147483647 w 512"/>
              <a:gd name="T5" fmla="*/ 2147483647 h 144"/>
              <a:gd name="T6" fmla="*/ 2147483647 w 512"/>
              <a:gd name="T7" fmla="*/ 0 h 144"/>
              <a:gd name="T8" fmla="*/ 2147483647 w 512"/>
              <a:gd name="T9" fmla="*/ 2147483647 h 144"/>
              <a:gd name="T10" fmla="*/ 2147483647 w 512"/>
              <a:gd name="T11" fmla="*/ 2147483647 h 144"/>
              <a:gd name="T12" fmla="*/ 0 w 512"/>
              <a:gd name="T13" fmla="*/ 2147483647 h 144"/>
              <a:gd name="T14" fmla="*/ 2147483647 w 512"/>
              <a:gd name="T15" fmla="*/ 2147483647 h 144"/>
              <a:gd name="T16" fmla="*/ 0 60000 65536"/>
              <a:gd name="T17" fmla="*/ 0 60000 65536"/>
              <a:gd name="T18" fmla="*/ 0 60000 65536"/>
              <a:gd name="T19" fmla="*/ 0 60000 65536"/>
              <a:gd name="T20" fmla="*/ 0 60000 65536"/>
              <a:gd name="T21" fmla="*/ 0 60000 65536"/>
              <a:gd name="T22" fmla="*/ 0 60000 65536"/>
              <a:gd name="T23" fmla="*/ 0 60000 65536"/>
              <a:gd name="T24" fmla="*/ 0 w 512"/>
              <a:gd name="T25" fmla="*/ 0 h 144"/>
              <a:gd name="T26" fmla="*/ 512 w 512"/>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2" h="144">
                <a:moveTo>
                  <a:pt x="4" y="144"/>
                </a:moveTo>
                <a:lnTo>
                  <a:pt x="300" y="116"/>
                </a:lnTo>
                <a:lnTo>
                  <a:pt x="260" y="44"/>
                </a:lnTo>
                <a:lnTo>
                  <a:pt x="512" y="0"/>
                </a:lnTo>
                <a:lnTo>
                  <a:pt x="216" y="28"/>
                </a:lnTo>
                <a:lnTo>
                  <a:pt x="260" y="96"/>
                </a:lnTo>
                <a:lnTo>
                  <a:pt x="0" y="140"/>
                </a:lnTo>
                <a:lnTo>
                  <a:pt x="4" y="144"/>
                </a:lnTo>
                <a:close/>
              </a:path>
            </a:pathLst>
          </a:custGeom>
          <a:solidFill>
            <a:srgbClr val="66CCFF"/>
          </a:solidFill>
          <a:ln w="9525">
            <a:solidFill>
              <a:schemeClr val="tx1"/>
            </a:solidFill>
            <a:round/>
            <a:headEnd/>
            <a:tailEnd/>
          </a:ln>
        </p:spPr>
        <p:txBody>
          <a:bodyPr/>
          <a:lstStyle/>
          <a:p>
            <a:endParaRPr lang="en-US"/>
          </a:p>
        </p:txBody>
      </p:sp>
      <p:sp>
        <p:nvSpPr>
          <p:cNvPr id="18499" name="AutoShape 50"/>
          <p:cNvSpPr>
            <a:spLocks noChangeArrowheads="1"/>
          </p:cNvSpPr>
          <p:nvPr/>
        </p:nvSpPr>
        <p:spPr bwMode="auto">
          <a:xfrm>
            <a:off x="3146425" y="2047875"/>
            <a:ext cx="460375" cy="257175"/>
          </a:xfrm>
          <a:prstGeom prst="can">
            <a:avLst>
              <a:gd name="adj" fmla="val 42810"/>
            </a:avLst>
          </a:prstGeom>
          <a:solidFill>
            <a:srgbClr val="66CCFF"/>
          </a:solidFill>
          <a:ln w="6350">
            <a:solidFill>
              <a:schemeClr val="tx1"/>
            </a:solidFill>
            <a:round/>
            <a:headEnd/>
            <a:tailEnd/>
          </a:ln>
        </p:spPr>
        <p:txBody>
          <a:bodyPr rot="10800000" vert="eaVert" wrap="none" anchor="ct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endParaRPr lang="en-US"/>
          </a:p>
        </p:txBody>
      </p:sp>
      <p:sp>
        <p:nvSpPr>
          <p:cNvPr id="18500" name="AutoShape 51"/>
          <p:cNvSpPr>
            <a:spLocks noChangeArrowheads="1"/>
          </p:cNvSpPr>
          <p:nvPr/>
        </p:nvSpPr>
        <p:spPr bwMode="auto">
          <a:xfrm>
            <a:off x="3941763" y="1470025"/>
            <a:ext cx="460375" cy="257175"/>
          </a:xfrm>
          <a:prstGeom prst="can">
            <a:avLst>
              <a:gd name="adj" fmla="val 42810"/>
            </a:avLst>
          </a:prstGeom>
          <a:solidFill>
            <a:srgbClr val="66CCFF"/>
          </a:solidFill>
          <a:ln w="6350">
            <a:solidFill>
              <a:schemeClr val="tx1"/>
            </a:solidFill>
            <a:round/>
            <a:headEnd/>
            <a:tailEnd/>
          </a:ln>
        </p:spPr>
        <p:txBody>
          <a:bodyPr rot="10800000" vert="eaVert" wrap="none" anchor="ct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endParaRPr lang="en-US"/>
          </a:p>
        </p:txBody>
      </p:sp>
      <p:sp>
        <p:nvSpPr>
          <p:cNvPr id="3" name="Slide Number Placeholder 2"/>
          <p:cNvSpPr>
            <a:spLocks noGrp="1"/>
          </p:cNvSpPr>
          <p:nvPr>
            <p:ph type="sldNum" sz="quarter" idx="11"/>
          </p:nvPr>
        </p:nvSpPr>
        <p:spPr/>
        <p:txBody>
          <a:bodyPr/>
          <a:lstStyle/>
          <a:p>
            <a:pPr>
              <a:defRPr/>
            </a:pPr>
            <a:fld id="{329A159E-1755-49BC-92A0-D4A24B8956FF}" type="slidenum">
              <a:rPr lang="en-US" smtClean="0"/>
              <a:pPr>
                <a:defRPr/>
              </a:pPr>
              <a:t>5</a:t>
            </a:fld>
            <a:endParaRPr lang="en-US"/>
          </a:p>
        </p:txBody>
      </p:sp>
    </p:spTree>
    <p:extLst>
      <p:ext uri="{BB962C8B-B14F-4D97-AF65-F5344CB8AC3E}">
        <p14:creationId xmlns:p14="http://schemas.microsoft.com/office/powerpoint/2010/main" val="3983438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3G Network Latency</a:t>
            </a:r>
            <a:endParaRPr lang="en-US" dirty="0"/>
          </a:p>
        </p:txBody>
      </p:sp>
      <p:sp>
        <p:nvSpPr>
          <p:cNvPr id="89092" name="Rectangle 6"/>
          <p:cNvSpPr>
            <a:spLocks noChangeArrowheads="1"/>
          </p:cNvSpPr>
          <p:nvPr/>
        </p:nvSpPr>
        <p:spPr bwMode="auto">
          <a:xfrm>
            <a:off x="6705600" y="2263775"/>
            <a:ext cx="1981200" cy="2800767"/>
          </a:xfrm>
          <a:prstGeom prst="rect">
            <a:avLst/>
          </a:prstGeom>
          <a:noFill/>
          <a:ln w="9525">
            <a:noFill/>
            <a:miter lim="800000"/>
            <a:headEnd/>
            <a:tailEnd/>
          </a:ln>
        </p:spPr>
        <p:txBody>
          <a:bodyPr wrap="square">
            <a:spAutoFit/>
          </a:bodyPr>
          <a:lstStyle/>
          <a:p>
            <a:pPr marL="0" lvl="1"/>
            <a:r>
              <a:rPr lang="en-US" sz="1600" dirty="0">
                <a:solidFill>
                  <a:srgbClr val="7030A0"/>
                </a:solidFill>
              </a:rPr>
              <a:t>One-tunnel architecture flattens the network by enabling a direct transport path for user data between RNC and the GGSN, thus minimizing delays and set-up time</a:t>
            </a:r>
          </a:p>
        </p:txBody>
      </p:sp>
      <p:sp>
        <p:nvSpPr>
          <p:cNvPr id="8" name="Rectangle 7"/>
          <p:cNvSpPr/>
          <p:nvPr/>
        </p:nvSpPr>
        <p:spPr>
          <a:xfrm>
            <a:off x="2514600" y="2971800"/>
            <a:ext cx="990600" cy="954088"/>
          </a:xfrm>
          <a:prstGeom prst="rect">
            <a:avLst/>
          </a:prstGeom>
        </p:spPr>
        <p:txBody>
          <a:bodyPr>
            <a:spAutoFit/>
          </a:bodyPr>
          <a:lstStyle/>
          <a:p>
            <a:pPr>
              <a:defRPr/>
            </a:pPr>
            <a:r>
              <a:rPr lang="en-US" sz="1400" i="1" dirty="0">
                <a:solidFill>
                  <a:schemeClr val="accent1">
                    <a:lumMod val="75000"/>
                  </a:schemeClr>
                </a:solidFill>
              </a:rPr>
              <a:t>Serving</a:t>
            </a:r>
          </a:p>
          <a:p>
            <a:pPr>
              <a:defRPr/>
            </a:pPr>
            <a:r>
              <a:rPr lang="en-US" sz="1400" i="1" dirty="0">
                <a:solidFill>
                  <a:schemeClr val="accent1">
                    <a:lumMod val="75000"/>
                  </a:schemeClr>
                </a:solidFill>
              </a:rPr>
              <a:t>GPRS Support Node</a:t>
            </a:r>
            <a:endParaRPr lang="en-US" sz="1400" dirty="0">
              <a:solidFill>
                <a:schemeClr val="accent1">
                  <a:lumMod val="75000"/>
                </a:schemeClr>
              </a:solidFill>
            </a:endParaRPr>
          </a:p>
        </p:txBody>
      </p:sp>
      <p:sp>
        <p:nvSpPr>
          <p:cNvPr id="9" name="Rectangle 8"/>
          <p:cNvSpPr/>
          <p:nvPr/>
        </p:nvSpPr>
        <p:spPr>
          <a:xfrm>
            <a:off x="4495800" y="2286000"/>
            <a:ext cx="914400" cy="954088"/>
          </a:xfrm>
          <a:prstGeom prst="rect">
            <a:avLst/>
          </a:prstGeom>
        </p:spPr>
        <p:txBody>
          <a:bodyPr>
            <a:spAutoFit/>
          </a:bodyPr>
          <a:lstStyle/>
          <a:p>
            <a:pPr>
              <a:defRPr/>
            </a:pPr>
            <a:r>
              <a:rPr lang="en-US" sz="1400" i="1" dirty="0">
                <a:solidFill>
                  <a:schemeClr val="accent1">
                    <a:lumMod val="75000"/>
                  </a:schemeClr>
                </a:solidFill>
              </a:rPr>
              <a:t>Gateway GPRS Support Node</a:t>
            </a:r>
          </a:p>
        </p:txBody>
      </p:sp>
      <p:sp>
        <p:nvSpPr>
          <p:cNvPr id="10" name="Rectangle 9"/>
          <p:cNvSpPr/>
          <p:nvPr/>
        </p:nvSpPr>
        <p:spPr>
          <a:xfrm>
            <a:off x="4495800" y="3657600"/>
            <a:ext cx="1066800" cy="738188"/>
          </a:xfrm>
          <a:prstGeom prst="rect">
            <a:avLst/>
          </a:prstGeom>
        </p:spPr>
        <p:txBody>
          <a:bodyPr wrap="square">
            <a:spAutoFit/>
          </a:bodyPr>
          <a:lstStyle/>
          <a:p>
            <a:pPr>
              <a:defRPr/>
            </a:pPr>
            <a:r>
              <a:rPr lang="en-US" sz="1400" i="1" dirty="0">
                <a:solidFill>
                  <a:schemeClr val="accent1">
                    <a:lumMod val="75000"/>
                  </a:schemeClr>
                </a:solidFill>
              </a:rPr>
              <a:t>Radio Network Controller</a:t>
            </a:r>
            <a:endParaRPr lang="en-US" sz="1400" dirty="0">
              <a:solidFill>
                <a:schemeClr val="accent1">
                  <a:lumMod val="75000"/>
                </a:schemeClr>
              </a:solidFill>
            </a:endParaRPr>
          </a:p>
        </p:txBody>
      </p:sp>
      <p:sp>
        <p:nvSpPr>
          <p:cNvPr id="11" name="TextBox 10"/>
          <p:cNvSpPr txBox="1"/>
          <p:nvPr/>
        </p:nvSpPr>
        <p:spPr>
          <a:xfrm>
            <a:off x="533400" y="2590800"/>
            <a:ext cx="990600" cy="646113"/>
          </a:xfrm>
          <a:prstGeom prst="rect">
            <a:avLst/>
          </a:prstGeom>
          <a:noFill/>
        </p:spPr>
        <p:txBody>
          <a:bodyPr>
            <a:spAutoFit/>
          </a:bodyPr>
          <a:lstStyle/>
          <a:p>
            <a:pPr algn="r">
              <a:defRPr/>
            </a:pPr>
            <a:r>
              <a:rPr lang="en-US" dirty="0">
                <a:solidFill>
                  <a:schemeClr val="accent1">
                    <a:lumMod val="75000"/>
                  </a:schemeClr>
                </a:solidFill>
              </a:rPr>
              <a:t>Control Data</a:t>
            </a:r>
          </a:p>
        </p:txBody>
      </p:sp>
      <p:cxnSp>
        <p:nvCxnSpPr>
          <p:cNvPr id="89097" name="Straight Connector 12"/>
          <p:cNvCxnSpPr>
            <a:cxnSpLocks noChangeShapeType="1"/>
            <a:stCxn id="11" idx="3"/>
          </p:cNvCxnSpPr>
          <p:nvPr/>
        </p:nvCxnSpPr>
        <p:spPr bwMode="auto">
          <a:xfrm flipV="1">
            <a:off x="1524000" y="2895600"/>
            <a:ext cx="381000" cy="19050"/>
          </a:xfrm>
          <a:prstGeom prst="line">
            <a:avLst/>
          </a:prstGeom>
          <a:noFill/>
          <a:ln w="9525" algn="ctr">
            <a:solidFill>
              <a:srgbClr val="00B050"/>
            </a:solidFill>
            <a:round/>
            <a:headEnd/>
            <a:tailEnd/>
          </a:ln>
        </p:spPr>
      </p:cxnSp>
      <p:sp>
        <p:nvSpPr>
          <p:cNvPr id="16" name="TextBox 15"/>
          <p:cNvSpPr txBox="1"/>
          <p:nvPr/>
        </p:nvSpPr>
        <p:spPr>
          <a:xfrm>
            <a:off x="533400" y="4114800"/>
            <a:ext cx="990600" cy="646113"/>
          </a:xfrm>
          <a:prstGeom prst="rect">
            <a:avLst/>
          </a:prstGeom>
          <a:noFill/>
        </p:spPr>
        <p:txBody>
          <a:bodyPr>
            <a:spAutoFit/>
          </a:bodyPr>
          <a:lstStyle/>
          <a:p>
            <a:pPr algn="r">
              <a:defRPr/>
            </a:pPr>
            <a:r>
              <a:rPr lang="en-US" dirty="0">
                <a:solidFill>
                  <a:schemeClr val="accent1">
                    <a:lumMod val="75000"/>
                  </a:schemeClr>
                </a:solidFill>
              </a:rPr>
              <a:t>User Data</a:t>
            </a:r>
          </a:p>
        </p:txBody>
      </p:sp>
      <p:cxnSp>
        <p:nvCxnSpPr>
          <p:cNvPr id="89099" name="Straight Connector 16"/>
          <p:cNvCxnSpPr>
            <a:cxnSpLocks noChangeShapeType="1"/>
            <a:stCxn id="16" idx="3"/>
          </p:cNvCxnSpPr>
          <p:nvPr/>
        </p:nvCxnSpPr>
        <p:spPr bwMode="auto">
          <a:xfrm flipV="1">
            <a:off x="1524000" y="4419600"/>
            <a:ext cx="685800" cy="19050"/>
          </a:xfrm>
          <a:prstGeom prst="line">
            <a:avLst/>
          </a:prstGeom>
          <a:noFill/>
          <a:ln w="9525" algn="ctr">
            <a:solidFill>
              <a:srgbClr val="00B050"/>
            </a:solidFill>
            <a:round/>
            <a:headEnd/>
            <a:tailEnd/>
          </a:ln>
        </p:spPr>
      </p:cxnSp>
      <p:sp>
        <p:nvSpPr>
          <p:cNvPr id="89100" name="Rectangle 20"/>
          <p:cNvSpPr>
            <a:spLocks noChangeArrowheads="1"/>
          </p:cNvSpPr>
          <p:nvPr/>
        </p:nvSpPr>
        <p:spPr bwMode="auto">
          <a:xfrm>
            <a:off x="1295400" y="1676400"/>
            <a:ext cx="1600200" cy="523875"/>
          </a:xfrm>
          <a:prstGeom prst="rect">
            <a:avLst/>
          </a:prstGeom>
          <a:noFill/>
          <a:ln w="9525">
            <a:noFill/>
            <a:miter lim="800000"/>
            <a:headEnd/>
            <a:tailEnd/>
          </a:ln>
        </p:spPr>
        <p:txBody>
          <a:bodyPr>
            <a:spAutoFit/>
          </a:bodyPr>
          <a:lstStyle/>
          <a:p>
            <a:pPr marL="0" lvl="1" algn="ctr"/>
            <a:r>
              <a:rPr lang="en-US" sz="1400" b="1">
                <a:solidFill>
                  <a:srgbClr val="0098DB"/>
                </a:solidFill>
              </a:rPr>
              <a:t>Traditional HSPA</a:t>
            </a:r>
          </a:p>
        </p:txBody>
      </p:sp>
      <p:sp>
        <p:nvSpPr>
          <p:cNvPr id="89101" name="Rectangle 21"/>
          <p:cNvSpPr>
            <a:spLocks noChangeArrowheads="1"/>
          </p:cNvSpPr>
          <p:nvPr/>
        </p:nvSpPr>
        <p:spPr bwMode="auto">
          <a:xfrm>
            <a:off x="3276600" y="1676400"/>
            <a:ext cx="1600200" cy="523875"/>
          </a:xfrm>
          <a:prstGeom prst="rect">
            <a:avLst/>
          </a:prstGeom>
          <a:noFill/>
          <a:ln w="9525">
            <a:noFill/>
            <a:miter lim="800000"/>
            <a:headEnd/>
            <a:tailEnd/>
          </a:ln>
        </p:spPr>
        <p:txBody>
          <a:bodyPr>
            <a:spAutoFit/>
          </a:bodyPr>
          <a:lstStyle/>
          <a:p>
            <a:pPr marL="0" lvl="1" algn="ctr"/>
            <a:r>
              <a:rPr lang="en-US" sz="1400" b="1">
                <a:solidFill>
                  <a:srgbClr val="0098DB"/>
                </a:solidFill>
              </a:rPr>
              <a:t>One tunnel HSPA </a:t>
            </a:r>
          </a:p>
        </p:txBody>
      </p:sp>
      <p:sp>
        <p:nvSpPr>
          <p:cNvPr id="89102" name="Rectangle 22"/>
          <p:cNvSpPr>
            <a:spLocks noChangeArrowheads="1"/>
          </p:cNvSpPr>
          <p:nvPr/>
        </p:nvSpPr>
        <p:spPr bwMode="auto">
          <a:xfrm>
            <a:off x="5257800" y="1676400"/>
            <a:ext cx="1600200" cy="523875"/>
          </a:xfrm>
          <a:prstGeom prst="rect">
            <a:avLst/>
          </a:prstGeom>
          <a:noFill/>
          <a:ln w="9525">
            <a:noFill/>
            <a:miter lim="800000"/>
            <a:headEnd/>
            <a:tailEnd/>
          </a:ln>
        </p:spPr>
        <p:txBody>
          <a:bodyPr>
            <a:spAutoFit/>
          </a:bodyPr>
          <a:lstStyle/>
          <a:p>
            <a:pPr marL="0" lvl="1" algn="ctr"/>
            <a:r>
              <a:rPr lang="en-US" sz="1400" b="1">
                <a:solidFill>
                  <a:srgbClr val="0098DB"/>
                </a:solidFill>
              </a:rPr>
              <a:t>One tunnel HSPA+ </a:t>
            </a:r>
          </a:p>
        </p:txBody>
      </p:sp>
      <p:grpSp>
        <p:nvGrpSpPr>
          <p:cNvPr id="3" name="Group 26"/>
          <p:cNvGrpSpPr>
            <a:grpSpLocks/>
          </p:cNvGrpSpPr>
          <p:nvPr/>
        </p:nvGrpSpPr>
        <p:grpSpPr bwMode="auto">
          <a:xfrm>
            <a:off x="5938838" y="2514601"/>
            <a:ext cx="347662" cy="2090738"/>
            <a:chOff x="5882422" y="2983653"/>
            <a:chExt cx="347171" cy="1903926"/>
          </a:xfrm>
        </p:grpSpPr>
        <p:cxnSp>
          <p:nvCxnSpPr>
            <p:cNvPr id="39" name="Straight Connector 38"/>
            <p:cNvCxnSpPr/>
            <p:nvPr/>
          </p:nvCxnSpPr>
          <p:spPr>
            <a:xfrm rot="5400000">
              <a:off x="4936810" y="3929265"/>
              <a:ext cx="1892810" cy="158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282396" y="3940381"/>
              <a:ext cx="1892810" cy="158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bwMode="auto">
          <a:xfrm>
            <a:off x="1644650" y="4560888"/>
            <a:ext cx="954088" cy="369887"/>
          </a:xfrm>
          <a:prstGeom prst="rect">
            <a:avLst/>
          </a:prstGeom>
          <a:solidFill>
            <a:schemeClr val="tx2">
              <a:lumMod val="75000"/>
            </a:schemeClr>
          </a:solidFill>
        </p:spPr>
        <p:txBody>
          <a:bodyPr wrap="none">
            <a:spAutoFit/>
          </a:bodyPr>
          <a:lstStyle/>
          <a:p>
            <a:pPr>
              <a:defRPr/>
            </a:pPr>
            <a:r>
              <a:rPr lang="en-US" dirty="0">
                <a:solidFill>
                  <a:schemeClr val="bg1"/>
                </a:solidFill>
                <a:latin typeface="Arial" pitchFamily="34" charset="0"/>
              </a:rPr>
              <a:t>Node B</a:t>
            </a:r>
          </a:p>
        </p:txBody>
      </p:sp>
      <p:sp>
        <p:nvSpPr>
          <p:cNvPr id="22" name="TextBox 21"/>
          <p:cNvSpPr txBox="1"/>
          <p:nvPr/>
        </p:nvSpPr>
        <p:spPr bwMode="auto">
          <a:xfrm>
            <a:off x="3563938" y="4560888"/>
            <a:ext cx="993775" cy="369887"/>
          </a:xfrm>
          <a:prstGeom prst="rect">
            <a:avLst/>
          </a:prstGeom>
          <a:solidFill>
            <a:schemeClr val="tx2">
              <a:lumMod val="75000"/>
            </a:schemeClr>
          </a:solidFill>
        </p:spPr>
        <p:txBody>
          <a:bodyPr wrap="none">
            <a:spAutoFit/>
          </a:bodyPr>
          <a:lstStyle/>
          <a:p>
            <a:pPr>
              <a:defRPr/>
            </a:pPr>
            <a:r>
              <a:rPr lang="en-US" b="1" dirty="0">
                <a:solidFill>
                  <a:schemeClr val="bg1"/>
                </a:solidFill>
                <a:latin typeface="Arial" pitchFamily="34" charset="0"/>
              </a:rPr>
              <a:t>Node B</a:t>
            </a:r>
          </a:p>
        </p:txBody>
      </p:sp>
      <p:sp>
        <p:nvSpPr>
          <p:cNvPr id="23" name="TextBox 22"/>
          <p:cNvSpPr txBox="1"/>
          <p:nvPr/>
        </p:nvSpPr>
        <p:spPr bwMode="auto">
          <a:xfrm>
            <a:off x="5770563" y="4229100"/>
            <a:ext cx="684212" cy="369888"/>
          </a:xfrm>
          <a:prstGeom prst="rect">
            <a:avLst/>
          </a:prstGeom>
          <a:solidFill>
            <a:schemeClr val="accent4">
              <a:lumMod val="75000"/>
            </a:schemeClr>
          </a:solidFill>
        </p:spPr>
        <p:txBody>
          <a:bodyPr wrap="none">
            <a:spAutoFit/>
          </a:bodyPr>
          <a:lstStyle/>
          <a:p>
            <a:pPr>
              <a:defRPr/>
            </a:pPr>
            <a:r>
              <a:rPr lang="en-US" dirty="0">
                <a:solidFill>
                  <a:schemeClr val="bg1"/>
                </a:solidFill>
                <a:latin typeface="Arial" pitchFamily="34" charset="0"/>
              </a:rPr>
              <a:t>RNC</a:t>
            </a:r>
          </a:p>
        </p:txBody>
      </p:sp>
      <p:sp>
        <p:nvSpPr>
          <p:cNvPr id="24" name="TextBox 23"/>
          <p:cNvSpPr txBox="1"/>
          <p:nvPr/>
        </p:nvSpPr>
        <p:spPr bwMode="auto">
          <a:xfrm>
            <a:off x="5635625" y="4560888"/>
            <a:ext cx="954088" cy="369887"/>
          </a:xfrm>
          <a:prstGeom prst="rect">
            <a:avLst/>
          </a:prstGeom>
          <a:solidFill>
            <a:schemeClr val="tx2">
              <a:lumMod val="75000"/>
            </a:schemeClr>
          </a:solidFill>
        </p:spPr>
        <p:txBody>
          <a:bodyPr wrap="none">
            <a:spAutoFit/>
          </a:bodyPr>
          <a:lstStyle/>
          <a:p>
            <a:pPr>
              <a:defRPr/>
            </a:pPr>
            <a:r>
              <a:rPr lang="en-US" dirty="0">
                <a:solidFill>
                  <a:schemeClr val="bg1"/>
                </a:solidFill>
                <a:latin typeface="Arial" pitchFamily="34" charset="0"/>
              </a:rPr>
              <a:t>Node B</a:t>
            </a:r>
          </a:p>
        </p:txBody>
      </p:sp>
      <p:sp>
        <p:nvSpPr>
          <p:cNvPr id="89108" name="TextBox 24"/>
          <p:cNvSpPr txBox="1">
            <a:spLocks noChangeArrowheads="1"/>
          </p:cNvSpPr>
          <p:nvPr/>
        </p:nvSpPr>
        <p:spPr bwMode="auto">
          <a:xfrm>
            <a:off x="5338763" y="3135313"/>
            <a:ext cx="838200" cy="369887"/>
          </a:xfrm>
          <a:prstGeom prst="rect">
            <a:avLst/>
          </a:prstGeom>
          <a:solidFill>
            <a:srgbClr val="FFFF00"/>
          </a:solidFill>
          <a:ln w="9525">
            <a:noFill/>
            <a:miter lim="800000"/>
            <a:headEnd/>
            <a:tailEnd/>
          </a:ln>
        </p:spPr>
        <p:txBody>
          <a:bodyPr wrap="none">
            <a:spAutoFit/>
          </a:bodyPr>
          <a:lstStyle/>
          <a:p>
            <a:r>
              <a:rPr lang="en-US"/>
              <a:t>SGSN</a:t>
            </a:r>
          </a:p>
        </p:txBody>
      </p:sp>
      <p:grpSp>
        <p:nvGrpSpPr>
          <p:cNvPr id="4" name="Group 24"/>
          <p:cNvGrpSpPr>
            <a:grpSpLocks/>
          </p:cNvGrpSpPr>
          <p:nvPr/>
        </p:nvGrpSpPr>
        <p:grpSpPr bwMode="auto">
          <a:xfrm>
            <a:off x="1947863" y="2514600"/>
            <a:ext cx="347662" cy="2070100"/>
            <a:chOff x="1879521" y="2962935"/>
            <a:chExt cx="347171" cy="1903926"/>
          </a:xfrm>
        </p:grpSpPr>
        <p:cxnSp>
          <p:nvCxnSpPr>
            <p:cNvPr id="37" name="Straight Connector 36"/>
            <p:cNvCxnSpPr/>
            <p:nvPr/>
          </p:nvCxnSpPr>
          <p:spPr>
            <a:xfrm rot="5400000">
              <a:off x="933908" y="3908548"/>
              <a:ext cx="1892811" cy="158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279495" y="3919663"/>
              <a:ext cx="1892811" cy="158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25"/>
          <p:cNvGrpSpPr>
            <a:grpSpLocks/>
          </p:cNvGrpSpPr>
          <p:nvPr/>
        </p:nvGrpSpPr>
        <p:grpSpPr bwMode="auto">
          <a:xfrm>
            <a:off x="3887788" y="2514600"/>
            <a:ext cx="346075" cy="2054225"/>
            <a:chOff x="3822084" y="2946790"/>
            <a:chExt cx="347171" cy="1903926"/>
          </a:xfrm>
        </p:grpSpPr>
        <p:cxnSp>
          <p:nvCxnSpPr>
            <p:cNvPr id="35" name="Straight Connector 34"/>
            <p:cNvCxnSpPr/>
            <p:nvPr/>
          </p:nvCxnSpPr>
          <p:spPr>
            <a:xfrm rot="5400000">
              <a:off x="2876475" y="3892399"/>
              <a:ext cx="1892811" cy="15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222053" y="3903514"/>
              <a:ext cx="1892811" cy="159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bwMode="auto">
          <a:xfrm>
            <a:off x="3717925" y="3835400"/>
            <a:ext cx="685800" cy="369888"/>
          </a:xfrm>
          <a:prstGeom prst="rect">
            <a:avLst/>
          </a:prstGeom>
          <a:solidFill>
            <a:schemeClr val="accent4">
              <a:lumMod val="75000"/>
            </a:schemeClr>
          </a:solidFill>
        </p:spPr>
        <p:txBody>
          <a:bodyPr wrap="none">
            <a:spAutoFit/>
          </a:bodyPr>
          <a:lstStyle/>
          <a:p>
            <a:pPr>
              <a:defRPr/>
            </a:pPr>
            <a:r>
              <a:rPr lang="en-US" dirty="0">
                <a:solidFill>
                  <a:schemeClr val="bg1"/>
                </a:solidFill>
                <a:latin typeface="Arial" pitchFamily="34" charset="0"/>
              </a:rPr>
              <a:t>RNC</a:t>
            </a:r>
          </a:p>
        </p:txBody>
      </p:sp>
      <p:sp>
        <p:nvSpPr>
          <p:cNvPr id="89115" name="TextBox 12"/>
          <p:cNvSpPr txBox="1">
            <a:spLocks noChangeArrowheads="1"/>
          </p:cNvSpPr>
          <p:nvPr/>
        </p:nvSpPr>
        <p:spPr bwMode="auto">
          <a:xfrm>
            <a:off x="3279775" y="3136900"/>
            <a:ext cx="838200" cy="369888"/>
          </a:xfrm>
          <a:prstGeom prst="rect">
            <a:avLst/>
          </a:prstGeom>
          <a:solidFill>
            <a:srgbClr val="FFFF00"/>
          </a:solidFill>
          <a:ln w="9525">
            <a:noFill/>
            <a:miter lim="800000"/>
            <a:headEnd/>
            <a:tailEnd/>
          </a:ln>
        </p:spPr>
        <p:txBody>
          <a:bodyPr wrap="none">
            <a:spAutoFit/>
          </a:bodyPr>
          <a:lstStyle/>
          <a:p>
            <a:r>
              <a:rPr lang="en-US"/>
              <a:t>SGSN</a:t>
            </a:r>
          </a:p>
        </p:txBody>
      </p:sp>
      <p:sp>
        <p:nvSpPr>
          <p:cNvPr id="89116" name="TextBox 11"/>
          <p:cNvSpPr txBox="1">
            <a:spLocks noChangeArrowheads="1"/>
          </p:cNvSpPr>
          <p:nvPr/>
        </p:nvSpPr>
        <p:spPr bwMode="auto">
          <a:xfrm>
            <a:off x="1701800" y="3140075"/>
            <a:ext cx="839788" cy="368300"/>
          </a:xfrm>
          <a:prstGeom prst="rect">
            <a:avLst/>
          </a:prstGeom>
          <a:solidFill>
            <a:srgbClr val="FFFF00"/>
          </a:solidFill>
          <a:ln w="9525">
            <a:noFill/>
            <a:miter lim="800000"/>
            <a:headEnd/>
            <a:tailEnd/>
          </a:ln>
        </p:spPr>
        <p:txBody>
          <a:bodyPr wrap="none">
            <a:spAutoFit/>
          </a:bodyPr>
          <a:lstStyle/>
          <a:p>
            <a:r>
              <a:rPr lang="en-US"/>
              <a:t>SGSN</a:t>
            </a:r>
          </a:p>
        </p:txBody>
      </p:sp>
      <p:sp>
        <p:nvSpPr>
          <p:cNvPr id="34" name="TextBox 33"/>
          <p:cNvSpPr txBox="1"/>
          <p:nvPr/>
        </p:nvSpPr>
        <p:spPr bwMode="auto">
          <a:xfrm>
            <a:off x="1779588" y="3811588"/>
            <a:ext cx="684212" cy="369887"/>
          </a:xfrm>
          <a:prstGeom prst="rect">
            <a:avLst/>
          </a:prstGeom>
          <a:solidFill>
            <a:schemeClr val="accent4">
              <a:lumMod val="75000"/>
            </a:schemeClr>
          </a:solidFill>
        </p:spPr>
        <p:txBody>
          <a:bodyPr wrap="none">
            <a:spAutoFit/>
          </a:bodyPr>
          <a:lstStyle/>
          <a:p>
            <a:pPr>
              <a:defRPr/>
            </a:pPr>
            <a:r>
              <a:rPr lang="en-US" dirty="0">
                <a:solidFill>
                  <a:schemeClr val="bg1"/>
                </a:solidFill>
                <a:latin typeface="Arial" pitchFamily="34" charset="0"/>
              </a:rPr>
              <a:t>RNC</a:t>
            </a:r>
          </a:p>
        </p:txBody>
      </p:sp>
      <p:sp>
        <p:nvSpPr>
          <p:cNvPr id="89109" name="TextBox 25"/>
          <p:cNvSpPr txBox="1">
            <a:spLocks noChangeArrowheads="1"/>
          </p:cNvSpPr>
          <p:nvPr/>
        </p:nvSpPr>
        <p:spPr bwMode="auto">
          <a:xfrm>
            <a:off x="1689100" y="2295525"/>
            <a:ext cx="865188" cy="369888"/>
          </a:xfrm>
          <a:prstGeom prst="rect">
            <a:avLst/>
          </a:prstGeom>
          <a:solidFill>
            <a:srgbClr val="E7E7E7"/>
          </a:solidFill>
          <a:ln w="9525">
            <a:noFill/>
            <a:miter lim="800000"/>
            <a:headEnd/>
            <a:tailEnd/>
          </a:ln>
        </p:spPr>
        <p:txBody>
          <a:bodyPr wrap="none">
            <a:spAutoFit/>
          </a:bodyPr>
          <a:lstStyle/>
          <a:p>
            <a:r>
              <a:rPr lang="en-US"/>
              <a:t>GGSN</a:t>
            </a:r>
          </a:p>
        </p:txBody>
      </p:sp>
      <p:sp>
        <p:nvSpPr>
          <p:cNvPr id="89110" name="TextBox 26"/>
          <p:cNvSpPr txBox="1">
            <a:spLocks noChangeArrowheads="1"/>
          </p:cNvSpPr>
          <p:nvPr/>
        </p:nvSpPr>
        <p:spPr bwMode="auto">
          <a:xfrm>
            <a:off x="3629025" y="2281238"/>
            <a:ext cx="863600" cy="369887"/>
          </a:xfrm>
          <a:prstGeom prst="rect">
            <a:avLst/>
          </a:prstGeom>
          <a:solidFill>
            <a:srgbClr val="E7E7E7"/>
          </a:solidFill>
          <a:ln w="9525">
            <a:noFill/>
            <a:miter lim="800000"/>
            <a:headEnd/>
            <a:tailEnd/>
          </a:ln>
        </p:spPr>
        <p:txBody>
          <a:bodyPr wrap="none">
            <a:spAutoFit/>
          </a:bodyPr>
          <a:lstStyle/>
          <a:p>
            <a:r>
              <a:rPr lang="en-US" dirty="0"/>
              <a:t>GGSN</a:t>
            </a:r>
          </a:p>
        </p:txBody>
      </p:sp>
      <p:sp>
        <p:nvSpPr>
          <p:cNvPr id="89111" name="TextBox 27"/>
          <p:cNvSpPr txBox="1">
            <a:spLocks noChangeArrowheads="1"/>
          </p:cNvSpPr>
          <p:nvPr/>
        </p:nvSpPr>
        <p:spPr bwMode="auto">
          <a:xfrm>
            <a:off x="5680075" y="2317750"/>
            <a:ext cx="865188" cy="369888"/>
          </a:xfrm>
          <a:prstGeom prst="rect">
            <a:avLst/>
          </a:prstGeom>
          <a:solidFill>
            <a:srgbClr val="E7E7E7"/>
          </a:solidFill>
          <a:ln w="9525">
            <a:noFill/>
            <a:miter lim="800000"/>
            <a:headEnd/>
            <a:tailEnd/>
          </a:ln>
        </p:spPr>
        <p:txBody>
          <a:bodyPr wrap="none">
            <a:spAutoFit/>
          </a:bodyPr>
          <a:lstStyle/>
          <a:p>
            <a:r>
              <a:rPr lang="en-US"/>
              <a:t>GGSN</a:t>
            </a:r>
          </a:p>
        </p:txBody>
      </p:sp>
      <p:sp>
        <p:nvSpPr>
          <p:cNvPr id="7" name="Slide Number Placeholder 6"/>
          <p:cNvSpPr>
            <a:spLocks noGrp="1"/>
          </p:cNvSpPr>
          <p:nvPr>
            <p:ph type="sldNum" sz="quarter" idx="11"/>
          </p:nvPr>
        </p:nvSpPr>
        <p:spPr/>
        <p:txBody>
          <a:bodyPr/>
          <a:lstStyle/>
          <a:p>
            <a:pPr>
              <a:defRPr/>
            </a:pPr>
            <a:fld id="{329A159E-1755-49BC-92A0-D4A24B8956FF}" type="slidenum">
              <a:rPr lang="en-US" smtClean="0"/>
              <a:pPr>
                <a:defRPr/>
              </a:pPr>
              <a:t>6</a:t>
            </a:fld>
            <a:endParaRPr lang="en-US"/>
          </a:p>
        </p:txBody>
      </p:sp>
    </p:spTree>
    <p:extLst>
      <p:ext uri="{BB962C8B-B14F-4D97-AF65-F5344CB8AC3E}">
        <p14:creationId xmlns:p14="http://schemas.microsoft.com/office/powerpoint/2010/main" val="213105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3"/>
          <p:cNvGrpSpPr>
            <a:grpSpLocks/>
          </p:cNvGrpSpPr>
          <p:nvPr/>
        </p:nvGrpSpPr>
        <p:grpSpPr bwMode="auto">
          <a:xfrm>
            <a:off x="2176904" y="3327400"/>
            <a:ext cx="927100" cy="1471613"/>
            <a:chOff x="1008" y="2563"/>
            <a:chExt cx="605" cy="749"/>
          </a:xfrm>
        </p:grpSpPr>
        <p:sp>
          <p:nvSpPr>
            <p:cNvPr id="19503" name="AutoShape 24"/>
            <p:cNvSpPr>
              <a:spLocks noChangeArrowheads="1"/>
            </p:cNvSpPr>
            <p:nvPr/>
          </p:nvSpPr>
          <p:spPr bwMode="auto">
            <a:xfrm>
              <a:off x="1008" y="2995"/>
              <a:ext cx="605" cy="317"/>
            </a:xfrm>
            <a:prstGeom prst="hexagon">
              <a:avLst>
                <a:gd name="adj" fmla="val 51424"/>
                <a:gd name="vf" fmla="val 115470"/>
              </a:avLst>
            </a:prstGeom>
            <a:gradFill rotWithShape="1">
              <a:gsLst>
                <a:gs pos="0">
                  <a:schemeClr val="accent1"/>
                </a:gs>
                <a:gs pos="100000">
                  <a:schemeClr val="bg1"/>
                </a:gs>
              </a:gsLst>
              <a:lin ang="18900000" scaled="1"/>
            </a:gradFill>
            <a:ln w="9525">
              <a:miter lim="800000"/>
              <a:headEnd/>
              <a:tailEnd/>
            </a:ln>
            <a:scene3d>
              <a:camera prst="legacyObliqueBottom"/>
              <a:lightRig rig="legacyFlat3" dir="t"/>
            </a:scene3d>
            <a:sp3d extrusionH="125400" prstMaterial="legacyMatte">
              <a:bevelT w="13500" h="13500" prst="angle"/>
              <a:bevelB w="13500" h="13500" prst="angle"/>
              <a:extrusionClr>
                <a:srgbClr val="FFFFFF"/>
              </a:extrusionClr>
              <a:contourClr>
                <a:schemeClr val="accent1"/>
              </a:contourClr>
            </a:sp3d>
          </p:spPr>
          <p:txBody>
            <a:bodyPr rot="10800000" vert="eaVert" wrap="none" anchor="ctr">
              <a:spAutoFit/>
              <a:flatTx/>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endParaRPr lang="en-US"/>
            </a:p>
          </p:txBody>
        </p:sp>
        <p:pic>
          <p:nvPicPr>
            <p:cNvPr id="19504" name="Picture 2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7" y="2563"/>
              <a:ext cx="243"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TextBox 5"/>
          <p:cNvSpPr txBox="1">
            <a:spLocks noChangeArrowheads="1"/>
          </p:cNvSpPr>
          <p:nvPr/>
        </p:nvSpPr>
        <p:spPr bwMode="auto">
          <a:xfrm>
            <a:off x="1370358" y="4100378"/>
            <a:ext cx="1204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r>
              <a:rPr lang="en-US" b="1" dirty="0" err="1">
                <a:solidFill>
                  <a:srgbClr val="00B050"/>
                </a:solidFill>
              </a:rPr>
              <a:t>eNode</a:t>
            </a:r>
            <a:r>
              <a:rPr lang="en-US" b="1" dirty="0">
                <a:solidFill>
                  <a:srgbClr val="00B050"/>
                </a:solidFill>
              </a:rPr>
              <a:t>-B</a:t>
            </a:r>
          </a:p>
        </p:txBody>
      </p:sp>
      <p:pic>
        <p:nvPicPr>
          <p:cNvPr id="19460" name="Picture 2" descr="http://www.wpclipart.com/computer/PCs/PC_tower.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62" r="3621"/>
          <a:stretch>
            <a:fillRect/>
          </a:stretch>
        </p:blipFill>
        <p:spPr bwMode="auto">
          <a:xfrm>
            <a:off x="1943542" y="1908175"/>
            <a:ext cx="103822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7"/>
          <p:cNvSpPr>
            <a:spLocks noChangeArrowheads="1"/>
          </p:cNvSpPr>
          <p:nvPr/>
        </p:nvSpPr>
        <p:spPr bwMode="auto">
          <a:xfrm>
            <a:off x="1200859" y="2367424"/>
            <a:ext cx="974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r" eaLnBrk="1" hangingPunct="1"/>
            <a:r>
              <a:rPr lang="en-US" b="1" dirty="0">
                <a:solidFill>
                  <a:srgbClr val="00B050"/>
                </a:solidFill>
              </a:rPr>
              <a:t>MME</a:t>
            </a:r>
          </a:p>
        </p:txBody>
      </p:sp>
      <p:pic>
        <p:nvPicPr>
          <p:cNvPr id="19462" name="Picture 2" descr="http://www.wpclipart.com/computer/PCs/PC_tower.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62" r="3621"/>
          <a:stretch>
            <a:fillRect/>
          </a:stretch>
        </p:blipFill>
        <p:spPr bwMode="auto">
          <a:xfrm>
            <a:off x="4362892" y="2652713"/>
            <a:ext cx="10382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8"/>
          <p:cNvSpPr>
            <a:spLocks noChangeArrowheads="1"/>
          </p:cNvSpPr>
          <p:nvPr/>
        </p:nvSpPr>
        <p:spPr bwMode="auto">
          <a:xfrm>
            <a:off x="2856354" y="2982913"/>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r" eaLnBrk="1" hangingPunct="1"/>
            <a:r>
              <a:rPr lang="en-US" sz="1600">
                <a:solidFill>
                  <a:srgbClr val="00B050"/>
                </a:solidFill>
              </a:rPr>
              <a:t>Serving gateway PDN gateway</a:t>
            </a:r>
          </a:p>
        </p:txBody>
      </p:sp>
      <p:sp>
        <p:nvSpPr>
          <p:cNvPr id="19464" name="Rectangle 8"/>
          <p:cNvSpPr>
            <a:spLocks noChangeArrowheads="1"/>
          </p:cNvSpPr>
          <p:nvPr/>
        </p:nvSpPr>
        <p:spPr bwMode="auto">
          <a:xfrm>
            <a:off x="5066154" y="5040313"/>
            <a:ext cx="3622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r>
              <a:rPr lang="en-US" sz="1600" b="1">
                <a:solidFill>
                  <a:srgbClr val="FF0000"/>
                </a:solidFill>
              </a:rPr>
              <a:t>Trusted</a:t>
            </a:r>
            <a:r>
              <a:rPr lang="en-US" sz="1600" b="1"/>
              <a:t> non-3GPP IP Access (CDMA, TD-SCDMA, WiMAX)</a:t>
            </a:r>
          </a:p>
        </p:txBody>
      </p:sp>
      <p:pic>
        <p:nvPicPr>
          <p:cNvPr id="19465" name="Picture 11" descr="cloud"/>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1517" y="4371975"/>
            <a:ext cx="13477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1" descr="clou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7442" y="4176713"/>
            <a:ext cx="1346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Rectangle 8"/>
          <p:cNvSpPr>
            <a:spLocks noChangeArrowheads="1"/>
          </p:cNvSpPr>
          <p:nvPr/>
        </p:nvSpPr>
        <p:spPr bwMode="auto">
          <a:xfrm>
            <a:off x="3770754" y="4506913"/>
            <a:ext cx="877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r>
              <a:rPr lang="en-US" sz="1600" b="1"/>
              <a:t>Wi-Fi</a:t>
            </a:r>
          </a:p>
        </p:txBody>
      </p:sp>
      <p:grpSp>
        <p:nvGrpSpPr>
          <p:cNvPr id="19468" name="Group 54"/>
          <p:cNvGrpSpPr>
            <a:grpSpLocks/>
          </p:cNvGrpSpPr>
          <p:nvPr/>
        </p:nvGrpSpPr>
        <p:grpSpPr bwMode="auto">
          <a:xfrm>
            <a:off x="5940867" y="3119438"/>
            <a:ext cx="1843087" cy="960437"/>
            <a:chOff x="6545687" y="2691685"/>
            <a:chExt cx="1842469" cy="960683"/>
          </a:xfrm>
        </p:grpSpPr>
        <p:pic>
          <p:nvPicPr>
            <p:cNvPr id="19501" name="Picture 11" descr="cloud"/>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5687" y="2691685"/>
              <a:ext cx="1842469" cy="96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2" name="Rectangle 8"/>
            <p:cNvSpPr>
              <a:spLocks noChangeArrowheads="1"/>
            </p:cNvSpPr>
            <p:nvPr/>
          </p:nvSpPr>
          <p:spPr bwMode="auto">
            <a:xfrm>
              <a:off x="6809214" y="2846231"/>
              <a:ext cx="14719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eaLnBrk="1" hangingPunct="1"/>
              <a:r>
                <a:rPr lang="en-US" sz="1600" b="1"/>
                <a:t>IP Services (IMS)</a:t>
              </a:r>
            </a:p>
          </p:txBody>
        </p:sp>
      </p:grpSp>
      <p:sp>
        <p:nvSpPr>
          <p:cNvPr id="19469" name="Rectangle 8"/>
          <p:cNvSpPr>
            <a:spLocks noChangeArrowheads="1"/>
          </p:cNvSpPr>
          <p:nvPr/>
        </p:nvSpPr>
        <p:spPr bwMode="auto">
          <a:xfrm>
            <a:off x="6887017" y="1381125"/>
            <a:ext cx="14716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r>
              <a:rPr lang="en-US" sz="1600" b="1"/>
              <a:t>GPRS Core</a:t>
            </a:r>
          </a:p>
        </p:txBody>
      </p:sp>
      <p:pic>
        <p:nvPicPr>
          <p:cNvPr id="19470" name="Picture 11" descr="cloud"/>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85404" y="1133475"/>
            <a:ext cx="18430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2" descr="http://www.wpclipart.com/computer/PCs/PC_tower.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62" r="3621"/>
          <a:stretch>
            <a:fillRect/>
          </a:stretch>
        </p:blipFill>
        <p:spPr bwMode="auto">
          <a:xfrm>
            <a:off x="5415404" y="990600"/>
            <a:ext cx="103981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2" name="Rectangle 8"/>
          <p:cNvSpPr>
            <a:spLocks noChangeArrowheads="1"/>
          </p:cNvSpPr>
          <p:nvPr/>
        </p:nvSpPr>
        <p:spPr bwMode="auto">
          <a:xfrm>
            <a:off x="4542279" y="1406525"/>
            <a:ext cx="1073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r" eaLnBrk="1" hangingPunct="1"/>
            <a:r>
              <a:rPr lang="en-US" sz="1600" b="1">
                <a:solidFill>
                  <a:srgbClr val="00B050"/>
                </a:solidFill>
              </a:rPr>
              <a:t>SGSN</a:t>
            </a:r>
          </a:p>
        </p:txBody>
      </p:sp>
      <p:cxnSp>
        <p:nvCxnSpPr>
          <p:cNvPr id="23" name="Straight Connector 22"/>
          <p:cNvCxnSpPr/>
          <p:nvPr/>
        </p:nvCxnSpPr>
        <p:spPr>
          <a:xfrm rot="16200000" flipV="1">
            <a:off x="1959416" y="3595688"/>
            <a:ext cx="887413" cy="115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962717" y="3646488"/>
            <a:ext cx="1455737" cy="619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56392" y="2655888"/>
            <a:ext cx="1312862" cy="244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4231129" y="3949700"/>
            <a:ext cx="347663" cy="284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V="1">
            <a:off x="5280467" y="3905250"/>
            <a:ext cx="284162" cy="204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5486842" y="3363913"/>
            <a:ext cx="45085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428898" y="2315369"/>
            <a:ext cx="579438" cy="539750"/>
          </a:xfrm>
          <a:prstGeom prst="line">
            <a:avLst/>
          </a:prstGeom>
        </p:spPr>
        <p:style>
          <a:lnRef idx="1">
            <a:schemeClr val="accent1"/>
          </a:lnRef>
          <a:fillRef idx="0">
            <a:schemeClr val="accent1"/>
          </a:fillRef>
          <a:effectRef idx="0">
            <a:schemeClr val="accent1"/>
          </a:effectRef>
          <a:fontRef idx="minor">
            <a:schemeClr val="tx1"/>
          </a:fontRef>
        </p:style>
      </p:cxnSp>
      <p:sp>
        <p:nvSpPr>
          <p:cNvPr id="43" name="Can 42"/>
          <p:cNvSpPr/>
          <p:nvPr/>
        </p:nvSpPr>
        <p:spPr>
          <a:xfrm>
            <a:off x="3465954" y="1535113"/>
            <a:ext cx="438150" cy="5667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81" name="Rectangle 8"/>
          <p:cNvSpPr>
            <a:spLocks noChangeArrowheads="1"/>
          </p:cNvSpPr>
          <p:nvPr/>
        </p:nvSpPr>
        <p:spPr bwMode="auto">
          <a:xfrm>
            <a:off x="2475354" y="1382713"/>
            <a:ext cx="93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r" eaLnBrk="1" hangingPunct="1"/>
            <a:r>
              <a:rPr lang="en-US" sz="1600" b="1">
                <a:solidFill>
                  <a:srgbClr val="00B050"/>
                </a:solidFill>
              </a:rPr>
              <a:t>HSS</a:t>
            </a:r>
          </a:p>
        </p:txBody>
      </p:sp>
      <p:sp>
        <p:nvSpPr>
          <p:cNvPr id="19483" name="Rectangle 8"/>
          <p:cNvSpPr>
            <a:spLocks noChangeArrowheads="1"/>
          </p:cNvSpPr>
          <p:nvPr/>
        </p:nvSpPr>
        <p:spPr bwMode="auto">
          <a:xfrm>
            <a:off x="7053704" y="2308225"/>
            <a:ext cx="919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r>
              <a:rPr lang="en-US" sz="1600" b="1">
                <a:solidFill>
                  <a:srgbClr val="00B050"/>
                </a:solidFill>
              </a:rPr>
              <a:t>PCRF</a:t>
            </a:r>
          </a:p>
        </p:txBody>
      </p:sp>
      <p:cxnSp>
        <p:nvCxnSpPr>
          <p:cNvPr id="59" name="Straight Connector 58"/>
          <p:cNvCxnSpPr/>
          <p:nvPr/>
        </p:nvCxnSpPr>
        <p:spPr>
          <a:xfrm flipV="1">
            <a:off x="6491729" y="1766888"/>
            <a:ext cx="206375" cy="25400"/>
          </a:xfrm>
          <a:prstGeom prst="line">
            <a:avLst/>
          </a:prstGeom>
        </p:spPr>
        <p:style>
          <a:lnRef idx="1">
            <a:schemeClr val="accent1"/>
          </a:lnRef>
          <a:fillRef idx="0">
            <a:schemeClr val="accent1"/>
          </a:fillRef>
          <a:effectRef idx="0">
            <a:schemeClr val="accent1"/>
          </a:effectRef>
          <a:fontRef idx="minor">
            <a:schemeClr val="tx1"/>
          </a:fontRef>
        </p:style>
      </p:cxnSp>
      <p:sp>
        <p:nvSpPr>
          <p:cNvPr id="62" name="Cube 61"/>
          <p:cNvSpPr/>
          <p:nvPr/>
        </p:nvSpPr>
        <p:spPr>
          <a:xfrm>
            <a:off x="6491729" y="2359025"/>
            <a:ext cx="501650" cy="36036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3" name="Straight Connector 62"/>
          <p:cNvCxnSpPr/>
          <p:nvPr/>
        </p:nvCxnSpPr>
        <p:spPr>
          <a:xfrm rot="10800000" flipV="1">
            <a:off x="5551929" y="2603500"/>
            <a:ext cx="758825" cy="438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218304" y="1882775"/>
            <a:ext cx="2024063" cy="590550"/>
          </a:xfrm>
          <a:prstGeom prst="line">
            <a:avLst/>
          </a:prstGeom>
        </p:spPr>
        <p:style>
          <a:lnRef idx="1">
            <a:schemeClr val="accent1"/>
          </a:lnRef>
          <a:fillRef idx="0">
            <a:schemeClr val="accent1"/>
          </a:fillRef>
          <a:effectRef idx="0">
            <a:schemeClr val="accent1"/>
          </a:effectRef>
          <a:fontRef idx="minor">
            <a:schemeClr val="tx1"/>
          </a:fontRef>
        </p:style>
      </p:cxnSp>
      <p:sp>
        <p:nvSpPr>
          <p:cNvPr id="19489" name="Rectangle 8"/>
          <p:cNvSpPr>
            <a:spLocks noChangeArrowheads="1"/>
          </p:cNvSpPr>
          <p:nvPr/>
        </p:nvSpPr>
        <p:spPr bwMode="auto">
          <a:xfrm>
            <a:off x="5483667" y="4278313"/>
            <a:ext cx="877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r>
              <a:rPr lang="en-US" sz="1600" b="1"/>
              <a:t>Non-3GPP</a:t>
            </a:r>
          </a:p>
        </p:txBody>
      </p:sp>
      <p:sp>
        <p:nvSpPr>
          <p:cNvPr id="19490" name="Rectangle 8"/>
          <p:cNvSpPr>
            <a:spLocks noChangeArrowheads="1"/>
          </p:cNvSpPr>
          <p:nvPr/>
        </p:nvSpPr>
        <p:spPr bwMode="auto">
          <a:xfrm>
            <a:off x="7047354" y="3973513"/>
            <a:ext cx="1066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r>
              <a:rPr lang="en-US" sz="1600" b="1">
                <a:solidFill>
                  <a:srgbClr val="FF0000"/>
                </a:solidFill>
              </a:rPr>
              <a:t>Trusted</a:t>
            </a:r>
          </a:p>
        </p:txBody>
      </p:sp>
      <p:sp>
        <p:nvSpPr>
          <p:cNvPr id="19491" name="Rectangle 8"/>
          <p:cNvSpPr>
            <a:spLocks noChangeArrowheads="1"/>
          </p:cNvSpPr>
          <p:nvPr/>
        </p:nvSpPr>
        <p:spPr bwMode="auto">
          <a:xfrm>
            <a:off x="7733154" y="1992313"/>
            <a:ext cx="1066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r>
              <a:rPr lang="en-US" sz="1600" b="1">
                <a:solidFill>
                  <a:srgbClr val="FF0000"/>
                </a:solidFill>
              </a:rPr>
              <a:t>Trusted</a:t>
            </a:r>
          </a:p>
        </p:txBody>
      </p:sp>
      <p:sp>
        <p:nvSpPr>
          <p:cNvPr id="19492" name="Rectangle 8"/>
          <p:cNvSpPr>
            <a:spLocks noChangeArrowheads="1"/>
          </p:cNvSpPr>
          <p:nvPr/>
        </p:nvSpPr>
        <p:spPr bwMode="auto">
          <a:xfrm>
            <a:off x="3465954" y="4964113"/>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r>
              <a:rPr lang="en-US" sz="1600" b="1">
                <a:solidFill>
                  <a:srgbClr val="FF0000"/>
                </a:solidFill>
              </a:rPr>
              <a:t>Non-Trusted</a:t>
            </a:r>
          </a:p>
        </p:txBody>
      </p:sp>
      <p:sp>
        <p:nvSpPr>
          <p:cNvPr id="19493" name="TextBox 47"/>
          <p:cNvSpPr txBox="1">
            <a:spLocks noChangeArrowheads="1"/>
          </p:cNvSpPr>
          <p:nvPr/>
        </p:nvSpPr>
        <p:spPr bwMode="auto">
          <a:xfrm>
            <a:off x="590550" y="1082303"/>
            <a:ext cx="18700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r" eaLnBrk="1" hangingPunct="1"/>
            <a:r>
              <a:rPr lang="en-US" sz="2000" b="1" dirty="0">
                <a:solidFill>
                  <a:srgbClr val="00B0F0"/>
                </a:solidFill>
              </a:rPr>
              <a:t>Flat, low-latency architecture</a:t>
            </a:r>
          </a:p>
        </p:txBody>
      </p:sp>
      <p:sp>
        <p:nvSpPr>
          <p:cNvPr id="19494" name="Title 45"/>
          <p:cNvSpPr>
            <a:spLocks noGrp="1"/>
          </p:cNvSpPr>
          <p:nvPr>
            <p:ph type="title"/>
          </p:nvPr>
        </p:nvSpPr>
        <p:spPr bwMode="auto">
          <a:xfrm>
            <a:off x="4572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smtClean="0"/>
              <a:t>LTE EPS (Evolved Packet System)</a:t>
            </a:r>
          </a:p>
        </p:txBody>
      </p:sp>
      <p:sp>
        <p:nvSpPr>
          <p:cNvPr id="19495" name="Rectangle 8"/>
          <p:cNvSpPr>
            <a:spLocks noChangeArrowheads="1"/>
          </p:cNvSpPr>
          <p:nvPr/>
        </p:nvSpPr>
        <p:spPr bwMode="auto">
          <a:xfrm>
            <a:off x="3237354" y="2339975"/>
            <a:ext cx="2438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cs typeface="Arial" panose="020B0604020202020204" pitchFamily="34" charset="0"/>
              </a:defRPr>
            </a:lvl1pPr>
            <a:lvl2pPr marL="742950" indent="-285750" eaLnBrk="0" hangingPunct="0">
              <a:defRPr>
                <a:solidFill>
                  <a:schemeClr val="tx1"/>
                </a:solidFill>
                <a:latin typeface="Arial Narrow" panose="020B0606020202030204" pitchFamily="34" charset="0"/>
                <a:cs typeface="Arial" panose="020B0604020202020204" pitchFamily="34" charset="0"/>
              </a:defRPr>
            </a:lvl2pPr>
            <a:lvl3pPr marL="1143000" indent="-228600" eaLnBrk="0" hangingPunct="0">
              <a:defRPr>
                <a:solidFill>
                  <a:schemeClr val="tx1"/>
                </a:solidFill>
                <a:latin typeface="Arial Narrow" panose="020B0606020202030204" pitchFamily="34" charset="0"/>
                <a:cs typeface="Arial" panose="020B0604020202020204" pitchFamily="34" charset="0"/>
              </a:defRPr>
            </a:lvl3pPr>
            <a:lvl4pPr marL="1600200" indent="-228600" eaLnBrk="0" hangingPunct="0">
              <a:defRPr>
                <a:solidFill>
                  <a:schemeClr val="tx1"/>
                </a:solidFill>
                <a:latin typeface="Arial Narrow" panose="020B0606020202030204" pitchFamily="34" charset="0"/>
                <a:cs typeface="Arial" panose="020B0604020202020204" pitchFamily="34" charset="0"/>
              </a:defRPr>
            </a:lvl4pPr>
            <a:lvl5pPr marL="2057400" indent="-228600" eaLnBrk="0" hangingPunct="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r" eaLnBrk="1" hangingPunct="1"/>
            <a:r>
              <a:rPr lang="en-US" sz="1600" b="1">
                <a:solidFill>
                  <a:srgbClr val="00B050"/>
                </a:solidFill>
              </a:rPr>
              <a:t>EPS Access Gateway</a:t>
            </a:r>
          </a:p>
        </p:txBody>
      </p:sp>
      <p:sp>
        <p:nvSpPr>
          <p:cNvPr id="52" name="Freeform 51"/>
          <p:cNvSpPr/>
          <p:nvPr/>
        </p:nvSpPr>
        <p:spPr>
          <a:xfrm>
            <a:off x="2870642" y="2601913"/>
            <a:ext cx="2808287" cy="1455737"/>
          </a:xfrm>
          <a:custGeom>
            <a:avLst/>
            <a:gdLst>
              <a:gd name="connsiteX0" fmla="*/ 52136 w 2723147"/>
              <a:gd name="connsiteY0" fmla="*/ 946484 h 1810753"/>
              <a:gd name="connsiteX1" fmla="*/ 148389 w 2723147"/>
              <a:gd name="connsiteY1" fmla="*/ 1427747 h 1810753"/>
              <a:gd name="connsiteX2" fmla="*/ 942473 w 2723147"/>
              <a:gd name="connsiteY2" fmla="*/ 1752600 h 1810753"/>
              <a:gd name="connsiteX3" fmla="*/ 2049379 w 2723147"/>
              <a:gd name="connsiteY3" fmla="*/ 1776663 h 1810753"/>
              <a:gd name="connsiteX4" fmla="*/ 2602831 w 2723147"/>
              <a:gd name="connsiteY4" fmla="*/ 1620252 h 1810753"/>
              <a:gd name="connsiteX5" fmla="*/ 2662989 w 2723147"/>
              <a:gd name="connsiteY5" fmla="*/ 850231 h 1810753"/>
              <a:gd name="connsiteX6" fmla="*/ 2554705 w 2723147"/>
              <a:gd name="connsiteY6" fmla="*/ 140368 h 1810753"/>
              <a:gd name="connsiteX7" fmla="*/ 1652336 w 2723147"/>
              <a:gd name="connsiteY7" fmla="*/ 8021 h 1810753"/>
              <a:gd name="connsiteX8" fmla="*/ 401052 w 2723147"/>
              <a:gd name="connsiteY8" fmla="*/ 116305 h 1810753"/>
              <a:gd name="connsiteX9" fmla="*/ 184484 w 2723147"/>
              <a:gd name="connsiteY9" fmla="*/ 561473 h 1810753"/>
              <a:gd name="connsiteX10" fmla="*/ 52136 w 2723147"/>
              <a:gd name="connsiteY10" fmla="*/ 946484 h 1810753"/>
              <a:gd name="connsiteX0" fmla="*/ 52136 w 2723147"/>
              <a:gd name="connsiteY0" fmla="*/ 946484 h 1810753"/>
              <a:gd name="connsiteX1" fmla="*/ 148389 w 2723147"/>
              <a:gd name="connsiteY1" fmla="*/ 1427747 h 1810753"/>
              <a:gd name="connsiteX2" fmla="*/ 942473 w 2723147"/>
              <a:gd name="connsiteY2" fmla="*/ 1752600 h 1810753"/>
              <a:gd name="connsiteX3" fmla="*/ 2049379 w 2723147"/>
              <a:gd name="connsiteY3" fmla="*/ 1776663 h 1810753"/>
              <a:gd name="connsiteX4" fmla="*/ 2602831 w 2723147"/>
              <a:gd name="connsiteY4" fmla="*/ 1620252 h 1810753"/>
              <a:gd name="connsiteX5" fmla="*/ 2662989 w 2723147"/>
              <a:gd name="connsiteY5" fmla="*/ 850231 h 1810753"/>
              <a:gd name="connsiteX6" fmla="*/ 2554705 w 2723147"/>
              <a:gd name="connsiteY6" fmla="*/ 140368 h 1810753"/>
              <a:gd name="connsiteX7" fmla="*/ 1652336 w 2723147"/>
              <a:gd name="connsiteY7" fmla="*/ 8021 h 1810753"/>
              <a:gd name="connsiteX8" fmla="*/ 401052 w 2723147"/>
              <a:gd name="connsiteY8" fmla="*/ 116305 h 1810753"/>
              <a:gd name="connsiteX9" fmla="*/ 336884 w 2723147"/>
              <a:gd name="connsiteY9" fmla="*/ 561473 h 1810753"/>
              <a:gd name="connsiteX10" fmla="*/ 52136 w 2723147"/>
              <a:gd name="connsiteY10" fmla="*/ 946484 h 1810753"/>
              <a:gd name="connsiteX0" fmla="*/ 52136 w 2723147"/>
              <a:gd name="connsiteY0" fmla="*/ 946484 h 1810753"/>
              <a:gd name="connsiteX1" fmla="*/ 148389 w 2723147"/>
              <a:gd name="connsiteY1" fmla="*/ 1427747 h 1810753"/>
              <a:gd name="connsiteX2" fmla="*/ 942473 w 2723147"/>
              <a:gd name="connsiteY2" fmla="*/ 1752600 h 1810753"/>
              <a:gd name="connsiteX3" fmla="*/ 2049379 w 2723147"/>
              <a:gd name="connsiteY3" fmla="*/ 1776663 h 1810753"/>
              <a:gd name="connsiteX4" fmla="*/ 2602831 w 2723147"/>
              <a:gd name="connsiteY4" fmla="*/ 1620252 h 1810753"/>
              <a:gd name="connsiteX5" fmla="*/ 2662989 w 2723147"/>
              <a:gd name="connsiteY5" fmla="*/ 850231 h 1810753"/>
              <a:gd name="connsiteX6" fmla="*/ 2554705 w 2723147"/>
              <a:gd name="connsiteY6" fmla="*/ 140368 h 1810753"/>
              <a:gd name="connsiteX7" fmla="*/ 1652336 w 2723147"/>
              <a:gd name="connsiteY7" fmla="*/ 8021 h 1810753"/>
              <a:gd name="connsiteX8" fmla="*/ 401052 w 2723147"/>
              <a:gd name="connsiteY8" fmla="*/ 116305 h 1810753"/>
              <a:gd name="connsiteX9" fmla="*/ 336884 w 2723147"/>
              <a:gd name="connsiteY9" fmla="*/ 561473 h 1810753"/>
              <a:gd name="connsiteX10" fmla="*/ 52136 w 2723147"/>
              <a:gd name="connsiteY10" fmla="*/ 946484 h 1810753"/>
              <a:gd name="connsiteX0" fmla="*/ 52136 w 2723147"/>
              <a:gd name="connsiteY0" fmla="*/ 946484 h 1808747"/>
              <a:gd name="connsiteX1" fmla="*/ 148389 w 2723147"/>
              <a:gd name="connsiteY1" fmla="*/ 1427747 h 1808747"/>
              <a:gd name="connsiteX2" fmla="*/ 389021 w 2723147"/>
              <a:gd name="connsiteY2" fmla="*/ 1439779 h 1808747"/>
              <a:gd name="connsiteX3" fmla="*/ 942473 w 2723147"/>
              <a:gd name="connsiteY3" fmla="*/ 1752600 h 1808747"/>
              <a:gd name="connsiteX4" fmla="*/ 2049379 w 2723147"/>
              <a:gd name="connsiteY4" fmla="*/ 1776663 h 1808747"/>
              <a:gd name="connsiteX5" fmla="*/ 2602831 w 2723147"/>
              <a:gd name="connsiteY5" fmla="*/ 1620252 h 1808747"/>
              <a:gd name="connsiteX6" fmla="*/ 2662989 w 2723147"/>
              <a:gd name="connsiteY6" fmla="*/ 850231 h 1808747"/>
              <a:gd name="connsiteX7" fmla="*/ 2554705 w 2723147"/>
              <a:gd name="connsiteY7" fmla="*/ 140368 h 1808747"/>
              <a:gd name="connsiteX8" fmla="*/ 1652336 w 2723147"/>
              <a:gd name="connsiteY8" fmla="*/ 8021 h 1808747"/>
              <a:gd name="connsiteX9" fmla="*/ 401052 w 2723147"/>
              <a:gd name="connsiteY9" fmla="*/ 116305 h 1808747"/>
              <a:gd name="connsiteX10" fmla="*/ 336884 w 2723147"/>
              <a:gd name="connsiteY10" fmla="*/ 561473 h 1808747"/>
              <a:gd name="connsiteX11" fmla="*/ 52136 w 2723147"/>
              <a:gd name="connsiteY11" fmla="*/ 946484 h 1808747"/>
              <a:gd name="connsiteX0" fmla="*/ 8689 w 2679700"/>
              <a:gd name="connsiteY0" fmla="*/ 946484 h 1808747"/>
              <a:gd name="connsiteX1" fmla="*/ 345574 w 2679700"/>
              <a:gd name="connsiteY1" fmla="*/ 1439779 h 1808747"/>
              <a:gd name="connsiteX2" fmla="*/ 899026 w 2679700"/>
              <a:gd name="connsiteY2" fmla="*/ 1752600 h 1808747"/>
              <a:gd name="connsiteX3" fmla="*/ 2005932 w 2679700"/>
              <a:gd name="connsiteY3" fmla="*/ 1776663 h 1808747"/>
              <a:gd name="connsiteX4" fmla="*/ 2559384 w 2679700"/>
              <a:gd name="connsiteY4" fmla="*/ 1620252 h 1808747"/>
              <a:gd name="connsiteX5" fmla="*/ 2619542 w 2679700"/>
              <a:gd name="connsiteY5" fmla="*/ 850231 h 1808747"/>
              <a:gd name="connsiteX6" fmla="*/ 2511258 w 2679700"/>
              <a:gd name="connsiteY6" fmla="*/ 140368 h 1808747"/>
              <a:gd name="connsiteX7" fmla="*/ 1608889 w 2679700"/>
              <a:gd name="connsiteY7" fmla="*/ 8021 h 1808747"/>
              <a:gd name="connsiteX8" fmla="*/ 357605 w 2679700"/>
              <a:gd name="connsiteY8" fmla="*/ 116305 h 1808747"/>
              <a:gd name="connsiteX9" fmla="*/ 293437 w 2679700"/>
              <a:gd name="connsiteY9" fmla="*/ 561473 h 1808747"/>
              <a:gd name="connsiteX10" fmla="*/ 8689 w 2679700"/>
              <a:gd name="connsiteY10" fmla="*/ 946484 h 1808747"/>
              <a:gd name="connsiteX0" fmla="*/ 8689 w 2679700"/>
              <a:gd name="connsiteY0" fmla="*/ 1094873 h 1957136"/>
              <a:gd name="connsiteX1" fmla="*/ 345574 w 2679700"/>
              <a:gd name="connsiteY1" fmla="*/ 1588168 h 1957136"/>
              <a:gd name="connsiteX2" fmla="*/ 899026 w 2679700"/>
              <a:gd name="connsiteY2" fmla="*/ 1900989 h 1957136"/>
              <a:gd name="connsiteX3" fmla="*/ 2005932 w 2679700"/>
              <a:gd name="connsiteY3" fmla="*/ 1925052 h 1957136"/>
              <a:gd name="connsiteX4" fmla="*/ 2559384 w 2679700"/>
              <a:gd name="connsiteY4" fmla="*/ 1768641 h 1957136"/>
              <a:gd name="connsiteX5" fmla="*/ 2619542 w 2679700"/>
              <a:gd name="connsiteY5" fmla="*/ 998620 h 1957136"/>
              <a:gd name="connsiteX6" fmla="*/ 2511258 w 2679700"/>
              <a:gd name="connsiteY6" fmla="*/ 288757 h 1957136"/>
              <a:gd name="connsiteX7" fmla="*/ 1608889 w 2679700"/>
              <a:gd name="connsiteY7" fmla="*/ 4010 h 1957136"/>
              <a:gd name="connsiteX8" fmla="*/ 357605 w 2679700"/>
              <a:gd name="connsiteY8" fmla="*/ 264694 h 1957136"/>
              <a:gd name="connsiteX9" fmla="*/ 293437 w 2679700"/>
              <a:gd name="connsiteY9" fmla="*/ 709862 h 1957136"/>
              <a:gd name="connsiteX10" fmla="*/ 8689 w 2679700"/>
              <a:gd name="connsiteY10" fmla="*/ 1094873 h 1957136"/>
              <a:gd name="connsiteX0" fmla="*/ 11219 w 2682230"/>
              <a:gd name="connsiteY0" fmla="*/ 1094873 h 1957136"/>
              <a:gd name="connsiteX1" fmla="*/ 348104 w 2682230"/>
              <a:gd name="connsiteY1" fmla="*/ 1588168 h 1957136"/>
              <a:gd name="connsiteX2" fmla="*/ 901556 w 2682230"/>
              <a:gd name="connsiteY2" fmla="*/ 1900989 h 1957136"/>
              <a:gd name="connsiteX3" fmla="*/ 2008462 w 2682230"/>
              <a:gd name="connsiteY3" fmla="*/ 1925052 h 1957136"/>
              <a:gd name="connsiteX4" fmla="*/ 2561914 w 2682230"/>
              <a:gd name="connsiteY4" fmla="*/ 1768641 h 1957136"/>
              <a:gd name="connsiteX5" fmla="*/ 2622072 w 2682230"/>
              <a:gd name="connsiteY5" fmla="*/ 998620 h 1957136"/>
              <a:gd name="connsiteX6" fmla="*/ 2513788 w 2682230"/>
              <a:gd name="connsiteY6" fmla="*/ 288757 h 1957136"/>
              <a:gd name="connsiteX7" fmla="*/ 1611419 w 2682230"/>
              <a:gd name="connsiteY7" fmla="*/ 4010 h 1957136"/>
              <a:gd name="connsiteX8" fmla="*/ 360135 w 2682230"/>
              <a:gd name="connsiteY8" fmla="*/ 264694 h 1957136"/>
              <a:gd name="connsiteX9" fmla="*/ 295967 w 2682230"/>
              <a:gd name="connsiteY9" fmla="*/ 709862 h 1957136"/>
              <a:gd name="connsiteX10" fmla="*/ 135943 w 2682230"/>
              <a:gd name="connsiteY10" fmla="*/ 732646 h 1957136"/>
              <a:gd name="connsiteX11" fmla="*/ 11219 w 2682230"/>
              <a:gd name="connsiteY11" fmla="*/ 1094873 h 1957136"/>
              <a:gd name="connsiteX0" fmla="*/ 11219 w 2682230"/>
              <a:gd name="connsiteY0" fmla="*/ 1094873 h 1957136"/>
              <a:gd name="connsiteX1" fmla="*/ 348104 w 2682230"/>
              <a:gd name="connsiteY1" fmla="*/ 1588168 h 1957136"/>
              <a:gd name="connsiteX2" fmla="*/ 901556 w 2682230"/>
              <a:gd name="connsiteY2" fmla="*/ 1900989 h 1957136"/>
              <a:gd name="connsiteX3" fmla="*/ 2008462 w 2682230"/>
              <a:gd name="connsiteY3" fmla="*/ 1925052 h 1957136"/>
              <a:gd name="connsiteX4" fmla="*/ 2561914 w 2682230"/>
              <a:gd name="connsiteY4" fmla="*/ 1768641 h 1957136"/>
              <a:gd name="connsiteX5" fmla="*/ 2622072 w 2682230"/>
              <a:gd name="connsiteY5" fmla="*/ 998620 h 1957136"/>
              <a:gd name="connsiteX6" fmla="*/ 2513788 w 2682230"/>
              <a:gd name="connsiteY6" fmla="*/ 288757 h 1957136"/>
              <a:gd name="connsiteX7" fmla="*/ 1611419 w 2682230"/>
              <a:gd name="connsiteY7" fmla="*/ 4010 h 1957136"/>
              <a:gd name="connsiteX8" fmla="*/ 360135 w 2682230"/>
              <a:gd name="connsiteY8" fmla="*/ 264694 h 1957136"/>
              <a:gd name="connsiteX9" fmla="*/ 135943 w 2682230"/>
              <a:gd name="connsiteY9" fmla="*/ 732646 h 1957136"/>
              <a:gd name="connsiteX10" fmla="*/ 11219 w 2682230"/>
              <a:gd name="connsiteY10" fmla="*/ 1094873 h 1957136"/>
              <a:gd name="connsiteX0" fmla="*/ 71602 w 2742613"/>
              <a:gd name="connsiteY0" fmla="*/ 1094873 h 1957136"/>
              <a:gd name="connsiteX1" fmla="*/ 408487 w 2742613"/>
              <a:gd name="connsiteY1" fmla="*/ 1588168 h 1957136"/>
              <a:gd name="connsiteX2" fmla="*/ 961939 w 2742613"/>
              <a:gd name="connsiteY2" fmla="*/ 1900989 h 1957136"/>
              <a:gd name="connsiteX3" fmla="*/ 2068845 w 2742613"/>
              <a:gd name="connsiteY3" fmla="*/ 1925052 h 1957136"/>
              <a:gd name="connsiteX4" fmla="*/ 2622297 w 2742613"/>
              <a:gd name="connsiteY4" fmla="*/ 1768641 h 1957136"/>
              <a:gd name="connsiteX5" fmla="*/ 2682455 w 2742613"/>
              <a:gd name="connsiteY5" fmla="*/ 998620 h 1957136"/>
              <a:gd name="connsiteX6" fmla="*/ 2574171 w 2742613"/>
              <a:gd name="connsiteY6" fmla="*/ 288757 h 1957136"/>
              <a:gd name="connsiteX7" fmla="*/ 1671802 w 2742613"/>
              <a:gd name="connsiteY7" fmla="*/ 4010 h 1957136"/>
              <a:gd name="connsiteX8" fmla="*/ 420518 w 2742613"/>
              <a:gd name="connsiteY8" fmla="*/ 264694 h 1957136"/>
              <a:gd name="connsiteX9" fmla="*/ 47458 w 2742613"/>
              <a:gd name="connsiteY9" fmla="*/ 732647 h 1957136"/>
              <a:gd name="connsiteX10" fmla="*/ 71602 w 2742613"/>
              <a:gd name="connsiteY10" fmla="*/ 1094873 h 19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2613" h="1957136">
                <a:moveTo>
                  <a:pt x="71602" y="1094873"/>
                </a:moveTo>
                <a:cubicBezTo>
                  <a:pt x="80291" y="1241257"/>
                  <a:pt x="260098" y="1453815"/>
                  <a:pt x="408487" y="1588168"/>
                </a:cubicBezTo>
                <a:cubicBezTo>
                  <a:pt x="556876" y="1722521"/>
                  <a:pt x="685213" y="1844842"/>
                  <a:pt x="961939" y="1900989"/>
                </a:cubicBezTo>
                <a:cubicBezTo>
                  <a:pt x="1238665" y="1957136"/>
                  <a:pt x="1792119" y="1947110"/>
                  <a:pt x="2068845" y="1925052"/>
                </a:cubicBezTo>
                <a:cubicBezTo>
                  <a:pt x="2345571" y="1902994"/>
                  <a:pt x="2520029" y="1923046"/>
                  <a:pt x="2622297" y="1768641"/>
                </a:cubicBezTo>
                <a:cubicBezTo>
                  <a:pt x="2724565" y="1614236"/>
                  <a:pt x="2690476" y="1245267"/>
                  <a:pt x="2682455" y="998620"/>
                </a:cubicBezTo>
                <a:cubicBezTo>
                  <a:pt x="2674434" y="751973"/>
                  <a:pt x="2742613" y="454525"/>
                  <a:pt x="2574171" y="288757"/>
                </a:cubicBezTo>
                <a:cubicBezTo>
                  <a:pt x="2405729" y="122989"/>
                  <a:pt x="2030744" y="8020"/>
                  <a:pt x="1671802" y="4010"/>
                </a:cubicBezTo>
                <a:cubicBezTo>
                  <a:pt x="1312860" y="0"/>
                  <a:pt x="691242" y="143255"/>
                  <a:pt x="420518" y="264694"/>
                </a:cubicBezTo>
                <a:cubicBezTo>
                  <a:pt x="149794" y="386133"/>
                  <a:pt x="105611" y="594284"/>
                  <a:pt x="47458" y="732647"/>
                </a:cubicBezTo>
                <a:cubicBezTo>
                  <a:pt x="0" y="796815"/>
                  <a:pt x="60383" y="952286"/>
                  <a:pt x="71602" y="1094873"/>
                </a:cubicBezTo>
                <a:close/>
              </a:path>
            </a:pathLst>
          </a:cu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Slide Number Placeholder 1"/>
          <p:cNvSpPr>
            <a:spLocks noGrp="1"/>
          </p:cNvSpPr>
          <p:nvPr>
            <p:ph type="sldNum" sz="quarter" idx="11"/>
          </p:nvPr>
        </p:nvSpPr>
        <p:spPr/>
        <p:txBody>
          <a:bodyPr/>
          <a:lstStyle/>
          <a:p>
            <a:pPr>
              <a:defRPr/>
            </a:pPr>
            <a:fld id="{329A159E-1755-49BC-92A0-D4A24B8956FF}" type="slidenum">
              <a:rPr lang="en-US" smtClean="0"/>
              <a:pPr>
                <a:defRPr/>
              </a:pPr>
              <a:t>7</a:t>
            </a:fld>
            <a:endParaRPr lang="en-US"/>
          </a:p>
        </p:txBody>
      </p:sp>
      <p:sp>
        <p:nvSpPr>
          <p:cNvPr id="49" name="Rectangle 13"/>
          <p:cNvSpPr>
            <a:spLocks noChangeArrowheads="1"/>
          </p:cNvSpPr>
          <p:nvPr/>
        </p:nvSpPr>
        <p:spPr bwMode="auto">
          <a:xfrm>
            <a:off x="262233" y="5017106"/>
            <a:ext cx="2770188" cy="1169551"/>
          </a:xfrm>
          <a:prstGeom prst="rect">
            <a:avLst/>
          </a:prstGeom>
          <a:noFill/>
          <a:ln w="9525">
            <a:noFill/>
            <a:miter lim="800000"/>
            <a:headEnd/>
            <a:tailEnd/>
          </a:ln>
        </p:spPr>
        <p:txBody>
          <a:bodyPr wrap="square">
            <a:spAutoFit/>
          </a:bodyPr>
          <a:lstStyle/>
          <a:p>
            <a:r>
              <a:rPr lang="en-US" sz="1000" dirty="0"/>
              <a:t>SGSN </a:t>
            </a:r>
            <a:r>
              <a:rPr lang="en-US" sz="1000" dirty="0" smtClean="0"/>
              <a:t>= Serving </a:t>
            </a:r>
            <a:r>
              <a:rPr lang="en-US" sz="1000" dirty="0"/>
              <a:t>GPRS Support </a:t>
            </a:r>
            <a:r>
              <a:rPr lang="en-US" sz="1000" dirty="0" smtClean="0"/>
              <a:t>Node</a:t>
            </a:r>
            <a:endParaRPr lang="en-US" sz="1000" dirty="0"/>
          </a:p>
          <a:p>
            <a:r>
              <a:rPr lang="en-US" sz="1000" dirty="0"/>
              <a:t>PCRF </a:t>
            </a:r>
            <a:r>
              <a:rPr lang="en-US" sz="1000" dirty="0" smtClean="0"/>
              <a:t>= policy </a:t>
            </a:r>
            <a:r>
              <a:rPr lang="en-US" sz="1000" dirty="0"/>
              <a:t>and charging </a:t>
            </a:r>
            <a:r>
              <a:rPr lang="en-US" sz="1000" dirty="0" smtClean="0"/>
              <a:t>rules function </a:t>
            </a:r>
            <a:endParaRPr lang="en-US" sz="1000" dirty="0"/>
          </a:p>
          <a:p>
            <a:r>
              <a:rPr lang="en-US" sz="1000" dirty="0"/>
              <a:t>HSS </a:t>
            </a:r>
            <a:r>
              <a:rPr lang="en-US" sz="1000" dirty="0" smtClean="0"/>
              <a:t>= Home </a:t>
            </a:r>
            <a:r>
              <a:rPr lang="en-US" sz="1000" dirty="0"/>
              <a:t>Subscriber </a:t>
            </a:r>
            <a:r>
              <a:rPr lang="en-US" sz="1000" dirty="0" smtClean="0"/>
              <a:t>Server</a:t>
            </a:r>
            <a:endParaRPr lang="en-US" sz="1000" dirty="0"/>
          </a:p>
          <a:p>
            <a:r>
              <a:rPr lang="en-US" sz="1000" dirty="0"/>
              <a:t>MME </a:t>
            </a:r>
            <a:r>
              <a:rPr lang="en-US" sz="1000" dirty="0" smtClean="0"/>
              <a:t>= Mobility </a:t>
            </a:r>
            <a:r>
              <a:rPr lang="en-US" sz="1000" dirty="0"/>
              <a:t>Management </a:t>
            </a:r>
            <a:r>
              <a:rPr lang="en-US" sz="1000" dirty="0" smtClean="0"/>
              <a:t>Entity</a:t>
            </a:r>
            <a:endParaRPr lang="en-US" sz="1000" dirty="0"/>
          </a:p>
          <a:p>
            <a:r>
              <a:rPr lang="en-US" sz="1000" dirty="0" smtClean="0"/>
              <a:t>PDN = Public </a:t>
            </a:r>
            <a:r>
              <a:rPr lang="en-US" sz="1000" dirty="0"/>
              <a:t>Data </a:t>
            </a:r>
            <a:r>
              <a:rPr lang="en-US" sz="1000" dirty="0" smtClean="0"/>
              <a:t>Network</a:t>
            </a:r>
          </a:p>
          <a:p>
            <a:r>
              <a:rPr lang="en-US" sz="1000" dirty="0" smtClean="0"/>
              <a:t>IMS = IP multimedia subsystem</a:t>
            </a:r>
          </a:p>
          <a:p>
            <a:r>
              <a:rPr lang="en-US" sz="1000" dirty="0" smtClean="0"/>
              <a:t>eNode-B = enhanced Node B</a:t>
            </a:r>
            <a:endParaRPr lang="en-US" sz="1000" dirty="0"/>
          </a:p>
        </p:txBody>
      </p:sp>
    </p:spTree>
    <p:extLst>
      <p:ext uri="{BB962C8B-B14F-4D97-AF65-F5344CB8AC3E}">
        <p14:creationId xmlns:p14="http://schemas.microsoft.com/office/powerpoint/2010/main" val="2848836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pPr algn="l"/>
            <a:r>
              <a:rPr lang="en-US" sz="3600" dirty="0" smtClean="0">
                <a:ea typeface="ＭＳ Ｐゴシック" pitchFamily="34" charset="-128"/>
                <a:cs typeface="Arial Bold" pitchFamily="68" charset="0"/>
              </a:rPr>
              <a:t>History of IEEE 802.11</a:t>
            </a:r>
          </a:p>
        </p:txBody>
      </p:sp>
      <p:sp>
        <p:nvSpPr>
          <p:cNvPr id="24579" name="Rectangle 3"/>
          <p:cNvSpPr>
            <a:spLocks noGrp="1" noChangeArrowheads="1"/>
          </p:cNvSpPr>
          <p:nvPr>
            <p:ph idx="1"/>
          </p:nvPr>
        </p:nvSpPr>
        <p:spPr>
          <a:xfrm>
            <a:off x="457200" y="1219200"/>
            <a:ext cx="4572000" cy="4525963"/>
          </a:xfrm>
        </p:spPr>
        <p:txBody>
          <a:bodyPr>
            <a:noAutofit/>
          </a:bodyPr>
          <a:lstStyle/>
          <a:p>
            <a:pPr>
              <a:lnSpc>
                <a:spcPct val="110000"/>
              </a:lnSpc>
              <a:spcBef>
                <a:spcPts val="0"/>
              </a:spcBef>
              <a:spcAft>
                <a:spcPts val="0"/>
              </a:spcAft>
            </a:pPr>
            <a:r>
              <a:rPr lang="en-US" sz="2000" b="1" dirty="0" smtClean="0">
                <a:ea typeface="ＭＳ Ｐゴシック" pitchFamily="34" charset="-128"/>
              </a:rPr>
              <a:t>1989</a:t>
            </a:r>
            <a:r>
              <a:rPr lang="en-US" sz="2000" dirty="0" smtClean="0">
                <a:ea typeface="ＭＳ Ｐゴシック" pitchFamily="34" charset="-128"/>
              </a:rPr>
              <a:t>:  FCC authorizes ISM bands</a:t>
            </a:r>
          </a:p>
          <a:p>
            <a:pPr lvl="1">
              <a:lnSpc>
                <a:spcPct val="110000"/>
              </a:lnSpc>
              <a:spcBef>
                <a:spcPts val="0"/>
              </a:spcBef>
              <a:spcAft>
                <a:spcPts val="0"/>
              </a:spcAft>
            </a:pPr>
            <a:r>
              <a:rPr lang="en-US" sz="2000" dirty="0" smtClean="0">
                <a:ea typeface="ＭＳ Ｐゴシック" pitchFamily="34" charset="-128"/>
              </a:rPr>
              <a:t>900 MHz, 2.4 GHz, 5 GHz</a:t>
            </a:r>
          </a:p>
          <a:p>
            <a:pPr>
              <a:lnSpc>
                <a:spcPct val="110000"/>
              </a:lnSpc>
              <a:spcBef>
                <a:spcPts val="0"/>
              </a:spcBef>
              <a:spcAft>
                <a:spcPts val="0"/>
              </a:spcAft>
            </a:pPr>
            <a:r>
              <a:rPr lang="en-US" sz="2000" b="1" dirty="0" smtClean="0">
                <a:ea typeface="ＭＳ Ｐゴシック" pitchFamily="34" charset="-128"/>
              </a:rPr>
              <a:t>1990</a:t>
            </a:r>
            <a:r>
              <a:rPr lang="en-US" sz="2000" dirty="0" smtClean="0">
                <a:ea typeface="ＭＳ Ｐゴシック" pitchFamily="34" charset="-128"/>
              </a:rPr>
              <a:t>:  IEEE begins work on 802.11</a:t>
            </a:r>
          </a:p>
          <a:p>
            <a:pPr>
              <a:lnSpc>
                <a:spcPct val="110000"/>
              </a:lnSpc>
              <a:spcBef>
                <a:spcPts val="0"/>
              </a:spcBef>
              <a:spcAft>
                <a:spcPts val="0"/>
              </a:spcAft>
            </a:pPr>
            <a:r>
              <a:rPr lang="en-US" sz="2000" b="1" dirty="0" smtClean="0">
                <a:ea typeface="ＭＳ Ｐゴシック" pitchFamily="34" charset="-128"/>
              </a:rPr>
              <a:t>1994</a:t>
            </a:r>
            <a:r>
              <a:rPr lang="en-US" sz="2000" dirty="0" smtClean="0">
                <a:ea typeface="ＭＳ Ｐゴシック" pitchFamily="34" charset="-128"/>
              </a:rPr>
              <a:t>:  2.4 GHz products begin shipping </a:t>
            </a:r>
          </a:p>
          <a:p>
            <a:pPr>
              <a:lnSpc>
                <a:spcPct val="110000"/>
              </a:lnSpc>
              <a:spcBef>
                <a:spcPts val="0"/>
              </a:spcBef>
              <a:spcAft>
                <a:spcPts val="0"/>
              </a:spcAft>
            </a:pPr>
            <a:r>
              <a:rPr lang="en-US" sz="2000" b="1" dirty="0" smtClean="0">
                <a:ea typeface="ＭＳ Ｐゴシック" pitchFamily="34" charset="-128"/>
              </a:rPr>
              <a:t>1997</a:t>
            </a:r>
            <a:r>
              <a:rPr lang="en-US" sz="2000" dirty="0" smtClean="0">
                <a:ea typeface="ＭＳ Ｐゴシック" pitchFamily="34" charset="-128"/>
              </a:rPr>
              <a:t>:  802.11 standard approved</a:t>
            </a:r>
            <a:endParaRPr lang="en-US" dirty="0" smtClean="0">
              <a:ea typeface="ＭＳ Ｐゴシック" pitchFamily="34" charset="-128"/>
            </a:endParaRPr>
          </a:p>
          <a:p>
            <a:pPr>
              <a:lnSpc>
                <a:spcPct val="110000"/>
              </a:lnSpc>
              <a:spcBef>
                <a:spcPts val="0"/>
              </a:spcBef>
              <a:spcAft>
                <a:spcPts val="0"/>
              </a:spcAft>
            </a:pPr>
            <a:r>
              <a:rPr lang="en-US" sz="2000" b="1" dirty="0" smtClean="0">
                <a:ea typeface="ＭＳ Ｐゴシック" pitchFamily="34" charset="-128"/>
              </a:rPr>
              <a:t>1998</a:t>
            </a:r>
            <a:r>
              <a:rPr lang="en-US" sz="2000" dirty="0" smtClean="0">
                <a:ea typeface="ＭＳ Ｐゴシック" pitchFamily="34" charset="-128"/>
              </a:rPr>
              <a:t>:  FCC authorizes UNII Band, 5 GHz</a:t>
            </a:r>
          </a:p>
          <a:p>
            <a:pPr>
              <a:lnSpc>
                <a:spcPct val="110000"/>
              </a:lnSpc>
              <a:spcBef>
                <a:spcPts val="0"/>
              </a:spcBef>
              <a:spcAft>
                <a:spcPts val="0"/>
              </a:spcAft>
            </a:pPr>
            <a:r>
              <a:rPr lang="en-US" sz="2000" b="1" dirty="0" smtClean="0">
                <a:ea typeface="ＭＳ Ｐゴシック" pitchFamily="34" charset="-128"/>
              </a:rPr>
              <a:t>1999</a:t>
            </a:r>
            <a:r>
              <a:rPr lang="en-US" sz="2000" dirty="0" smtClean="0">
                <a:ea typeface="ＭＳ Ｐゴシック" pitchFamily="34" charset="-128"/>
              </a:rPr>
              <a:t>:  802.11a, b ratified</a:t>
            </a:r>
          </a:p>
          <a:p>
            <a:pPr>
              <a:lnSpc>
                <a:spcPct val="110000"/>
              </a:lnSpc>
              <a:spcBef>
                <a:spcPts val="0"/>
              </a:spcBef>
              <a:spcAft>
                <a:spcPts val="0"/>
              </a:spcAft>
            </a:pPr>
            <a:r>
              <a:rPr lang="en-US" sz="2000" b="1" dirty="0" smtClean="0">
                <a:ea typeface="ＭＳ Ｐゴシック" pitchFamily="34" charset="-128"/>
              </a:rPr>
              <a:t>2003:</a:t>
            </a:r>
            <a:r>
              <a:rPr lang="en-US" sz="2000" dirty="0" smtClean="0">
                <a:ea typeface="ＭＳ Ｐゴシック" pitchFamily="34" charset="-128"/>
              </a:rPr>
              <a:t>  802.11g ratified</a:t>
            </a:r>
          </a:p>
          <a:p>
            <a:pPr>
              <a:lnSpc>
                <a:spcPct val="110000"/>
              </a:lnSpc>
              <a:spcBef>
                <a:spcPts val="0"/>
              </a:spcBef>
              <a:spcAft>
                <a:spcPts val="0"/>
              </a:spcAft>
            </a:pPr>
            <a:r>
              <a:rPr lang="en-US" sz="2000" b="1" dirty="0" smtClean="0">
                <a:ea typeface="ＭＳ Ｐゴシック" pitchFamily="34" charset="-128"/>
              </a:rPr>
              <a:t>2006:</a:t>
            </a:r>
            <a:r>
              <a:rPr lang="en-US" sz="2000" dirty="0" smtClean="0">
                <a:ea typeface="ＭＳ Ｐゴシック" pitchFamily="34" charset="-128"/>
              </a:rPr>
              <a:t>  802.11n draft 2 certification by  the Wi-Fi Alliance begins</a:t>
            </a:r>
          </a:p>
          <a:p>
            <a:pPr>
              <a:lnSpc>
                <a:spcPct val="110000"/>
              </a:lnSpc>
              <a:spcBef>
                <a:spcPts val="0"/>
              </a:spcBef>
              <a:spcAft>
                <a:spcPts val="0"/>
              </a:spcAft>
            </a:pPr>
            <a:r>
              <a:rPr lang="en-US" sz="2000" b="1" dirty="0" smtClean="0">
                <a:ea typeface="ＭＳ Ｐゴシック" pitchFamily="34" charset="-128"/>
              </a:rPr>
              <a:t>2009:</a:t>
            </a:r>
            <a:r>
              <a:rPr lang="en-US" sz="2000" dirty="0" smtClean="0">
                <a:ea typeface="ＭＳ Ｐゴシック" pitchFamily="34" charset="-128"/>
              </a:rPr>
              <a:t>  802.11n certification</a:t>
            </a:r>
          </a:p>
          <a:p>
            <a:pPr>
              <a:lnSpc>
                <a:spcPct val="110000"/>
              </a:lnSpc>
              <a:spcBef>
                <a:spcPts val="0"/>
              </a:spcBef>
              <a:spcAft>
                <a:spcPts val="0"/>
              </a:spcAft>
              <a:buClr>
                <a:srgbClr val="00B050"/>
              </a:buClr>
              <a:buFont typeface="Arial Narrow" pitchFamily="34" charset="0"/>
              <a:buChar char="→"/>
            </a:pPr>
            <a:r>
              <a:rPr lang="en-US" sz="2000" b="1" dirty="0" smtClean="0">
                <a:ea typeface="ＭＳ Ｐゴシック" pitchFamily="34" charset="-128"/>
              </a:rPr>
              <a:t>2013:</a:t>
            </a:r>
            <a:r>
              <a:rPr lang="en-US" sz="2000" dirty="0" smtClean="0">
                <a:ea typeface="ＭＳ Ｐゴシック" pitchFamily="34" charset="-128"/>
              </a:rPr>
              <a:t>  802.11ac (up to 6.9 Gbps) and 802.11ad (up to 6.8 Gbps) </a:t>
            </a:r>
          </a:p>
        </p:txBody>
      </p:sp>
      <p:sp>
        <p:nvSpPr>
          <p:cNvPr id="4" name="Slide Number Placeholder 3"/>
          <p:cNvSpPr>
            <a:spLocks noGrp="1"/>
          </p:cNvSpPr>
          <p:nvPr>
            <p:ph type="sldNum" sz="quarter" idx="11"/>
          </p:nvPr>
        </p:nvSpPr>
        <p:spPr>
          <a:prstGeom prst="rect">
            <a:avLst/>
          </a:prstGeom>
        </p:spPr>
        <p:txBody>
          <a:bodyPr/>
          <a:lstStyle/>
          <a:p>
            <a:fld id="{E8564489-EDDE-4FC8-9D05-FACCA8B09789}" type="slidenum">
              <a:rPr lang="en-US" smtClean="0"/>
              <a:pPr/>
              <a:t>8</a:t>
            </a:fld>
            <a:endParaRPr lang="en-US" dirty="0"/>
          </a:p>
        </p:txBody>
      </p:sp>
      <p:sp>
        <p:nvSpPr>
          <p:cNvPr id="6" name="TextBox 5"/>
          <p:cNvSpPr txBox="1"/>
          <p:nvPr/>
        </p:nvSpPr>
        <p:spPr>
          <a:xfrm>
            <a:off x="5245100" y="4884003"/>
            <a:ext cx="3517900" cy="830997"/>
          </a:xfrm>
          <a:prstGeom prst="rect">
            <a:avLst/>
          </a:prstGeom>
          <a:noFill/>
        </p:spPr>
        <p:txBody>
          <a:bodyPr>
            <a:spAutoFit/>
          </a:bodyPr>
          <a:lstStyle/>
          <a:p>
            <a:pPr>
              <a:defRPr/>
            </a:pPr>
            <a:r>
              <a:rPr lang="en-US" sz="1600" dirty="0">
                <a:solidFill>
                  <a:srgbClr val="00B050"/>
                </a:solidFill>
                <a:latin typeface="Arial" pitchFamily="34" charset="0"/>
                <a:cs typeface="Arial" pitchFamily="34" charset="0"/>
              </a:rPr>
              <a:t>802.11 has pioneered commercial deployment of OFDM and MIMO – key wireless signaling </a:t>
            </a:r>
            <a:r>
              <a:rPr lang="en-US" sz="1600" dirty="0" smtClean="0">
                <a:solidFill>
                  <a:srgbClr val="00B050"/>
                </a:solidFill>
                <a:latin typeface="Arial" pitchFamily="34" charset="0"/>
                <a:cs typeface="Arial" pitchFamily="34" charset="0"/>
              </a:rPr>
              <a:t>technologies</a:t>
            </a:r>
            <a:endParaRPr lang="en-US" sz="1600" dirty="0">
              <a:solidFill>
                <a:srgbClr val="00B050"/>
              </a:solidFill>
              <a:latin typeface="Arial" pitchFamily="34" charset="0"/>
              <a:cs typeface="Arial" pitchFamily="34" charset="0"/>
            </a:endParaRPr>
          </a:p>
        </p:txBody>
      </p:sp>
      <p:sp>
        <p:nvSpPr>
          <p:cNvPr id="3" name="TextBox 2"/>
          <p:cNvSpPr txBox="1"/>
          <p:nvPr/>
        </p:nvSpPr>
        <p:spPr>
          <a:xfrm>
            <a:off x="2209800" y="5715000"/>
            <a:ext cx="3182281" cy="400110"/>
          </a:xfrm>
          <a:prstGeom prst="rect">
            <a:avLst/>
          </a:prstGeom>
          <a:noFill/>
        </p:spPr>
        <p:txBody>
          <a:bodyPr wrap="none" rtlCol="0">
            <a:spAutoFit/>
          </a:bodyPr>
          <a:lstStyle/>
          <a:p>
            <a:r>
              <a:rPr lang="en-US" sz="1000" dirty="0" smtClean="0"/>
              <a:t>ISM = industrial, scientific and medical</a:t>
            </a:r>
          </a:p>
          <a:p>
            <a:r>
              <a:rPr lang="en-US" sz="1000" dirty="0" smtClean="0"/>
              <a:t>UNII = </a:t>
            </a:r>
            <a:r>
              <a:rPr lang="en-US" sz="1000" dirty="0">
                <a:ea typeface="ＭＳ Ｐゴシック" pitchFamily="34" charset="-128"/>
              </a:rPr>
              <a:t>Unlicensed National Information Infrastructure</a:t>
            </a:r>
            <a:endParaRPr lang="en-US" sz="1000" dirty="0"/>
          </a:p>
        </p:txBody>
      </p:sp>
      <p:pic>
        <p:nvPicPr>
          <p:cNvPr id="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4400" y="990600"/>
            <a:ext cx="4038600" cy="373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080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Key Unlicensed Bands</a:t>
            </a:r>
          </a:p>
        </p:txBody>
      </p:sp>
      <p:sp>
        <p:nvSpPr>
          <p:cNvPr id="11267" name="TextBox 24"/>
          <p:cNvSpPr txBox="1">
            <a:spLocks noChangeArrowheads="1"/>
          </p:cNvSpPr>
          <p:nvPr/>
        </p:nvSpPr>
        <p:spPr bwMode="auto">
          <a:xfrm>
            <a:off x="6008688" y="5173663"/>
            <a:ext cx="289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000">
                <a:latin typeface="Calibri" panose="020F0502020204030204" pitchFamily="34" charset="0"/>
              </a:rPr>
              <a:t>FCC spectrum allocation chart</a:t>
            </a:r>
          </a:p>
          <a:p>
            <a:pPr marL="0" lvl="1" eaLnBrk="1" hangingPunct="1"/>
            <a:r>
              <a:rPr lang="en-US" sz="1000">
                <a:latin typeface="Calibri" panose="020F0502020204030204" pitchFamily="34" charset="0"/>
                <a:hlinkClick r:id="rId3"/>
              </a:rPr>
              <a:t>http://www.ntia.doc.gov/osmhome/allochrt.PDF</a:t>
            </a:r>
            <a:r>
              <a:rPr lang="en-US" sz="1000">
                <a:latin typeface="Calibri" panose="020F0502020204030204" pitchFamily="34" charset="0"/>
              </a:rPr>
              <a:t> </a:t>
            </a:r>
          </a:p>
        </p:txBody>
      </p:sp>
      <p:sp>
        <p:nvSpPr>
          <p:cNvPr id="11268" name="Slide Number Placeholder 21"/>
          <p:cNvSpPr>
            <a:spLocks noGrp="1"/>
          </p:cNvSpPr>
          <p:nvPr>
            <p:ph type="sldNum" sz="quarter" idx="10"/>
          </p:nvPr>
        </p:nvSpPr>
        <p:spPr bwMode="auto">
          <a:xfrm>
            <a:off x="274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FB6324AC-A680-484B-9C9E-4055745A2FA5}" type="slidenum">
              <a:rPr lang="en-US">
                <a:latin typeface="Calibri" panose="020F0502020204030204" pitchFamily="34" charset="0"/>
              </a:rPr>
              <a:pPr eaLnBrk="1" hangingPunct="1"/>
              <a:t>9</a:t>
            </a:fld>
            <a:endParaRPr lang="en-US">
              <a:latin typeface="Calibri" panose="020F0502020204030204" pitchFamily="34" charset="0"/>
            </a:endParaRPr>
          </a:p>
        </p:txBody>
      </p:sp>
      <p:pic>
        <p:nvPicPr>
          <p:cNvPr id="11269" name="Picture 8"/>
          <p:cNvPicPr>
            <a:picLocks noChangeAspect="1" noChangeArrowheads="1"/>
          </p:cNvPicPr>
          <p:nvPr/>
        </p:nvPicPr>
        <p:blipFill>
          <a:blip r:embed="rId4">
            <a:extLst>
              <a:ext uri="{28A0092B-C50C-407E-A947-70E740481C1C}">
                <a14:useLocalDpi xmlns:a14="http://schemas.microsoft.com/office/drawing/2010/main" val="0"/>
              </a:ext>
            </a:extLst>
          </a:blip>
          <a:srcRect r="2513" b="28571"/>
          <a:stretch>
            <a:fillRect/>
          </a:stretch>
        </p:blipFill>
        <p:spPr bwMode="auto">
          <a:xfrm>
            <a:off x="65088" y="2362200"/>
            <a:ext cx="89249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1"/>
          <p:cNvSpPr txBox="1">
            <a:spLocks noChangeArrowheads="1"/>
          </p:cNvSpPr>
          <p:nvPr/>
        </p:nvSpPr>
        <p:spPr bwMode="auto">
          <a:xfrm>
            <a:off x="4179888" y="1535113"/>
            <a:ext cx="1887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400">
                <a:solidFill>
                  <a:srgbClr val="5137BF"/>
                </a:solidFill>
              </a:rPr>
              <a:t>4.9 GHz public safety</a:t>
            </a:r>
          </a:p>
        </p:txBody>
      </p:sp>
      <p:sp>
        <p:nvSpPr>
          <p:cNvPr id="11271" name="TextBox 22"/>
          <p:cNvSpPr txBox="1">
            <a:spLocks noChangeArrowheads="1"/>
          </p:cNvSpPr>
          <p:nvPr/>
        </p:nvSpPr>
        <p:spPr bwMode="auto">
          <a:xfrm>
            <a:off x="5537200" y="1295400"/>
            <a:ext cx="2593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400">
                <a:solidFill>
                  <a:srgbClr val="5137BF"/>
                </a:solidFill>
              </a:rPr>
              <a:t>5.9 DSRC (connected vehicle)</a:t>
            </a:r>
          </a:p>
        </p:txBody>
      </p:sp>
      <p:cxnSp>
        <p:nvCxnSpPr>
          <p:cNvPr id="16" name="Elbow Connector 15"/>
          <p:cNvCxnSpPr>
            <a:stCxn id="11270" idx="2"/>
            <a:endCxn id="20" idx="0"/>
          </p:cNvCxnSpPr>
          <p:nvPr/>
        </p:nvCxnSpPr>
        <p:spPr>
          <a:xfrm rot="16200000" flipH="1">
            <a:off x="5111750" y="1854201"/>
            <a:ext cx="447675" cy="425450"/>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1271" idx="2"/>
            <a:endCxn id="29" idx="0"/>
          </p:cNvCxnSpPr>
          <p:nvPr/>
        </p:nvCxnSpPr>
        <p:spPr>
          <a:xfrm rot="5400000">
            <a:off x="6199188" y="1663700"/>
            <a:ext cx="695325" cy="574675"/>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26088" y="2290763"/>
            <a:ext cx="46037" cy="152400"/>
          </a:xfrm>
          <a:prstGeom prst="rect">
            <a:avLst/>
          </a:prstGeom>
          <a:solidFill>
            <a:schemeClr val="accent5">
              <a:lumMod val="20000"/>
              <a:lumOff val="80000"/>
            </a:schemeClr>
          </a:solidFill>
          <a:ln w="31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6237288" y="2298700"/>
            <a:ext cx="46037" cy="152400"/>
          </a:xfrm>
          <a:prstGeom prst="rect">
            <a:avLst/>
          </a:prstGeom>
          <a:solidFill>
            <a:schemeClr val="accent5">
              <a:lumMod val="20000"/>
              <a:lumOff val="80000"/>
            </a:schemeClr>
          </a:solidFill>
          <a:ln w="31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p:cNvSpPr txBox="1"/>
          <p:nvPr/>
        </p:nvSpPr>
        <p:spPr>
          <a:xfrm>
            <a:off x="6843713" y="2438400"/>
            <a:ext cx="474662" cy="261938"/>
          </a:xfrm>
          <a:prstGeom prst="rect">
            <a:avLst/>
          </a:prstGeom>
          <a:noFill/>
        </p:spPr>
        <p:txBody>
          <a:bodyPr wrap="none">
            <a:spAutoFit/>
          </a:bodyPr>
          <a:lstStyle/>
          <a:p>
            <a:pPr>
              <a:defRPr/>
            </a:pPr>
            <a:r>
              <a:rPr lang="en-US" sz="1050" b="1" dirty="0">
                <a:solidFill>
                  <a:srgbClr val="5137BF"/>
                </a:solidFill>
                <a:latin typeface="Arial" charset="0"/>
                <a:cs typeface="+mn-cs"/>
              </a:rPr>
              <a:t>MHz</a:t>
            </a:r>
          </a:p>
        </p:txBody>
      </p:sp>
      <p:sp>
        <p:nvSpPr>
          <p:cNvPr id="37" name="TextBox 36"/>
          <p:cNvSpPr txBox="1"/>
          <p:nvPr/>
        </p:nvSpPr>
        <p:spPr>
          <a:xfrm>
            <a:off x="3132138" y="4343400"/>
            <a:ext cx="677862" cy="254000"/>
          </a:xfrm>
          <a:prstGeom prst="rect">
            <a:avLst/>
          </a:prstGeom>
          <a:solidFill>
            <a:schemeClr val="bg1"/>
          </a:solidFill>
        </p:spPr>
        <p:txBody>
          <a:bodyPr wrap="none">
            <a:spAutoFit/>
          </a:bodyPr>
          <a:lstStyle/>
          <a:p>
            <a:pPr>
              <a:defRPr/>
            </a:pPr>
            <a:r>
              <a:rPr lang="en-US" sz="1050" b="1" dirty="0">
                <a:solidFill>
                  <a:srgbClr val="5137BF"/>
                </a:solidFill>
                <a:latin typeface="Arial" charset="0"/>
                <a:cs typeface="+mn-cs"/>
              </a:rPr>
              <a:t>3.1 GHz</a:t>
            </a:r>
          </a:p>
        </p:txBody>
      </p:sp>
      <p:sp>
        <p:nvSpPr>
          <p:cNvPr id="38" name="TextBox 37"/>
          <p:cNvSpPr txBox="1"/>
          <p:nvPr/>
        </p:nvSpPr>
        <p:spPr>
          <a:xfrm>
            <a:off x="8153400" y="4343400"/>
            <a:ext cx="754063" cy="254000"/>
          </a:xfrm>
          <a:prstGeom prst="rect">
            <a:avLst/>
          </a:prstGeom>
          <a:solidFill>
            <a:schemeClr val="bg1"/>
          </a:solidFill>
        </p:spPr>
        <p:txBody>
          <a:bodyPr wrap="none">
            <a:spAutoFit/>
          </a:bodyPr>
          <a:lstStyle/>
          <a:p>
            <a:pPr>
              <a:defRPr/>
            </a:pPr>
            <a:r>
              <a:rPr lang="en-US" sz="1050" b="1" dirty="0">
                <a:solidFill>
                  <a:srgbClr val="5137BF"/>
                </a:solidFill>
                <a:latin typeface="Arial" charset="0"/>
                <a:cs typeface="+mn-cs"/>
              </a:rPr>
              <a:t>10.6 GHz</a:t>
            </a:r>
          </a:p>
        </p:txBody>
      </p:sp>
      <p:sp>
        <p:nvSpPr>
          <p:cNvPr id="11279" name="TextBox 4"/>
          <p:cNvSpPr txBox="1">
            <a:spLocks noChangeArrowheads="1"/>
          </p:cNvSpPr>
          <p:nvPr/>
        </p:nvSpPr>
        <p:spPr bwMode="auto">
          <a:xfrm>
            <a:off x="2392363" y="5383213"/>
            <a:ext cx="2644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000"/>
              <a:t>DSRC = direct short range communications</a:t>
            </a:r>
          </a:p>
        </p:txBody>
      </p:sp>
      <p:sp>
        <p:nvSpPr>
          <p:cNvPr id="11280" name="TextBox 39"/>
          <p:cNvSpPr txBox="1">
            <a:spLocks noChangeArrowheads="1"/>
          </p:cNvSpPr>
          <p:nvPr/>
        </p:nvSpPr>
        <p:spPr bwMode="auto">
          <a:xfrm>
            <a:off x="511175" y="1643063"/>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400">
                <a:solidFill>
                  <a:srgbClr val="5137BF"/>
                </a:solidFill>
              </a:rPr>
              <a:t>700 MHz White Spaces</a:t>
            </a:r>
          </a:p>
        </p:txBody>
      </p:sp>
      <p:cxnSp>
        <p:nvCxnSpPr>
          <p:cNvPr id="41" name="Elbow Connector 40"/>
          <p:cNvCxnSpPr>
            <a:stCxn id="11280" idx="2"/>
            <a:endCxn id="42" idx="0"/>
          </p:cNvCxnSpPr>
          <p:nvPr/>
        </p:nvCxnSpPr>
        <p:spPr>
          <a:xfrm rot="5400000">
            <a:off x="627856" y="1410495"/>
            <a:ext cx="371475" cy="145256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5088" y="2322513"/>
            <a:ext cx="46037" cy="152400"/>
          </a:xfrm>
          <a:prstGeom prst="rect">
            <a:avLst/>
          </a:prstGeom>
          <a:solidFill>
            <a:schemeClr val="accent5">
              <a:lumMod val="20000"/>
              <a:lumOff val="80000"/>
            </a:schemeClr>
          </a:solidFill>
          <a:ln w="31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a:off x="3189288" y="4148138"/>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839200" y="4148138"/>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73875" y="1654175"/>
            <a:ext cx="1176338" cy="254000"/>
          </a:xfrm>
          <a:prstGeom prst="rect">
            <a:avLst/>
          </a:prstGeom>
          <a:noFill/>
        </p:spPr>
        <p:txBody>
          <a:bodyPr wrap="none">
            <a:spAutoFit/>
          </a:bodyPr>
          <a:lstStyle/>
          <a:p>
            <a:pPr>
              <a:defRPr/>
            </a:pPr>
            <a:r>
              <a:rPr lang="en-US" sz="1050" b="1" dirty="0">
                <a:solidFill>
                  <a:srgbClr val="5137BF"/>
                </a:solidFill>
                <a:latin typeface="Arial" charset="0"/>
                <a:cs typeface="+mn-cs"/>
              </a:rPr>
              <a:t>5850–5925 MHz</a:t>
            </a:r>
          </a:p>
        </p:txBody>
      </p:sp>
    </p:spTree>
    <p:extLst>
      <p:ext uri="{BB962C8B-B14F-4D97-AF65-F5344CB8AC3E}">
        <p14:creationId xmlns:p14="http://schemas.microsoft.com/office/powerpoint/2010/main" val="2796796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2460</Words>
  <Application>Microsoft Office PowerPoint</Application>
  <PresentationFormat>On-screen Show (4:3)</PresentationFormat>
  <Paragraphs>685</Paragraphs>
  <Slides>25</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ＭＳ Ｐゴシック</vt:lpstr>
      <vt:lpstr>ＭＳ Ｐゴシック</vt:lpstr>
      <vt:lpstr>Arial</vt:lpstr>
      <vt:lpstr>Arial Bold</vt:lpstr>
      <vt:lpstr>Arial Narrow</vt:lpstr>
      <vt:lpstr>Calibri</vt:lpstr>
      <vt:lpstr>Tahoma</vt:lpstr>
      <vt:lpstr>Times New Roman</vt:lpstr>
      <vt:lpstr>Trebuchet MS</vt:lpstr>
      <vt:lpstr>Wingdings</vt:lpstr>
      <vt:lpstr>Office Theme</vt:lpstr>
      <vt:lpstr>MIMO Radio Technology</vt:lpstr>
      <vt:lpstr>Outline</vt:lpstr>
      <vt:lpstr>Brief History of Wireless</vt:lpstr>
      <vt:lpstr>The Gs</vt:lpstr>
      <vt:lpstr>4G vs. Legacy 2G Architecture </vt:lpstr>
      <vt:lpstr>3G Network Latency</vt:lpstr>
      <vt:lpstr>LTE EPS (Evolved Packet System)</vt:lpstr>
      <vt:lpstr>History of IEEE 802.11</vt:lpstr>
      <vt:lpstr>Key Unlicensed Bands</vt:lpstr>
      <vt:lpstr>U-NII Band</vt:lpstr>
      <vt:lpstr>LTE FDD vs. TDD</vt:lpstr>
      <vt:lpstr>LTE Frequency Bands - FDD</vt:lpstr>
      <vt:lpstr>LTE Frequency Bands - TDD</vt:lpstr>
      <vt:lpstr>VHF/UHF Spectrum</vt:lpstr>
      <vt:lpstr>White Space Spectrum Access</vt:lpstr>
      <vt:lpstr>IEEE 802.11 Very High Throughput</vt:lpstr>
      <vt:lpstr>802.11ac and Long Distance af/ah</vt:lpstr>
      <vt:lpstr>IEEE 802.11 Active Task Groups</vt:lpstr>
      <vt:lpstr>802.11 Past Task Groups</vt:lpstr>
      <vt:lpstr>IEEE 802.11 Timeline</vt:lpstr>
      <vt:lpstr>IEEE 802.11 Timeline (continued)</vt:lpstr>
      <vt:lpstr>802.11 Emerging Specifications</vt:lpstr>
      <vt:lpstr>LTE-Advanced Emerging Specifications</vt:lpstr>
      <vt:lpstr>Summary</vt:lpstr>
      <vt:lpstr>Next Session</vt:lpstr>
    </vt:vector>
  </TitlesOfParts>
  <Company>UBM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test</dc:creator>
  <cp:lastModifiedBy>Microsoft account</cp:lastModifiedBy>
  <cp:revision>49</cp:revision>
  <dcterms:created xsi:type="dcterms:W3CDTF">2011-12-16T23:28:29Z</dcterms:created>
  <dcterms:modified xsi:type="dcterms:W3CDTF">2013-10-14T16:17:38Z</dcterms:modified>
</cp:coreProperties>
</file>