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01" r:id="rId4"/>
    <p:sldId id="300" r:id="rId5"/>
    <p:sldId id="299" r:id="rId6"/>
    <p:sldId id="281" r:id="rId7"/>
    <p:sldId id="282" r:id="rId8"/>
    <p:sldId id="283" r:id="rId9"/>
    <p:sldId id="297" r:id="rId10"/>
    <p:sldId id="270" r:id="rId11"/>
    <p:sldId id="291" r:id="rId12"/>
    <p:sldId id="306" r:id="rId13"/>
    <p:sldId id="304" r:id="rId14"/>
    <p:sldId id="295" r:id="rId15"/>
    <p:sldId id="303" r:id="rId16"/>
    <p:sldId id="305" r:id="rId17"/>
    <p:sldId id="280" r:id="rId18"/>
    <p:sldId id="294" r:id="rId19"/>
    <p:sldId id="279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C00"/>
    <a:srgbClr val="CC2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86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47E7A66-62C4-45FF-9719-3F3B06D7EDBE}" type="datetimeFigureOut">
              <a:rPr lang="en-US"/>
              <a:pPr>
                <a:defRPr/>
              </a:pPr>
              <a:t>10/14/2013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C1049D2-15D6-4BA6-84CD-42539EC54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98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26D2D0-535B-4FF8-8AFB-57A74BCB4D97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6028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66D07F-E88B-4210-A244-52C5010A7CE5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903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7322E8-9F95-493B-A393-B629D6FE9514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1969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049D2-15D6-4BA6-84CD-42539EC54FD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60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337A4F-86AD-4B5E-9C00-E16F10A1B16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5375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C1A2CC-D87A-44BC-A293-E935FDAEB5F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1886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049D2-15D6-4BA6-84CD-42539EC54FD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8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BA8330-3CBE-4B7D-AA48-A8286C3960CF}" type="datetime1">
              <a:rPr lang="en-US" smtClean="0"/>
              <a:t>10/14/2013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2766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053206-46A3-438D-8D6D-8CA784675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3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B6BBA7-620F-4513-8BD6-CC63ED691583}" type="datetime1">
              <a:rPr lang="en-US" smtClean="0"/>
              <a:t>10/14/2013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0480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45C641C-21B3-4C4F-B129-27B4A13CF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2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0EEF566-B31E-480D-B732-3CAE4D262A39}" type="datetime1">
              <a:rPr lang="en-US" smtClean="0"/>
              <a:t>10/14/2013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A5D32AD-FB20-4683-B643-1E6CB576F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A1C89B-E92E-4E70-88F4-65246D5DD823}" type="datetime1">
              <a:rPr lang="en-US" smtClean="0"/>
              <a:t>10/14/2013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B05167-2BB5-4ADB-9D12-886837EDC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6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9786A9-773D-40F5-A7FA-C0C853AF6146}" type="datetime1">
              <a:rPr lang="en-US" smtClean="0"/>
              <a:t>10/14/2013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1242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1830A0-5B81-46C0-96F2-3AD245243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4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DCDCEEA-09A3-4628-A9CC-06C807BE027E}" type="datetime1">
              <a:rPr lang="en-US" smtClean="0"/>
              <a:t>10/14/2013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1242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6868E60-E6BF-423B-972B-4A1C7B97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0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659B0F1-2398-4F9C-8DC4-830D7F4B38A5}" type="datetime1">
              <a:rPr lang="en-US" smtClean="0"/>
              <a:t>10/14/2013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31242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F4C511B-6BDD-49E8-8985-C9A3B178B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7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77E355-CBA4-42F0-948A-F9036EB938A1}" type="datetime1">
              <a:rPr lang="en-US" smtClean="0"/>
              <a:t>10/14/2013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0480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EFB829-8C4E-46E2-A5DB-4D222BE2C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2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081932B-D234-4D2F-849B-3F9BB5D4483A}" type="datetime1">
              <a:rPr lang="en-US" smtClean="0"/>
              <a:t>10/14/2013</a:t>
            </a:fld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9718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52FF629-8064-4BFD-A9F0-8C6015324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9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04D1EC-7E5E-4E39-9782-A13225D0AB88}" type="datetime1">
              <a:rPr lang="en-US" smtClean="0"/>
              <a:t>10/14/2013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0480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93FBF2-501A-486D-B0E0-4AA06EAB1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9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17427F0-2D76-40C7-920A-DE9CE066F60A}" type="datetime1">
              <a:rPr lang="en-US" smtClean="0"/>
              <a:t>10/14/2013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0480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4192D0-9209-419D-9E5F-762080B5E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7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84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eCenter_logo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6219825"/>
            <a:ext cx="38893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172200"/>
            <a:ext cx="13525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E62C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62C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62C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62C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62C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E62C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E62C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E62C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E62C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hw2Z6OuNQE4&amp;feature=youtu.be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toscop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yshopping.com.au/PR--7453_Enlight_EN_8981D01_2U_Server_Chassis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yshopping.com.au/PR--51883_Enlight_EN_2405_24PIN_BLK_SIL_300_Watt_Micro_ATX_Tower_Computer_Case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image" Target="../media/image6.jpeg"/><Relationship Id="rId4" Type="http://schemas.openxmlformats.org/officeDocument/2006/relationships/hyperlink" Target="http://www.myshopping.com.au/PR--7451_Enlight_EN_8950BLK_5U_Tower_Rackmount_Server_Chassis" TargetMode="Externa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MIMO Radio Technology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22-Oct-2013</a:t>
            </a:r>
            <a:br>
              <a:rPr lang="en-US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Fanny Mlinarsky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octoScope, Inc.</a:t>
            </a:r>
          </a:p>
        </p:txBody>
      </p:sp>
      <p:pic>
        <p:nvPicPr>
          <p:cNvPr id="14340" name="Picture 5" descr="ceCenter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5287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itle 1"/>
          <p:cNvSpPr txBox="1">
            <a:spLocks/>
          </p:cNvSpPr>
          <p:nvPr/>
        </p:nvSpPr>
        <p:spPr bwMode="auto">
          <a:xfrm>
            <a:off x="838200" y="24384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Part II: </a:t>
            </a:r>
            <a:r>
              <a:rPr lang="en-US" sz="40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Morphing of Wi-Fi and LTE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4C83ED-3960-49E7-934D-A19B88F76137}" type="slidenum">
              <a:rPr lang="en-US">
                <a:latin typeface="Calibri" panose="020F0502020204030204" pitchFamily="34" charset="0"/>
              </a:rPr>
              <a:pPr/>
              <a:t>1</a:t>
            </a:fld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LTE / Wi-Fi Small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1874838"/>
          </a:xfrm>
        </p:spPr>
        <p:txBody>
          <a:bodyPr/>
          <a:lstStyle/>
          <a:p>
            <a:r>
              <a:rPr lang="en-US" sz="1800" dirty="0" smtClean="0"/>
              <a:t>Abundant Wi-Fi spectrum is now increasingly used by carriers to offload smartphone data traffic from the busy carrier networks</a:t>
            </a:r>
          </a:p>
          <a:p>
            <a:r>
              <a:rPr lang="en-US" sz="1800" dirty="0" smtClean="0"/>
              <a:t>Shorter range </a:t>
            </a:r>
            <a:r>
              <a:rPr lang="en-US" sz="1800" dirty="0"/>
              <a:t>smaller </a:t>
            </a:r>
            <a:r>
              <a:rPr lang="en-US" sz="1800" dirty="0" smtClean="0"/>
              <a:t>base stations displacing </a:t>
            </a:r>
            <a:r>
              <a:rPr lang="en-US" sz="1800" dirty="0"/>
              <a:t>traditional tower-based </a:t>
            </a:r>
            <a:r>
              <a:rPr lang="en-US" sz="1800" dirty="0" err="1"/>
              <a:t>Macrocells</a:t>
            </a:r>
            <a:endParaRPr lang="en-US" sz="1800" dirty="0"/>
          </a:p>
          <a:p>
            <a:r>
              <a:rPr lang="en-US" sz="1800" dirty="0" smtClean="0"/>
              <a:t>FCC </a:t>
            </a:r>
            <a:r>
              <a:rPr lang="en-US" sz="1800" dirty="0"/>
              <a:t>is working to free up more bandwidth and to remove burdensome regulations for microwave </a:t>
            </a:r>
            <a:r>
              <a:rPr lang="en-US" sz="1800" dirty="0" smtClean="0"/>
              <a:t>backhaul, enabling Wi-Fi  backhauling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5" name="AutoShape 2" descr="data:image/jpeg;base64,/9j/4AAQSkZJRgABAQAAAQABAAD/2wCEAAkGBhQQEBAQEBAQEBAPEBAQEA8PDw8PDxAPFBAVFBQQFBQXHCYeFxkjGRQUHy8gIycpLCwsFR4xNTAqNSYrLCkBCQoKDgwOGA8PGCkcHBwpKSksKSkpKSkpKSkpKSkpKSkpKSksLCksLCkpLCkpKSwpKSwpKSkpKSwsLCksLCwsLP/AABEIAMIBAwMBIgACEQEDEQH/xAAbAAABBQEBAAAAAAAAAAAAAAADAAECBAUGB//EAD4QAAIBAgMFBQUFBgcBAQAAAAABAgMRBBIhBTFBUWEGInGBsRMykaHBFCNicrJSc4Ki0fAkMzRCY+Hxswf/xAAZAQACAwEAAAAAAAAAAAAAAAABAgADBAX/xAAkEQEBAAICAwEAAgIDAAAAAAAAAQIRAzESIUEyBFEiIxMzcf/aAAwDAQACEQMRAD8A2qE9TQpS0Myi9S2pWOjlGPGrjmgU2Acr8RnVsLodiplWtJ7+QV1OTKtSrvuPjC2npYrXULUxu6xnSkPTdyzxhPJceMY9PFfMgtETjBb3oDUH2adW2ooVeQDFRa52YXDwDr0m/a3KjdRlwuvM240YxoqSSTzW0005Ga/dj+ZGpjdKFPrK5kyu8pF+M1K8s2zPNiar/wCWp+pobBb35gcZK9Wb5yk/jJh8F/UrvZ507PsxHuS/JL0A4pXqPpFFvssvu6n7tlPFztUfgicf7DP8iU6jXEN9pvfkZ2e/QUqljfcdsvks1opIpyjqGVTTfcZwko5lF5VvlZ2XmGekvtXkhrk5TuSyrhvGLoGTHQWWGfIh7OxNho6ZpYGScWtzvqZrQWlUa3C5TcNLquqw1K2V9AtSCzFPZlVyjdvU0IwMWXqtWPuLGGiWVEFh3ZBrlNWGsMTERHnGGnzZbTuZlGLNKhpvOjlGPGjxhoVq0nezCTqcmAnXv4iyDaE61mRk7jVGCzFsivYzpabyEHYJSVwjo8iDpKjK+rLOW8dNWUtwSjNpr5i2GlNjFpa4GnXs0SxE7t/3qQhTuNOi/Wzh5uWXxv8AI1NsztSorxfqY+zXeSXI0+0s7KmuVKT/AJUY7P8AY0z8PKqvvv8AviW8Fu8mUZPvSLmE3eRT9P8AHe9lo/c1Xypv1Rm459+XgvVmp2UX3Ff90vnIydoe/Ly9WNxf9gcn4ATGaI3JXOkxFG6Os2er4euv+GXocpn4HWbMX3Nb9zL0MvP3F/D9cggsY+QKCLEXY01TFyjVSjrvKtR6kZ1AdxZNDaIohacUAUhw6CNjBY3LaK5mpLF2sc1hWsyuaWDTqVcqv16Iz54RdjlXQ0Kly3Aq0KVtC6oGStEPYQ9hAF5gqg8q7A3Fc62nP2PCrzJxkmV8wrg0O1mQGaFnIKRJEtEjKwT2tgLdxOQdJtZ9vzBuvbcAbuQuSYh5JOZKNdogojqAdQPbc2E8zv1+gTtti1Gahfveytbjrda8twPYFeMWovndvckm/wChy2Jx/wBor4ivfSpXm49IKyivhY52WWuS2NuOO8JKx54KabeW6b4WZawsGlqmnZb9C6hys7s+ykf8PX/dR/UYu0ffl/D6yKuA23VoqUYSWWaSkpRUtE7rqhVMbnbbSTdt3S/9Q8frPdLn7x1DIcin1CRR0pnjeqx3GzuInY7JX3VRf8UvQ5HKdhsddyX7t+hm/k/F/D9cctLB7giRpUHyjR5E4QvoThh3J2S1BsdB5OFvHiHo0b8Om8v4PZOrctUuC4lr2V3bKlbcVXknxZMP7Z+D2PKo3bS3M6DZWznRTcrZnx6FnAxSQavIz58ly9LscJCpvUsORQjUCOqU2HWs4in7QQNDt5yJDtDo7DmkkPlCRg+W8PJK2619Bdm0q2IlunGPHUDUjqSVLA0TQ1x0woGyDCyQNoJalBkpSIJEkiIytodn61WGIxLxU6UKU4xpUoXSqJ5b5tdzu15Mhs2Pc8ZS9QO3NnP20K3tNNI+zs1pFc77rv5lnZ6+6h1V/i2cvPHxzrfjd4xYsMyaIMUxJEhhKQBOmEUiCJpBQSNRribuwdvSjNU5pOM+4mtHFtaPqjASD4N2qQ/PH1BaGouU6GYLTw9uTIQr20Iqbb8Tpe2P0v0cPfdx4l6GSmn6mdTq5Va5D2ubQquNqyWRqQx8Um9wD7a207MDRw943a0+BOlUtuSF1IO62sLX0XgElIz4TfAdYlrqVXFZK0EiTkAoVcwW4lhizCIOQgI46ps+SBrD66nWY/CJxOYrxcW0+DNuGfkzZYzFcpRWVXsyniXrZAlWfMlLmx5jqluWwkJonYLkVhtl0rIiw04rgBkNApkNYcZBKdRHsWacVa4KoDZtMPbU+9b9mHrd/RBsHG1OC/DH0Ke2Zd+fSNv5f+y/T0SXJL0Ofy/utnH+Ym2CqVlFpO7bvayvuC2K2IpvNGSTaSadmk9So4sJKSundEkiglKKje8Y97c7O99LtJhKVW0rya/y73XG0nquoNiu2JJlGliXlnd2ds8WrOyfDyLFLEpu2t9P9ul7XIixcJRlaUX+JeoIkmRGlk1fRv1G3MLJ6y6tkbHSl3GGz2nkbSfMNCg42k1a5cwtkr2TsSlis0ctldMruVWTGDKrolwtqQhTS4DUtxOPQq6WDwgFhEamTiis8FUiMpkJSIOQNCIIF7QRNAvVo3MPbWFja+5+pvuJl7SpXW74h47qpnNxydSNmMXq2ElqkrlWrQcd6N8srHZpCQlMsYTBOo+nMs4rZWWzXnfiC5SXQzG62oZWQyalmorKzTQKVLjcaULAGPCOomidMYqc3ZApMJOREEGub2m7zn1ml/Ml9DRsZmI1mutVfqbNRHMyu7W7Ho8ZEJQu09dOuhJjXFFCMXprx18OQpxbveMWtbc+i/vkEsIAgygna8Wm7q6036aj0IqOqb1tHXnFWDIWXwIiSZKBCw6IjXn73iov4xTHUrEHui+cIelvoEowzfQ6OH5n/jFl+qt06vdCYZ34pPcVqsMqA061pJ8mgeO+jb01Z0nF2LuHgFowU4qVrNhY07Ga5L5PqFiFRhJMDJiijGQ0pjMgyIlmGGsIgNq4KpTTKUtopcSSx6fEXxo+UG+yrfYqY3AXW5FuGJTI1qwZbKl1Yp0qajpZInXatq+HEpYnEZW3xM3EY9u6bumi/HC5e1VzkPiO+9NxXdBrXgA9o+Zao4rgzTqyKdyqskM2ErLV2B2HhKSE2OkRrK0JP8L9CXpI51K9Sn+Zv4RZqtGbTt7Wmm7aSt1drGrkOS6AeUawX2YzgRA7DpE8orEFAcdoVgIQhrCsRGnTd4U/y2+EpIt4Ki2ynhtacfGS+d/qaGzc2dWTdt/Q3YX/AFxkyn+Z8dF7mncBgad5pPzR0lfBqSV76FWjs+MNYrXm27izknjo94/bSpQtFJcEIDGbJ5jOuDrdALDtA5IIB2EokrElEiI2EHUBA2jkZV2w+FrtbyP2Z6aDZGtLG+6rJNxrYau3wZdhFtbn5lLCV2sq0Rbq41LiZcp7aJrSviMBmd5PyRj7Rw6g9Ho+HI2amK6GRj6qlLwLePe1eetKcCViLfITZpUbHp2e8FUhZ+g0WNcGk2eKI4zSnLw+pOIHbtWFPDpqcXNvvxUotxsm1dLVPdv5lfLnMcff0/HjbXBbexb9pZNrLazTs0+aIYXtdWjbvU6i/FGz+MTL2riPfl4/F6Ge1kopcWrecv8Ao5VrfI7eh24/boPxpzT+TL9Htdh5e9KdN/jg/VXPO67cIRin3naKb18QlbEOLhFauT+XFk8qni9QobSo1PcrU5dM6T+DLXs//TyaVdZlCybavuWiLGH2jKEssKlSEkrvJOSSQfNPF6e6ZHIcJQ7V11p7VTtvU4xlbzWpoUe20179KEusJOL+DD5QNV1VhmjEpdsqT9+FSHkpL5Fyjt6hP3a0PCTyP5h3EdPsPBurGy0Sm7+DUTqsFgI007cWcz2Mx8ZSqxjJStlbcWmlwtfmdd7RFnlfHRNTezVkVUHq1EV2yRKmh5SASrWK8sVd6DSWhtakCq1bAamKaIrCuazSbV9ytqN467Dy/pbjuCRkQp7kuQ6iIYbOIHcQuhY0a3MBLEq+7zBqrdag1K7sbZiyeQ1KvZ31uQqYp30GdLqDVIeSdhbRXXeUqMtullWpXkNjoMg7DBfZ35EXAbZNIDisIiHvZN8k2c/2xxLWHi5NRSlmj3VFy0SlrxdrfA6fBxvOKeut7eCI9qaOahJNJrK7p6p+Rh/lbtka+DWq8Wxqc8qW5yTb4WB1YNzhG7aTc3e3kjsdrdgJU6Tnh51KsoRj91kWdrjlaett9rHNfYKyV3TlGztlmlGfwepkzwyxvuNGOcy6VH3qy5U43/if9/Ial3qspcILKvqyc5ODd42fHg2BWKik1aSvfVWe8QyeGldzqPduX5UNh5ZYyqvfJuXlwQ3tIOGRSS8brQJUpKajFNZU1e2ui4ERGhBxptrWcry82KacKair5npffq97DVKMZb0mPTpqO69urbt8SChUquOSEXeUuL5LeyzUpSWR5e7Uc8rdtctk7ebRRpT1lVa03LVaRXHzOl7L4aeKnQp1Pcoqbt+zBzc2vNtIOM3dFyuvbvexOH+z4dXVp1O++Fl/tjbw18zee1HfoUBHUnHjJphudrao49SV3vRL7VfcYSlYLTrtAvFBnI0MRWKsqjW4hKrcaDzO194ZjoLdrWz66crT4aq/FmvKpcxZbNd009OZoU5NbyrkkvuLMLZ6q0h7EIVAsJJlK1GwwX2fURBcbmuSTHnTsQSOiwe1mFYKpIppE0LYaVKvO4NBo0LhXhOQNyDrarJchnqWZYZ2K8kGXYWB5BspOwpDlG2dHv8AgmG25TvC3Oy+LRHZi7z8EXcdRzOEeco/J3+hh57/AJtXF+GW4PWyu0m0vI8/2pK8m+cmesUsNZSb/Zk/gjyXHu7XVtk5s/LScWOnN7Rh3mUatN30tblY28bQ1+ZXjhjHY0bUYYdN2S32Wt9PA28D2PrttU406jaTsnCMtNf91kPsvA5p2a3p/E73syrVfCL/AEsbDCZXVDLKybjz7G9lMXSvUlhqyUptOMPvMr0ekY37utk+hZn2MxaSfsc10naM4OSutzV73PWalR+AE1T+Nj/ai89eb4vsfUw2DWJk3GteKVBRi2oymorvcJa36abjsP8A862NKnh61SpTs5xaesZWitYtW6lntE82GqJ/g/8ApE3uy0LYaS/BL9JTy4TDKSLMMvLG7Z9ON+BCZNy0ByR0WMhWESQQPGQnKzTW/eMyLBoW5Rxsct3owL2hG/Qyswkyv/ih/wDkq5Uxrb5EqeNst5QHQ3hC+VakdpMRTjS04iF8cTbyWJ4O5GGCtw1CZmOsRYTdNqK8Nnuz0/8AADo23/A1o4pNNcQCwnFq/oGZ36lxnwKjTugv2Z7yxChuLsKAmWZ5gowo3KuLwNtV5mz7OwDE7hcc7scsZpz7gDaLNVavQFJGuVmsWdlx1fiacqd6lPpmfyZT2ZD1NSNPvrpFmHku8614TWMRx/do1pcqVR/yM8Xxm+Pgex9oZZcJiXyoVPnG31PHMX70fATLo0Vp0ryfgTpYMLRjeb8DVwuFuisyrs3DWlF9TpdhaVX4P9JlKlllH++Bs9nqWatbpJ/CJZx/omfuNpq41kHnTfHRIBONmb5WTpQ2zG9Gp/D+tHQdmofc25xfoYm0V91U8PqjoOzn+WvAyfyP1Gjh6ZcMBLjoCr07GrVxiM3EVcz6GnG29qcpIribHsMy1Wa4w4wQIcSQ9iIYdCsOkQUlNiFlEKi7mb05ilhGxqMty4liNUou50umqNgMHlWu8syh0AUcRbeyx7dMpy3tbNaKil5ltRM6VSzLVHEpi5SmlFdMjKguIZSGkxN0zKxeBT3aAYbORo1Yg8tkXTO6VXGK2DpWm0uBfk7S8vqVMDrKT5tlqrSzSfSxT3l7WfGd2tq2wOJ6wS+M4o8gxDvNeH1PU+2kXHBVNb5pU4/Ga/oeV1PfDl8SDYWPeZvYLcYeCWrN7BoQahXj3o+P0Nnsqv8AEfwT/SjMrx70X4+hq9lv9R/DP9KGx7C9Onnh73uUMVRs9C/WrWKc58/gasNqMtM7Gq9Of5Te7Pe4jDxXuT/Kzd7P+6ivn7h+HpjVN78WvmRyk62kpfml6sGa4zUzZBk2iNhgRHsPYVgoYew44EMkSSEiVgIYRKwgCkixRevkhCEy6Nj2VVj0mIQvw30S49J94QhTNKiw4hFFXQKQOYwiJQ9mcfEu8X4jCK/pvjA7ff6J/vqPqzymp74wg5BFjAb5eJvYQQhRotb3l5+ho9m/8/8Ahl6IQhsf0GXTocSyrIcRsw6ZclfE+5P8rNzYPuoQinn+LeFk4j35/nl+pgmIRrnTPezMYQggZjiEFCEIRESRJDCFRIQhER//2Q=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375277" y="3429000"/>
            <a:ext cx="6171656" cy="2274332"/>
            <a:chOff x="1143544" y="2971800"/>
            <a:chExt cx="6171656" cy="227433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544" y="2971800"/>
              <a:ext cx="5188771" cy="1871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 Box 45"/>
            <p:cNvSpPr txBox="1">
              <a:spLocks noChangeArrowheads="1"/>
            </p:cNvSpPr>
            <p:nvPr/>
          </p:nvSpPr>
          <p:spPr bwMode="auto">
            <a:xfrm>
              <a:off x="1337449" y="4876800"/>
              <a:ext cx="22429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Macrocell:</a:t>
              </a:r>
              <a:r>
                <a:rPr lang="en-US" dirty="0" smtClean="0">
                  <a:solidFill>
                    <a:srgbClr val="0070C0"/>
                  </a:solidFill>
                </a:rPr>
                <a:t> </a:t>
              </a:r>
              <a:r>
                <a:rPr lang="en-US" dirty="0">
                  <a:solidFill>
                    <a:srgbClr val="0070C0"/>
                  </a:solidFill>
                </a:rPr>
                <a:t>r &gt; </a:t>
              </a:r>
              <a:r>
                <a:rPr lang="en-US" dirty="0" smtClean="0">
                  <a:solidFill>
                    <a:srgbClr val="0070C0"/>
                  </a:solidFill>
                </a:rPr>
                <a:t>1km 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9" name="Text Box 45"/>
            <p:cNvSpPr txBox="1">
              <a:spLocks noChangeArrowheads="1"/>
            </p:cNvSpPr>
            <p:nvPr/>
          </p:nvSpPr>
          <p:spPr bwMode="auto">
            <a:xfrm>
              <a:off x="4995049" y="2971800"/>
              <a:ext cx="186461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70C0"/>
                  </a:solidFill>
                </a:rPr>
                <a:t>Picocell radius</a:t>
              </a:r>
              <a:endParaRPr lang="en-US" dirty="0" smtClean="0">
                <a:solidFill>
                  <a:srgbClr val="0070C0"/>
                </a:solidFill>
              </a:endParaRPr>
            </a:p>
            <a:p>
              <a:pPr algn="r"/>
              <a:r>
                <a:rPr lang="en-US" dirty="0" smtClean="0">
                  <a:solidFill>
                    <a:srgbClr val="0070C0"/>
                  </a:solidFill>
                </a:rPr>
                <a:t>r </a:t>
              </a:r>
              <a:r>
                <a:rPr lang="en-US" dirty="0">
                  <a:solidFill>
                    <a:srgbClr val="0070C0"/>
                  </a:solidFill>
                </a:rPr>
                <a:t>&lt; </a:t>
              </a:r>
              <a:r>
                <a:rPr lang="en-US" dirty="0" smtClean="0">
                  <a:solidFill>
                    <a:srgbClr val="0070C0"/>
                  </a:solidFill>
                </a:rPr>
                <a:t>100m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0" name="Text Box 45"/>
            <p:cNvSpPr txBox="1">
              <a:spLocks noChangeArrowheads="1"/>
            </p:cNvSpPr>
            <p:nvPr/>
          </p:nvSpPr>
          <p:spPr bwMode="auto">
            <a:xfrm>
              <a:off x="4309249" y="4800600"/>
              <a:ext cx="30059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Microcell:</a:t>
              </a:r>
              <a:r>
                <a:rPr lang="en-US" dirty="0" smtClean="0">
                  <a:solidFill>
                    <a:srgbClr val="0070C0"/>
                  </a:solidFill>
                </a:rPr>
                <a:t> 100m </a:t>
              </a:r>
              <a:r>
                <a:rPr lang="en-US" dirty="0">
                  <a:solidFill>
                    <a:srgbClr val="0070C0"/>
                  </a:solidFill>
                </a:rPr>
                <a:t>&lt; r &lt; </a:t>
              </a:r>
              <a:r>
                <a:rPr lang="en-US" dirty="0" smtClean="0">
                  <a:solidFill>
                    <a:srgbClr val="0070C0"/>
                  </a:solidFill>
                </a:rPr>
                <a:t>1km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6200000" flipV="1">
              <a:off x="4080649" y="4343400"/>
              <a:ext cx="609600" cy="457200"/>
            </a:xfrm>
            <a:prstGeom prst="straightConnector1">
              <a:avLst/>
            </a:prstGeom>
            <a:ln>
              <a:solidFill>
                <a:schemeClr val="accent1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5147449" y="3657600"/>
              <a:ext cx="609600" cy="1588"/>
            </a:xfrm>
            <a:prstGeom prst="straightConnector1">
              <a:avLst/>
            </a:prstGeom>
            <a:ln>
              <a:solidFill>
                <a:schemeClr val="accent1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0"/>
            </p:cNvCxnSpPr>
            <p:nvPr/>
          </p:nvCxnSpPr>
          <p:spPr>
            <a:xfrm rot="5400000" flipH="1" flipV="1">
              <a:off x="2660180" y="4294530"/>
              <a:ext cx="381000" cy="783541"/>
            </a:xfrm>
            <a:prstGeom prst="straightConnector1">
              <a:avLst/>
            </a:prstGeom>
            <a:ln>
              <a:solidFill>
                <a:schemeClr val="accent1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B05167-2BB5-4ADB-9D12-886837EDC73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5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Handover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/>
          <a:lstStyle/>
          <a:p>
            <a:r>
              <a:rPr lang="en-US" sz="2800" dirty="0" smtClean="0"/>
              <a:t>Need for cooperation among 2G/3G/LTE and Wi-Fi </a:t>
            </a:r>
          </a:p>
          <a:p>
            <a:pPr lvl="1"/>
            <a:r>
              <a:rPr lang="en-US" sz="2400" dirty="0" smtClean="0"/>
              <a:t>Handoff without connection loss; voice call continuity</a:t>
            </a:r>
          </a:p>
          <a:p>
            <a:r>
              <a:rPr lang="en-US" sz="2800" dirty="0"/>
              <a:t>A voice call </a:t>
            </a:r>
            <a:r>
              <a:rPr lang="en-US" sz="2800" dirty="0" smtClean="0"/>
              <a:t>shall be able to originate or terminate across any wireless </a:t>
            </a:r>
            <a:r>
              <a:rPr lang="en-US" sz="2800" dirty="0"/>
              <a:t>or wireline </a:t>
            </a:r>
            <a:r>
              <a:rPr lang="en-US" sz="2800" dirty="0" smtClean="0"/>
              <a:t>network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2052" name="Picture 4" descr="http://rathishnair.com/techblog/wp-content/uploads/2009/12/cell_11.jp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95600" y="3505200"/>
            <a:ext cx="2742488" cy="18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B05167-2BB5-4ADB-9D12-886837EDC73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9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LTE-Advanced Facilitates Small Cells and Wi-Fi Cooperation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33476" y="1496339"/>
            <a:ext cx="6877049" cy="3995565"/>
            <a:chOff x="942976" y="684716"/>
            <a:chExt cx="6877049" cy="3995565"/>
          </a:xfrm>
        </p:grpSpPr>
        <p:sp>
          <p:nvSpPr>
            <p:cNvPr id="7" name="Rectangle 6"/>
            <p:cNvSpPr/>
            <p:nvPr/>
          </p:nvSpPr>
          <p:spPr>
            <a:xfrm>
              <a:off x="942976" y="727982"/>
              <a:ext cx="6867524" cy="3952299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952500" y="1013733"/>
              <a:ext cx="6858000" cy="0"/>
            </a:xfrm>
            <a:prstGeom prst="line">
              <a:avLst/>
            </a:prstGeom>
            <a:ln w="31750" cmpd="dbl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962025" y="979991"/>
              <a:ext cx="2981326" cy="592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US" altLang="ja-JP" sz="1400" b="1" dirty="0" err="1" smtClean="0">
                  <a:latin typeface="Calibri" pitchFamily="34" charset="0"/>
                  <a:ea typeface="ＭＳ Ｐゴシック" pitchFamily="50" charset="-128"/>
                  <a:sym typeface="Wingdings" pitchFamily="2" charset="2"/>
                </a:rPr>
                <a:t>HetNet</a:t>
              </a:r>
              <a:endParaRPr lang="en-US" altLang="ja-JP" sz="1400" b="1" dirty="0" smtClean="0">
                <a:latin typeface="Calibri" pitchFamily="34" charset="0"/>
                <a:ea typeface="ＭＳ Ｐゴシック" pitchFamily="50" charset="-128"/>
                <a:sym typeface="Wingdings" pitchFamily="2" charset="2"/>
              </a:endParaRPr>
            </a:p>
            <a:p>
              <a:pPr algn="ctr">
                <a:lnSpc>
                  <a:spcPts val="1300"/>
                </a:lnSpc>
              </a:pPr>
              <a:r>
                <a:rPr lang="en-US" altLang="ja-JP" sz="1200" dirty="0" smtClean="0">
                  <a:latin typeface="Calibri" pitchFamily="34" charset="0"/>
                  <a:ea typeface="ＭＳ Ｐゴシック" pitchFamily="50" charset="-128"/>
                  <a:sym typeface="Wingdings" pitchFamily="2" charset="2"/>
                </a:rPr>
                <a:t>Heterogeneous network</a:t>
              </a:r>
            </a:p>
            <a:p>
              <a:pPr algn="ctr">
                <a:lnSpc>
                  <a:spcPts val="1300"/>
                </a:lnSpc>
              </a:pPr>
              <a:r>
                <a:rPr lang="en-US" altLang="ja-JP" sz="1200" dirty="0" smtClean="0">
                  <a:latin typeface="Calibri" pitchFamily="34" charset="0"/>
                  <a:ea typeface="ＭＳ Ｐゴシック" pitchFamily="50" charset="-128"/>
                  <a:sym typeface="Wingdings" pitchFamily="2" charset="2"/>
                </a:rPr>
                <a:t>with Macro/Pico/</a:t>
              </a:r>
              <a:r>
                <a:rPr lang="en-US" altLang="ja-JP" sz="1200" dirty="0" err="1" smtClean="0">
                  <a:latin typeface="Calibri" pitchFamily="34" charset="0"/>
                  <a:ea typeface="ＭＳ Ｐゴシック" pitchFamily="50" charset="-128"/>
                  <a:sym typeface="Wingdings" pitchFamily="2" charset="2"/>
                </a:rPr>
                <a:t>Femto</a:t>
              </a:r>
              <a:r>
                <a:rPr lang="en-US" altLang="ja-JP" sz="1200" dirty="0" smtClean="0">
                  <a:latin typeface="Calibri" pitchFamily="34" charset="0"/>
                  <a:ea typeface="ＭＳ Ｐゴシック" pitchFamily="50" charset="-128"/>
                  <a:sym typeface="Wingdings" pitchFamily="2" charset="2"/>
                </a:rPr>
                <a:t> cells</a:t>
              </a:r>
              <a:endParaRPr lang="en-US" altLang="ja-JP" sz="1200" i="1" u="sng" dirty="0" smtClean="0">
                <a:latin typeface="Calibri" pitchFamily="34" charset="0"/>
                <a:ea typeface="ＭＳ Ｐゴシック" pitchFamily="50" charset="-128"/>
                <a:sym typeface="Wingdings" pitchFamily="2" charset="2"/>
              </a:endParaRPr>
            </a:p>
          </p:txBody>
        </p:sp>
        <p:sp>
          <p:nvSpPr>
            <p:cNvPr id="10" name="Text Box 39"/>
            <p:cNvSpPr txBox="1">
              <a:spLocks noChangeArrowheads="1"/>
            </p:cNvSpPr>
            <p:nvPr/>
          </p:nvSpPr>
          <p:spPr bwMode="auto">
            <a:xfrm>
              <a:off x="962024" y="684716"/>
              <a:ext cx="2971801" cy="363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ja-JP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ＭＳ Ｐゴシック" pitchFamily="50" charset="-128"/>
                  <a:sym typeface="Wingdings" pitchFamily="2" charset="2"/>
                </a:rPr>
                <a:t>LTE-A Features</a:t>
              </a:r>
              <a:endParaRPr lang="en-US" altLang="ja-JP" sz="16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50" charset="-128"/>
                <a:sym typeface="Wingdings" pitchFamily="2" charset="2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962025" y="1537608"/>
              <a:ext cx="684847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62025" y="2051958"/>
              <a:ext cx="684847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39"/>
            <p:cNvSpPr txBox="1">
              <a:spLocks noChangeArrowheads="1"/>
            </p:cNvSpPr>
            <p:nvPr/>
          </p:nvSpPr>
          <p:spPr bwMode="auto">
            <a:xfrm>
              <a:off x="942976" y="2142041"/>
              <a:ext cx="3009900" cy="329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ja-JP" sz="1400" b="1" dirty="0" smtClean="0">
                  <a:latin typeface="Calibri" pitchFamily="34" charset="0"/>
                  <a:ea typeface="ＭＳ Ｐゴシック" pitchFamily="50" charset="-128"/>
                  <a:sym typeface="Wingdings" pitchFamily="2" charset="2"/>
                </a:rPr>
                <a:t>Carrier Aggregation</a:t>
              </a:r>
              <a:endParaRPr lang="en-US" altLang="ja-JP" sz="1400" b="1" i="1" u="sng" dirty="0" smtClean="0">
                <a:latin typeface="Calibri" pitchFamily="34" charset="0"/>
                <a:ea typeface="ＭＳ Ｐゴシック" pitchFamily="50" charset="-128"/>
                <a:sym typeface="Wingdings" pitchFamily="2" charset="2"/>
              </a:endParaRPr>
            </a:p>
          </p:txBody>
        </p:sp>
        <p:sp>
          <p:nvSpPr>
            <p:cNvPr id="14" name="Text Box 39"/>
            <p:cNvSpPr txBox="1">
              <a:spLocks noChangeArrowheads="1"/>
            </p:cNvSpPr>
            <p:nvPr/>
          </p:nvSpPr>
          <p:spPr bwMode="auto">
            <a:xfrm>
              <a:off x="962025" y="2694491"/>
              <a:ext cx="2981326" cy="267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US" altLang="ja-JP" sz="1400" b="1" dirty="0" smtClean="0">
                  <a:latin typeface="Calibri" pitchFamily="34" charset="0"/>
                  <a:ea typeface="ＭＳ Ｐゴシック" pitchFamily="50" charset="-128"/>
                  <a:sym typeface="Wingdings" pitchFamily="2" charset="2"/>
                </a:rPr>
                <a:t>3G / 4G Handover</a:t>
              </a:r>
              <a:endParaRPr lang="en-US" altLang="ja-JP" sz="1400" b="1" i="1" u="sng" dirty="0" smtClean="0">
                <a:latin typeface="Calibri" pitchFamily="34" charset="0"/>
                <a:ea typeface="ＭＳ Ｐゴシック" pitchFamily="50" charset="-128"/>
                <a:sym typeface="Wingdings" pitchFamily="2" charset="2"/>
              </a:endParaRPr>
            </a:p>
          </p:txBody>
        </p:sp>
        <p:sp>
          <p:nvSpPr>
            <p:cNvPr id="15" name="Text Box 39"/>
            <p:cNvSpPr txBox="1">
              <a:spLocks noChangeArrowheads="1"/>
            </p:cNvSpPr>
            <p:nvPr/>
          </p:nvSpPr>
          <p:spPr bwMode="auto">
            <a:xfrm>
              <a:off x="942976" y="1532441"/>
              <a:ext cx="2990850" cy="496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ja-JP" sz="1400" b="1" dirty="0" smtClean="0">
                  <a:latin typeface="Calibri" pitchFamily="34" charset="0"/>
                  <a:ea typeface="ＭＳ Ｐゴシック" pitchFamily="50" charset="-128"/>
                  <a:sym typeface="Wingdings" pitchFamily="2" charset="2"/>
                </a:rPr>
                <a:t>SON</a:t>
              </a:r>
            </a:p>
            <a:p>
              <a:pPr lvl="0" algn="ctr">
                <a:lnSpc>
                  <a:spcPts val="1300"/>
                </a:lnSpc>
              </a:pPr>
              <a:r>
                <a:rPr lang="en-US" altLang="ja-JP" sz="1200" dirty="0" smtClean="0">
                  <a:solidFill>
                    <a:srgbClr val="000000"/>
                  </a:solidFill>
                  <a:latin typeface="Calibri" pitchFamily="34" charset="0"/>
                  <a:ea typeface="ＭＳ Ｐゴシック" pitchFamily="50" charset="-128"/>
                  <a:sym typeface="Wingdings" pitchFamily="2" charset="2"/>
                </a:rPr>
                <a:t>Self Organizing Network</a:t>
              </a:r>
              <a:endParaRPr lang="en-US" altLang="ja-JP" sz="1400" b="1" i="1" u="sng" dirty="0" smtClean="0">
                <a:latin typeface="Calibri" pitchFamily="34" charset="0"/>
                <a:ea typeface="ＭＳ Ｐゴシック" pitchFamily="50" charset="-128"/>
                <a:sym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952500" y="2566308"/>
              <a:ext cx="6858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 Box 39"/>
            <p:cNvSpPr txBox="1">
              <a:spLocks noChangeArrowheads="1"/>
            </p:cNvSpPr>
            <p:nvPr/>
          </p:nvSpPr>
          <p:spPr bwMode="auto">
            <a:xfrm>
              <a:off x="962025" y="3046916"/>
              <a:ext cx="2962276" cy="566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ja-JP" sz="1400" b="1" dirty="0" smtClean="0">
                  <a:latin typeface="Calibri" pitchFamily="34" charset="0"/>
                  <a:ea typeface="ＭＳ Ｐゴシック" pitchFamily="50" charset="-128"/>
                  <a:sym typeface="Wingdings" pitchFamily="2" charset="2"/>
                </a:rPr>
                <a:t>Higher order MIMO for Downlink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ja-JP" sz="1400" b="1" dirty="0" smtClean="0">
                  <a:latin typeface="Calibri" pitchFamily="34" charset="0"/>
                  <a:ea typeface="ＭＳ Ｐゴシック" pitchFamily="50" charset="-128"/>
                  <a:sym typeface="Wingdings" pitchFamily="2" charset="2"/>
                </a:rPr>
                <a:t>(Up to 8 X 8)</a:t>
              </a:r>
              <a:endParaRPr lang="en-US" altLang="ja-JP" sz="1400" b="1" i="1" u="sng" dirty="0" smtClean="0">
                <a:latin typeface="Calibri" pitchFamily="34" charset="0"/>
                <a:ea typeface="ＭＳ Ｐゴシック" pitchFamily="50" charset="-128"/>
                <a:sym typeface="Wingdings" pitchFamily="2" charset="2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3943349" y="714375"/>
              <a:ext cx="1" cy="3965906"/>
            </a:xfrm>
            <a:prstGeom prst="line">
              <a:avLst/>
            </a:prstGeom>
            <a:ln w="31750" cmpd="dbl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>
              <a:off x="942977" y="3709678"/>
              <a:ext cx="2981324" cy="329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ja-JP" sz="1400" b="1" dirty="0" smtClean="0">
                  <a:latin typeface="Calibri" pitchFamily="34" charset="0"/>
                  <a:ea typeface="ＭＳ Ｐゴシック" pitchFamily="50" charset="-128"/>
                  <a:sym typeface="Wingdings" pitchFamily="2" charset="2"/>
                </a:rPr>
                <a:t>Relay</a:t>
              </a:r>
              <a:endParaRPr lang="en-US" altLang="ja-JP" sz="1400" b="1" i="1" u="sng" dirty="0" smtClean="0">
                <a:latin typeface="Calibri" pitchFamily="34" charset="0"/>
                <a:ea typeface="ＭＳ Ｐゴシック" pitchFamily="50" charset="-128"/>
                <a:sym typeface="Wingdings" pitchFamily="2" charset="2"/>
              </a:endParaRPr>
            </a:p>
          </p:txBody>
        </p:sp>
        <p:sp>
          <p:nvSpPr>
            <p:cNvPr id="29" name="Text Box 39"/>
            <p:cNvSpPr txBox="1">
              <a:spLocks noChangeArrowheads="1"/>
            </p:cNvSpPr>
            <p:nvPr/>
          </p:nvSpPr>
          <p:spPr bwMode="auto">
            <a:xfrm>
              <a:off x="962025" y="4087811"/>
              <a:ext cx="2962276" cy="592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en-US" altLang="ja-JP" sz="1400" b="1" dirty="0" err="1" smtClean="0">
                  <a:latin typeface="Calibri" pitchFamily="34" charset="0"/>
                  <a:ea typeface="ＭＳ Ｐゴシック" pitchFamily="50" charset="-128"/>
                  <a:sym typeface="Wingdings" pitchFamily="2" charset="2"/>
                </a:rPr>
                <a:t>CoMP</a:t>
              </a:r>
              <a:r>
                <a:rPr lang="en-US" altLang="ja-JP" sz="1400" b="1" dirty="0" smtClean="0">
                  <a:latin typeface="Calibri" pitchFamily="34" charset="0"/>
                  <a:ea typeface="ＭＳ Ｐゴシック" pitchFamily="50" charset="-128"/>
                  <a:sym typeface="Wingdings" pitchFamily="2" charset="2"/>
                </a:rPr>
                <a:t> </a:t>
              </a:r>
            </a:p>
            <a:p>
              <a:pPr algn="ctr">
                <a:lnSpc>
                  <a:spcPts val="1300"/>
                </a:lnSpc>
              </a:pPr>
              <a:r>
                <a:rPr lang="en-US" altLang="ja-JP" sz="1200" dirty="0" smtClean="0">
                  <a:latin typeface="Calibri" pitchFamily="34" charset="0"/>
                  <a:ea typeface="ＭＳ Ｐゴシック" pitchFamily="50" charset="-128"/>
                  <a:sym typeface="Wingdings" pitchFamily="2" charset="2"/>
                </a:rPr>
                <a:t>Coordinated multi-point</a:t>
              </a:r>
            </a:p>
            <a:p>
              <a:pPr algn="ctr">
                <a:lnSpc>
                  <a:spcPts val="1300"/>
                </a:lnSpc>
              </a:pPr>
              <a:r>
                <a:rPr lang="en-US" altLang="ja-JP" sz="1200" dirty="0" smtClean="0">
                  <a:latin typeface="Calibri" pitchFamily="34" charset="0"/>
                  <a:ea typeface="ＭＳ Ｐゴシック" pitchFamily="50" charset="-128"/>
                  <a:sym typeface="Wingdings" pitchFamily="2" charset="2"/>
                </a:rPr>
                <a:t>transmission and reception</a:t>
              </a:r>
              <a:endParaRPr lang="en-US" altLang="ja-JP" sz="1200" i="1" u="sng" dirty="0" smtClean="0">
                <a:latin typeface="Calibri" pitchFamily="34" charset="0"/>
                <a:ea typeface="ＭＳ Ｐゴシック" pitchFamily="50" charset="-128"/>
                <a:sym typeface="Wingdings" pitchFamily="2" charset="2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962025" y="3595008"/>
              <a:ext cx="684847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62025" y="4118883"/>
              <a:ext cx="684847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952500" y="4614183"/>
              <a:ext cx="6858000" cy="6609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952500" y="3080658"/>
              <a:ext cx="686752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 Box 39"/>
            <p:cNvSpPr txBox="1">
              <a:spLocks noChangeArrowheads="1"/>
            </p:cNvSpPr>
            <p:nvPr/>
          </p:nvSpPr>
          <p:spPr bwMode="auto">
            <a:xfrm>
              <a:off x="3952876" y="684716"/>
              <a:ext cx="3848100" cy="363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ja-JP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ＭＳ Ｐゴシック" pitchFamily="50" charset="-128"/>
                  <a:sym typeface="Wingdings" pitchFamily="2" charset="2"/>
                </a:rPr>
                <a:t>Objectives</a:t>
              </a:r>
              <a:endParaRPr lang="en-US" altLang="ja-JP" sz="16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50" charset="-128"/>
                <a:sym typeface="Wingdings" pitchFamily="2" charset="2"/>
              </a:endParaRP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3952874" y="1056191"/>
              <a:ext cx="3848101" cy="428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altLang="ja-JP" sz="1300" dirty="0" smtClean="0">
                  <a:latin typeface="Calibri" pitchFamily="34" charset="0"/>
                  <a:ea typeface="ＭＳ Ｐゴシック" pitchFamily="50" charset="-128"/>
                  <a:sym typeface="Wingdings" pitchFamily="2" charset="2"/>
                </a:rPr>
                <a:t>Eliminate issues with Femto/Micro/Macro-cell </a:t>
              </a:r>
            </a:p>
            <a:p>
              <a:pPr>
                <a:lnSpc>
                  <a:spcPts val="1300"/>
                </a:lnSpc>
              </a:pPr>
              <a:r>
                <a:rPr lang="en-US" altLang="ja-JP" sz="1300" dirty="0" smtClean="0">
                  <a:latin typeface="Calibri" pitchFamily="34" charset="0"/>
                  <a:ea typeface="ＭＳ Ｐゴシック" pitchFamily="50" charset="-128"/>
                  <a:sym typeface="Wingdings" pitchFamily="2" charset="2"/>
                </a:rPr>
                <a:t>converged network</a:t>
              </a:r>
              <a:endParaRPr lang="en-US" altLang="ja-JP" sz="1300" i="1" u="sng" dirty="0" smtClean="0">
                <a:latin typeface="Calibri" pitchFamily="34" charset="0"/>
                <a:ea typeface="ＭＳ Ｐゴシック" pitchFamily="50" charset="-128"/>
                <a:sym typeface="Wingdings" pitchFamily="2" charset="2"/>
              </a:endParaRPr>
            </a:p>
          </p:txBody>
        </p:sp>
        <p:sp>
          <p:nvSpPr>
            <p:cNvPr id="37" name="Text Box 39"/>
            <p:cNvSpPr txBox="1">
              <a:spLocks noChangeArrowheads="1"/>
            </p:cNvSpPr>
            <p:nvPr/>
          </p:nvSpPr>
          <p:spPr bwMode="auto">
            <a:xfrm>
              <a:off x="3943349" y="1665791"/>
              <a:ext cx="3876676" cy="261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altLang="ja-JP" sz="1300" dirty="0" smtClean="0">
                  <a:latin typeface="Calibri" pitchFamily="34" charset="0"/>
                  <a:ea typeface="ＭＳ Ｐゴシック" pitchFamily="50" charset="-128"/>
                  <a:sym typeface="Wingdings" pitchFamily="2" charset="2"/>
                </a:rPr>
                <a:t>Self configuration of smaller </a:t>
              </a:r>
              <a:r>
                <a:rPr lang="en-US" altLang="ja-JP" sz="1300" dirty="0" err="1" smtClean="0">
                  <a:latin typeface="Calibri" pitchFamily="34" charset="0"/>
                  <a:ea typeface="ＭＳ Ｐゴシック" pitchFamily="50" charset="-128"/>
                  <a:sym typeface="Wingdings" pitchFamily="2" charset="2"/>
                </a:rPr>
                <a:t>eNBs</a:t>
              </a:r>
              <a:endParaRPr lang="en-US" altLang="ja-JP" sz="1300" i="1" u="sng" dirty="0" smtClean="0">
                <a:latin typeface="Calibri" pitchFamily="34" charset="0"/>
                <a:ea typeface="ＭＳ Ｐゴシック" pitchFamily="50" charset="-128"/>
                <a:sym typeface="Wingdings" pitchFamily="2" charset="2"/>
              </a:endParaRP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3943349" y="2037266"/>
              <a:ext cx="3838576" cy="559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altLang="ja-JP" sz="1300" dirty="0" smtClean="0">
                  <a:latin typeface="Calibri" pitchFamily="34" charset="0"/>
                  <a:ea typeface="ＭＳ Ｐゴシック" pitchFamily="50" charset="-128"/>
                  <a:sym typeface="Wingdings" pitchFamily="2" charset="2"/>
                </a:rPr>
                <a:t>Implement wider LTE-advanced spectrum with limited spectrum resources. </a:t>
              </a:r>
            </a:p>
            <a:p>
              <a:pPr>
                <a:lnSpc>
                  <a:spcPts val="1200"/>
                </a:lnSpc>
              </a:pPr>
              <a:r>
                <a:rPr lang="en-US" altLang="ja-JP" sz="1300" dirty="0" smtClean="0">
                  <a:latin typeface="Calibri" pitchFamily="34" charset="0"/>
                  <a:ea typeface="ＭＳ Ｐゴシック" pitchFamily="50" charset="-128"/>
                  <a:sym typeface="Wingdings" pitchFamily="2" charset="2"/>
                </a:rPr>
                <a:t>{Asymmetric (DL/UL) band for FDD is available.}</a:t>
              </a:r>
              <a:endParaRPr lang="en-US" altLang="ja-JP" sz="1300" i="1" u="sng" dirty="0" smtClean="0">
                <a:latin typeface="Calibri" pitchFamily="34" charset="0"/>
                <a:ea typeface="ＭＳ Ｐゴシック" pitchFamily="50" charset="-128"/>
                <a:sym typeface="Wingdings" pitchFamily="2" charset="2"/>
              </a:endParaRPr>
            </a:p>
          </p:txBody>
        </p:sp>
        <p:sp>
          <p:nvSpPr>
            <p:cNvPr id="39" name="Text Box 39"/>
            <p:cNvSpPr txBox="1">
              <a:spLocks noChangeArrowheads="1"/>
            </p:cNvSpPr>
            <p:nvPr/>
          </p:nvSpPr>
          <p:spPr bwMode="auto">
            <a:xfrm>
              <a:off x="3943349" y="2608766"/>
              <a:ext cx="3876676" cy="425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altLang="ja-JP" sz="1300" dirty="0" smtClean="0">
                  <a:latin typeface="Calibri" pitchFamily="34" charset="0"/>
                  <a:ea typeface="ＭＳ Ｐゴシック" pitchFamily="50" charset="-128"/>
                  <a:sym typeface="Wingdings" pitchFamily="2" charset="2"/>
                </a:rPr>
                <a:t>Enable 3G-4G hand-over </a:t>
              </a:r>
            </a:p>
            <a:p>
              <a:pPr>
                <a:lnSpc>
                  <a:spcPts val="1300"/>
                </a:lnSpc>
              </a:pPr>
              <a:r>
                <a:rPr lang="en-US" altLang="ja-JP" sz="1300" dirty="0" smtClean="0">
                  <a:latin typeface="Calibri" pitchFamily="34" charset="0"/>
                  <a:ea typeface="ＭＳ Ｐゴシック" pitchFamily="50" charset="-128"/>
                  <a:sym typeface="Wingdings" pitchFamily="2" charset="2"/>
                </a:rPr>
                <a:t>(currently not available  for LTE)</a:t>
              </a:r>
              <a:endParaRPr lang="en-US" altLang="ja-JP" sz="1300" i="1" u="sng" dirty="0" smtClean="0">
                <a:latin typeface="Calibri" pitchFamily="34" charset="0"/>
                <a:ea typeface="ＭＳ Ｐゴシック" pitchFamily="50" charset="-128"/>
                <a:sym typeface="Wingdings" pitchFamily="2" charset="2"/>
              </a:endParaRPr>
            </a:p>
          </p:txBody>
        </p:sp>
        <p:sp>
          <p:nvSpPr>
            <p:cNvPr id="40" name="Text Box 39"/>
            <p:cNvSpPr txBox="1">
              <a:spLocks noChangeArrowheads="1"/>
            </p:cNvSpPr>
            <p:nvPr/>
          </p:nvSpPr>
          <p:spPr bwMode="auto">
            <a:xfrm>
              <a:off x="3943349" y="3153596"/>
              <a:ext cx="3876676" cy="425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altLang="ja-JP" sz="1300" dirty="0" smtClean="0">
                  <a:latin typeface="Calibri" pitchFamily="34" charset="0"/>
                  <a:ea typeface="ＭＳ Ｐゴシック" pitchFamily="50" charset="-128"/>
                  <a:sym typeface="Wingdings" pitchFamily="2" charset="2"/>
                </a:rPr>
                <a:t>Higher data transmission for Downlink; beamforming for longer range or for multi-user MIMO</a:t>
              </a:r>
              <a:endParaRPr lang="en-US" altLang="ja-JP" sz="1300" i="1" u="sng" dirty="0" smtClean="0">
                <a:latin typeface="Calibri" pitchFamily="34" charset="0"/>
                <a:ea typeface="ＭＳ Ｐゴシック" pitchFamily="50" charset="-128"/>
                <a:sym typeface="Wingdings" pitchFamily="2" charset="2"/>
              </a:endParaRPr>
            </a:p>
          </p:txBody>
        </p:sp>
        <p:sp>
          <p:nvSpPr>
            <p:cNvPr id="42" name="Text Box 39"/>
            <p:cNvSpPr txBox="1">
              <a:spLocks noChangeArrowheads="1"/>
            </p:cNvSpPr>
            <p:nvPr/>
          </p:nvSpPr>
          <p:spPr bwMode="auto">
            <a:xfrm>
              <a:off x="3952874" y="3662053"/>
              <a:ext cx="3838576" cy="425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altLang="ja-JP" sz="1300" dirty="0" smtClean="0">
                  <a:latin typeface="Calibri" pitchFamily="34" charset="0"/>
                  <a:ea typeface="ＭＳ Ｐゴシック" pitchFamily="50" charset="-128"/>
                  <a:sym typeface="Wingdings" pitchFamily="2" charset="2"/>
                </a:rPr>
                <a:t>Higher data rate, Expand coverage, </a:t>
              </a:r>
            </a:p>
            <a:p>
              <a:pPr>
                <a:lnSpc>
                  <a:spcPts val="1300"/>
                </a:lnSpc>
              </a:pPr>
              <a:r>
                <a:rPr lang="en-US" altLang="ja-JP" sz="1300" dirty="0" smtClean="0">
                  <a:latin typeface="Calibri" pitchFamily="34" charset="0"/>
                  <a:ea typeface="ＭＳ Ｐゴシック" pitchFamily="50" charset="-128"/>
                  <a:sym typeface="Wingdings" pitchFamily="2" charset="2"/>
                </a:rPr>
                <a:t>Improve cell-edge reception</a:t>
              </a:r>
              <a:endParaRPr lang="en-US" altLang="ja-JP" sz="1300" i="1" u="sng" dirty="0" smtClean="0">
                <a:latin typeface="Calibri" pitchFamily="34" charset="0"/>
                <a:ea typeface="ＭＳ Ｐゴシック" pitchFamily="50" charset="-128"/>
                <a:sym typeface="Wingdings" pitchFamily="2" charset="2"/>
              </a:endParaRPr>
            </a:p>
          </p:txBody>
        </p:sp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3962399" y="4164011"/>
              <a:ext cx="3838576" cy="425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altLang="ja-JP" sz="1300" dirty="0" smtClean="0">
                  <a:latin typeface="Calibri" pitchFamily="34" charset="0"/>
                  <a:ea typeface="ＭＳ Ｐゴシック" pitchFamily="50" charset="-128"/>
                  <a:sym typeface="Wingdings" pitchFamily="2" charset="2"/>
                </a:rPr>
                <a:t>Helps manage band-edge </a:t>
              </a:r>
              <a:r>
                <a:rPr lang="en-US" altLang="ja-JP" sz="1300" dirty="0" err="1" smtClean="0">
                  <a:latin typeface="Calibri" pitchFamily="34" charset="0"/>
                  <a:ea typeface="ＭＳ Ｐゴシック" pitchFamily="50" charset="-128"/>
                  <a:sym typeface="Wingdings" pitchFamily="2" charset="2"/>
                </a:rPr>
                <a:t>eNB</a:t>
              </a:r>
              <a:r>
                <a:rPr lang="en-US" altLang="ja-JP" sz="1300" dirty="0" smtClean="0">
                  <a:latin typeface="Calibri" pitchFamily="34" charset="0"/>
                  <a:ea typeface="ＭＳ Ｐゴシック" pitchFamily="50" charset="-128"/>
                  <a:sym typeface="Wingdings" pitchFamily="2" charset="2"/>
                </a:rPr>
                <a:t> interference:</a:t>
              </a:r>
            </a:p>
            <a:p>
              <a:pPr>
                <a:lnSpc>
                  <a:spcPts val="1300"/>
                </a:lnSpc>
              </a:pPr>
              <a:r>
                <a:rPr lang="en-US" altLang="ja-JP" sz="1300" dirty="0" smtClean="0">
                  <a:latin typeface="Calibri" pitchFamily="34" charset="0"/>
                  <a:ea typeface="ＭＳ Ｐゴシック" pitchFamily="50" charset="-128"/>
                  <a:sym typeface="Wingdings" pitchFamily="2" charset="2"/>
                </a:rPr>
                <a:t>inter-cell interference coordination (ICIC)</a:t>
              </a:r>
              <a:endParaRPr lang="en-US" altLang="ja-JP" sz="1300" i="1" u="sng" dirty="0" smtClean="0">
                <a:latin typeface="Calibri" pitchFamily="34" charset="0"/>
                <a:ea typeface="ＭＳ Ｐゴシック" pitchFamily="50" charset="-128"/>
                <a:sym typeface="Wingdings" pitchFamily="2" charset="2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51076" y="5648212"/>
            <a:ext cx="11095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eNB = e Node B</a:t>
            </a:r>
          </a:p>
          <a:p>
            <a:r>
              <a:rPr lang="en-US" sz="1000" dirty="0" smtClean="0"/>
              <a:t>DL = downlink</a:t>
            </a:r>
          </a:p>
          <a:p>
            <a:r>
              <a:rPr lang="en-US" sz="1000" dirty="0" smtClean="0"/>
              <a:t>UL = uplink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9A159E-1755-49BC-92A0-D4A24B8956F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307483" y="5638800"/>
            <a:ext cx="2026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FDD = frequency division duplex</a:t>
            </a:r>
          </a:p>
          <a:p>
            <a:r>
              <a:rPr lang="en-US" sz="1000" dirty="0" smtClean="0"/>
              <a:t>TDD = time division duplex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031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latin typeface="Arial Bold" pitchFamily="68" charset="0"/>
                <a:ea typeface="ＭＳ Ｐゴシック" pitchFamily="34" charset="-128"/>
                <a:cs typeface="Arial Bold" pitchFamily="68" charset="0"/>
              </a:rPr>
              <a:t>802.11v Wireless Network Management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Manageability, improved power efficiency and interference avoidance 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Defines a protocol for requesting and reporting location capability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Location information may be CIVIC (street address) or GEO (longitude, latitude coordinates) 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For the handset, </a:t>
            </a:r>
            <a:r>
              <a:rPr lang="en-US" sz="2400" dirty="0" err="1" smtClean="0">
                <a:ea typeface="ＭＳ Ｐゴシック" pitchFamily="34" charset="-128"/>
              </a:rPr>
              <a:t>TGv</a:t>
            </a:r>
            <a:r>
              <a:rPr lang="en-US" sz="2400" dirty="0" smtClean="0">
                <a:ea typeface="ＭＳ Ｐゴシック" pitchFamily="34" charset="-128"/>
              </a:rPr>
              <a:t> can enable awareness of AP e911 capabilities while the handset is in sleep mode; common ground with </a:t>
            </a:r>
            <a:r>
              <a:rPr lang="en-US" sz="2400" dirty="0" err="1" smtClean="0">
                <a:ea typeface="ＭＳ Ｐゴシック" pitchFamily="34" charset="-128"/>
              </a:rPr>
              <a:t>TGu</a:t>
            </a:r>
            <a:endParaRPr lang="en-US" sz="2400" dirty="0" smtClean="0">
              <a:ea typeface="ＭＳ Ｐゴシック" pitchFamily="34" charset="-128"/>
            </a:endParaRPr>
          </a:p>
        </p:txBody>
      </p:sp>
      <p:pic>
        <p:nvPicPr>
          <p:cNvPr id="46084" name="Picture 2" descr="with_phon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1828800"/>
            <a:ext cx="20050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B05167-2BB5-4ADB-9D12-886837EDC73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7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802.11u – 1</a:t>
            </a:r>
            <a:r>
              <a:rPr lang="en-US" baseline="30000" dirty="0" smtClean="0"/>
              <a:t>st</a:t>
            </a:r>
            <a:r>
              <a:rPr lang="en-US" dirty="0" smtClean="0"/>
              <a:t> Sep in Making Wi-Fi More Like LTE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6237"/>
            <a:ext cx="57150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802.11u - </a:t>
            </a:r>
            <a:r>
              <a:rPr lang="en-US" sz="2400" dirty="0" err="1" smtClean="0">
                <a:ea typeface="ＭＳ Ｐゴシック" pitchFamily="34" charset="-128"/>
              </a:rPr>
              <a:t>InterWorking</a:t>
            </a:r>
            <a:r>
              <a:rPr lang="en-US" sz="2400" dirty="0" smtClean="0">
                <a:ea typeface="ＭＳ Ｐゴシック" pitchFamily="34" charset="-128"/>
              </a:rPr>
              <a:t> with External Networks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Main goal is to enable Interworking with external networks, including other 802 based networks such as  3GPP based IMS networks and even 802.3 wired networks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Manage network discovery, emergency call support (e911), roaming, location and availability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The network discovery capabilities give a station looking to connect information about networks in range, service providers, subscription status with service providers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802.11u makes 802.11 networks more like cellular networks where such information is provided by the infrastructure</a:t>
            </a:r>
          </a:p>
        </p:txBody>
      </p:sp>
      <p:pic>
        <p:nvPicPr>
          <p:cNvPr id="4098" name="Picture 2" descr="FreeLander PD20 3G Version Tablet P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765" y="1369546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04170" y="3903896"/>
            <a:ext cx="244169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Network infrastructure</a:t>
            </a:r>
          </a:p>
          <a:p>
            <a:r>
              <a:rPr lang="en-US" dirty="0" smtClean="0"/>
              <a:t>GAS server, etc.</a:t>
            </a:r>
            <a:endParaRPr lang="en-US" dirty="0"/>
          </a:p>
        </p:txBody>
      </p:sp>
      <p:cxnSp>
        <p:nvCxnSpPr>
          <p:cNvPr id="6" name="Elbow Connector 5"/>
          <p:cNvCxnSpPr/>
          <p:nvPr/>
        </p:nvCxnSpPr>
        <p:spPr>
          <a:xfrm rot="5400000">
            <a:off x="7124817" y="3666448"/>
            <a:ext cx="474896" cy="12700"/>
          </a:xfrm>
          <a:prstGeom prst="bentConnector3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69907" y="5410200"/>
            <a:ext cx="19720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 Narrow" panose="020B0606020202030204" pitchFamily="34" charset="0"/>
              </a:rPr>
              <a:t>GAS = Generic </a:t>
            </a:r>
            <a:r>
              <a:rPr lang="en-US" sz="1000" dirty="0">
                <a:latin typeface="Arial Narrow" panose="020B0606020202030204" pitchFamily="34" charset="0"/>
              </a:rPr>
              <a:t>Advertisement </a:t>
            </a:r>
            <a:r>
              <a:rPr lang="en-US" sz="1000" dirty="0" smtClean="0">
                <a:latin typeface="Arial Narrow" panose="020B0606020202030204" pitchFamily="34" charset="0"/>
              </a:rPr>
              <a:t>Service</a:t>
            </a:r>
            <a:endParaRPr lang="en-US" sz="1000" dirty="0">
              <a:latin typeface="Arial Narrow" panose="020B060602020203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B05167-2BB5-4ADB-9D12-886837EDC73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3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7010400" y="2928407"/>
            <a:ext cx="0" cy="2174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6368748" y="3270598"/>
            <a:ext cx="641652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>
            <a:off x="6368748" y="3870936"/>
            <a:ext cx="641652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>
            <a:off x="6368748" y="4480536"/>
            <a:ext cx="641652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>
            <a:off x="6368748" y="4950436"/>
            <a:ext cx="641652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802.11aq Extension to 11u</a:t>
            </a:r>
            <a:endParaRPr lang="zh-CN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10668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Extend 802.11u to support service discovery prior to association</a:t>
            </a:r>
            <a:endParaRPr lang="zh-CN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346" name="直接箭头连接符 13"/>
          <p:cNvCxnSpPr>
            <a:cxnSpLocks noChangeShapeType="1"/>
          </p:cNvCxnSpPr>
          <p:nvPr/>
        </p:nvCxnSpPr>
        <p:spPr bwMode="auto">
          <a:xfrm>
            <a:off x="3048000" y="4831374"/>
            <a:ext cx="11430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7" name="TextBox 14"/>
          <p:cNvSpPr txBox="1">
            <a:spLocks noChangeArrowheads="1"/>
          </p:cNvSpPr>
          <p:nvPr/>
        </p:nvSpPr>
        <p:spPr bwMode="auto">
          <a:xfrm>
            <a:off x="3352800" y="4858361"/>
            <a:ext cx="495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GAS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348" name="直接箭头连接符 15"/>
          <p:cNvCxnSpPr>
            <a:cxnSpLocks noChangeShapeType="1"/>
          </p:cNvCxnSpPr>
          <p:nvPr/>
        </p:nvCxnSpPr>
        <p:spPr bwMode="auto">
          <a:xfrm>
            <a:off x="3048000" y="4526574"/>
            <a:ext cx="11430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9" name="TextBox 16"/>
          <p:cNvSpPr txBox="1">
            <a:spLocks noChangeArrowheads="1"/>
          </p:cNvSpPr>
          <p:nvPr/>
        </p:nvSpPr>
        <p:spPr bwMode="auto">
          <a:xfrm>
            <a:off x="3302000" y="4297974"/>
            <a:ext cx="736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ANQP…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350" name="直接箭头连接符 17"/>
          <p:cNvCxnSpPr>
            <a:cxnSpLocks noChangeShapeType="1"/>
          </p:cNvCxnSpPr>
          <p:nvPr/>
        </p:nvCxnSpPr>
        <p:spPr bwMode="auto">
          <a:xfrm>
            <a:off x="7010400" y="3712130"/>
            <a:ext cx="746499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3" name="TextBox 20"/>
          <p:cNvSpPr txBox="1">
            <a:spLocks noChangeArrowheads="1"/>
          </p:cNvSpPr>
          <p:nvPr/>
        </p:nvSpPr>
        <p:spPr bwMode="auto">
          <a:xfrm>
            <a:off x="3129668" y="3369345"/>
            <a:ext cx="8531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802.11aq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356" name="直接箭头连接符 23"/>
          <p:cNvCxnSpPr>
            <a:cxnSpLocks noChangeShapeType="1"/>
          </p:cNvCxnSpPr>
          <p:nvPr/>
        </p:nvCxnSpPr>
        <p:spPr bwMode="auto">
          <a:xfrm>
            <a:off x="3048000" y="4221774"/>
            <a:ext cx="11430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7" name="TextBox 24"/>
          <p:cNvSpPr txBox="1">
            <a:spLocks noChangeArrowheads="1"/>
          </p:cNvSpPr>
          <p:nvPr/>
        </p:nvSpPr>
        <p:spPr bwMode="auto">
          <a:xfrm>
            <a:off x="2933927" y="3626520"/>
            <a:ext cx="1343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Service </a:t>
            </a:r>
          </a:p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query protocol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8" name="TextBox 25"/>
          <p:cNvSpPr txBox="1">
            <a:spLocks noChangeArrowheads="1"/>
          </p:cNvSpPr>
          <p:nvPr/>
        </p:nvSpPr>
        <p:spPr bwMode="auto">
          <a:xfrm>
            <a:off x="6689574" y="5175029"/>
            <a:ext cx="1593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Upper layer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service</a:t>
            </a: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discovery protocol</a:t>
            </a:r>
          </a:p>
        </p:txBody>
      </p:sp>
      <p:pic>
        <p:nvPicPr>
          <p:cNvPr id="3074" name="Picture 2" descr="http://image.made-in-china.com/2f0j00KertTpndrwol/3G-Smartphone-With-GPS-Function-Tablet-P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6207" y="3890190"/>
            <a:ext cx="2107643" cy="127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xQSEhQUExQUFhQVFBUVFxgWFBQXFBwUFxUWFxQYGBkYHCggGBslGxQUITEhJSkrLi4uFx8zODMsNygtLi0BCgoKDg0OGhAQGywlHSQsLCwsLDQsLC8yLCwsLCwsLCwsLC4sLCwsLCwsLCwsLCwsLCwsLCwsLCwsLCwsLCwsLP/AABEIAOAA4QMBIgACEQEDEQH/xAAcAAEAAAcBAAAAAAAAAAAAAAAAAQIDBAYHCAX/xABCEAABAwIDAwkDCgYCAgMAAAABAAIDBBESITEFQVEGBxMiYXGBkfAyobEUI0JSYnKiwdHhCDNTgpLxQ8KDkxUkY//EABkBAQEBAQEBAAAAAAAAAAAAAAABAgMEBf/EACYRAQEAAgEDAwQDAQAAAAAAAAABAhEDEiExBEFhEzKx8IGR0VH/2gAMAwEAAhEDEQA/AN4IiICIiAiIgIiICIiAiLU/JPb1SOUddSzTPfE4PMbHOdgbh6N8eBpPV+bc4G2uqDbCIiAiIgIiICIiAiIgIiICIiAiIgIiICIiAiIgIiICIiAiIgLSvKJvyXlZSy5gVAj42JfG6mt5tYt1LTHP+10M+zqttvmnu+9iY+OVg7uq5BudFLG8OAI0IBHcc1MgIiICIiAiIgIiICIiAiISgIpY5A4AtIIOhBBB7iFMgIiICIiAiIgIiICIiAiIgLU/8RDSaOnyu3pz/l0Zw+7Hl+i2wtd8+tLj2Zi/pzMd5hzP+yD1OafbTqvZkD3m8keKF57YzZhPaWFh8VmC03/DttHqVVOdA6OZued3Axvy7Ojj81uRAREQEREBERAREQEREBYtzobR+T7Lq3g2PR4G/ekcGDv9rRZStU/xDV5ZRQwg/wA2a5HFsbdO7E9p7wEE/wDDu0//AB85JOdW4W+iLRRHIaZ4ltNYfzR0PQ7JpARYvY6U6XPSvc9py+y5vhZZggIiICIiAiIgIiICIiAiIgLFOdKm6TZdUODWvH9sjT8AVla8vlTS9LR1LN7oJAO/CSPeAg0HzJVvRbUjbfKVksR1t7PSD3xDzXSC5H2DV/J6yKX+lNHJpfJrw469gK64ugIiICIiAiIgIiICIiAtAfxD1pkrKeAXPRwk2+3I46d4Yxb/AFy5tjaj63bLJBdxdVxNYPaGATNDABbS1lKOnaKARxsY0WDGNaBwDQAB7lWRFQREQEREBERAREQEREBERAUCL5KKxfldy7paAObI/FNhu2JoJN92JwFmDfnnbQFBzdtijMNVJGdWPew97XFp+C6l5LVRlo6WQ6vp4nH7xY3EPO65b2xXuqqiScgB0j3SOAvhzJcdSbBdGc1cznbLpi4HIPAuLXYJHYCOIw2z3okZYiIiiIiAiIgIiICIiDxuWO0fk9DUy3sWxOwn7bhhZ+JwXO3NbTdLtalyuBKX/wDrY9497Qtsc++0+joWRA5zSC/3Ixc/iLFgPMLS4to4/wCnBI7zLWf9yg6IREQEREBERAREQEREBEUHuABJIAAuScgANSUFptTasNM0PnkZG0nCC42ueA4rUvODzlOdKYKWR0cbDnKwkGR1voOGjBfXeRw1xTlPt6WsndJK4EAlrGtPzbWXyDON7Al2/wAgPHJV0ztkUPLmvYBaqksRcYsD7jvc0rGK5nSuL3ucXEklxOZJzJN9VUe+9hkANAqWvd8UGQ83m1qagmdLPC+U2AjIwEsvfEcLiATa1vHitu0HOXs+SwL3xHg+N3xZiaPNaCupmuQ26eoNsU8/8maKTsa9pPkDcK+XK4evZ2dyqrIP5dRK0DcXY2/4vu33KLt0ei01s3nYqWZTRxSjiLxv8xdv4VluyudGjlyk6SF3224mX7HMv5kBF2zhFbUO0Ipm4opGSN4scHD3aK5QEREBERBoPn+2hjrGRXyihbl9t5c534ejXo/w70fXq5SPZZExp+857nD8DFgvObWGbaVS7hM5g7o/mx7mLb3MTRYNnvk/qzuI44WNawfiD0Gx0REBERAREQEREBEUHvABJIAAuScgANSTuQQe8AEkgAAkkmwAGpJ3BaY5xOXZqi6npyRTg2c4ZGX9I+zf3ZKPOJy5+VE09O4inB67hkZSPhH8e5YCSrIzakKlKmJVM55bt/6BVEuvd8VMUUCUVKSoj1+alv60ubaAH9UJ9acbKCYO9ce3JTB/rVUyfXZvF1C/7eu1QVQ5RxqiXetfFQxevigu4KpzHBzHOY4aOaS1w7iMwst2Nzm1sFmuc2do3Sgl9ux7SD4uusHxKUuQb02Lzs0kthO18D95Ixx3+83rebQs7pKtkrQ+J7XsOjmODmnxC5PLlc7O2jJA7pIpHxuGhY4tJPbbUdhRXVqsts7TZSwyTSGzI23PEncB2k2HitN7A54KmKzapjZ2/WFo5beAwu8m968HnC5aPr5Tgc8U7f5bCbbvac0Gxd520CKw/aLzJM55Ny5xcfEkldQ8g6HoNn0rCLHoWuI7X9c+9y5+5t9lsqtoQRyi8ZJJFtcLS4NPYbWK6ea0AADIDIAaWQRREQEREBERARFBzgBc5AZnhZAc4AXOQGZJ0stM843Ln5STT07v/rg2e4f8p4D/APMe/uterzj8snVGKCC4pxk94v8AOHh2M+Pctdlb6bPLNu/ASpSUUWwudfCPX6qyW9oii51zYeJ4fuo6Kd0RblYhUyVLNeRBxUnr4XCX/buNsyCpfXAl1vfooqPob+45oHetO/IqDjx8b8M96En1mFBC9vdfdc5W71An4Z7su8KAPDTdbwUt/wB7cVBMT5+uClJ/bf43UPz87blAu/b8/ggjf1rnwQuUpKluipro9/l6zUt/XxUqCD5AFTZUA9ihMy6RQ8UVlPN/tV1NWwvaGkF7WvuL9RzgHkcDYnNdOLk/Y5LJG4G4nFzQG8TiFh2ZrrBAREQEREBERBYba2vHSxGWU2AyAHtOdua0bz/s5LVHKPlrUVUT4gWRhzgeq0lwaDfA4k2cDlfIfkqnL3ajamqOB5dHG0Mb9XF9Mt4g5Z77cLLFjF2r6PD6eTGW+Xnz5N3UUaSaQvDZGtIOQc3LPdcKpNE12oB8M/NVG5KVy9XTNarntZSUTdxI96qhgAsFVLVWqqYRgXPXINwNACOIzBWccMcbuRLn7V5FUZJLxwXuMnvBsAfqh3Hja54b1Vg2HIGFz34sIu7BHG/IAk9Z80TibA5W3ZXVMUrmgCOQhovZrgC3PM6WI95zKsJ6JwB6hA1d0bi4EDgw3dfvNhroF5OXHO5brtjcZF3HQY3SBjg5rHFgf9B9jq3K+me/UZqhPQyMvcHTXUe5e1sCd76fEKciNrsALTiJIuXkA55WsTxO8khXUU7HEgOs4Wu0gh4yvm02c3sBXnmXFdzKWfPnfzqd4zllyS7/AH+2In4Z5duuSl9G2XcsrqaBrvaaL8Rr7l5lRsYfRd4OH5/st/Q651cdmU+Cc+PjLs8U/wCr62yupT8La+Firqoons1ae8Zj3K0t5brfovPljcbqx2ll8B/3vHaFLf12KPo7jfK3wUCoqBKgEKHLxRUHOUqIghdTRtuclIrqnGFpJ4X8Aish5rqcz7QgBHsSNd/h1/g0rphaH5gaPHUySkexG4/3OIa33GRb4QEREBERAXi8tMfyKfAbOwAa2yLm4s+669pY9zgU7n7PqcN8TI+lFiQfmyHkC2tw0i3atY/dNpfDTssbgdA8fZ6rvLQ+5UekF7aH6rhhd5HXwurCHbDhrmO39R+6uxXseLPGXb1h68F9bHOXw8txRcUUOgB/lvy4HrN/VvgVRe9zfaae9vWb+oW+qM6XVPNgcHWBtxUJMLrm5BOfWzz+8P0Vs2YHQg9yYldJrvt60QjayxzaLFxyOJ25o7PXFWclPjczALB4vbcCDZ3gPzVoSq0FYWC27vIO69j4cFnWmemzvE81K6M4wd+EOaS1xsQbXBuRcDK9slK+uJwiVkcoboJGgOFzi6r2jqAutfqknCBdV49quxjQM0tYaaaqo+7nnGSYgbj2d+YAI18Fyy48cvui48mWPlZUDwI2gyOje21y+8sTyQC43uOia3rMbd2YsXWztLW7RbAQyUx3eCQ+JxkbhBw3PVBAJDrZZ2OosTeSUTHZjqjPrMdjb4jUeC8it2W0txua1wcSMTcnXBIzIzOm+6899NN7x+PPx38z8Nzkxy8smpYY52NbC+N93E4xdrtM2FpA43uTu3aLz6/YbHOIaMWZAcBhJIOG+WVi69rnSxWLsopIjeCZzewn42yPiFWpdvSQE9NFdpyu02GljYZsJO+1viufL6j1GFvVhMsf3+Pw1OLG/bdVUq9hlvsndezsjY6Z715MsRbqD+XmskqNtCZt2BwF7AuABOQucuGg7uxeeus4cOXCZ4y479v3/Vwzylsvd44UjiqtQ8Em2Q9ZqiV4rNXTuFQuhUCoqZjblR2hLZuHj8B6Cnp28ASTkAMz3ALcmzOZSnkhjdVS1AnLQXCJ7GtbfPD1mOuRexPFRV7zDbIMVE+dwt07gG/cjxC/i5zx/aFs1W+z6JkEUcUbcMcbGsaODWiw+CuFQREQEREBQc0EEHMEWI7Dqoog5221sp9BK6F7HNbjcI3G4ZJGCcBDtHHBa43fHG5yWuNst9t3gupqykjmYY5WNex2Ra9oc094K1zyl5pI33fRydE7+nIS6K/Y7NzPxDsC6/UY6e7ULKsjXIq+hrzxv3/qo7a2FUURw1MT2C9g6wfEb5dVw6pOptcHsC82jmDHZtDgRY3GY7R2rrOfKfLNwleq50bs3AtPEZHzCj0bhm1weO3J3mMj5Lz6moaMJZvvcbhnlZRjqN+Y7d3mu+HqMcvhi4Lw1AGTrtP2tPPRT3VFtSTrZwUhjb9Elh93lovRMmLFclTRTub7JI7vzG9Wxc9uoxDi3XyKg2oacr58DkferuJpfvr3YSLAYsiQLEjhw4+aqxVbWxYbB5JvYg2HuzGXHevNuoEqXGM3GV7ELg9t5cP2AbNbv3jMeKo1NAACQSzLQkFp7A4fAqyirHNFgbjgcx5HTwU09diZgADW3uQNOOXDPvWdVnpyl7LYx2AIsBoALC3gNAqbxcWUSpVvXs6rKWi+qfAq0liLdQvVkeAMzkrQ17L2Nx3jJeTl4OP/ALp1mVWQS2avX07XC48xoqD4sJzPb4LycnFlh3vh0mUrOOaDYPyqua9wBjpgJXX+vmIR/kC7/wAa6FWIc13J75HQsxNtNN87Jf2hcdRh4YW2y4l3FZeuUaERFQREQEREBERAREQSTwte0te1rmkWLXAFpHAg5FYByi5p6Wa7qcmmk1s0Yob/AHCbt/tIHYthImxzjyk5D11KCZIXSMbf52I9Iy2ZJcLY25ZkuFu1YxDIN2/Qh1vfoutVi/KPkBRVt3PiwSn/AJYuo++l3WGF+n0gVraac5veRa1xlwAGWWVsjpqriOoO9Zvyj5pKuLOmcyoYL5dWOYDhYnC/vuD2LDHxPhPRzRFjmk9V7Sx+vaMx5hduLK+GMomZNwNvgpnkO9oAqngY45G3flvHHLfxGikMb27vj6PevROVz6U3Q/Ud4HMe/NQMzh7TT3tzHkqYlvuVQSkb/NdJnDpTMmB0I/NTXVJ+F3tN8Rr+qkDD9B9+x3q63M2dK5KlJVEzEe00jtGYUzZAdDdWZymqtNqXsCNMwVYwU+Ir2SqTIgNMl5+Th6stuky1FJlDbMEhZVze8nDW1sTXC8UXzsptlZpGFv8Ac4AW4YuC8EPW0uYthxVjs8OGBvYXAynzAP4lnmwxnGuNtrbKIi8LqIiICIiAiIgIiICIiAiIgIiICs9p7KhqW4J4mSt3B7Q6x4gnNp7QrxEGs9u80MT7upJXQn6kl5I9+QN8bd2ZLtNFhe2+TVXTA9PTPDRmZae0sV+JbuHa4AroBFuZ2M3GOUDK05gZ55g5EW4Z28DZViF0RtzkTRVdzLA0PP8AyR/Nyd5Lfa/uusH2tzRPFzTVAdwZK3Cf82XBP9oXfj5cfdi41qtzPBSOb3HvWSbW5GV1PnJTSEfWjAlHjguR4gLHnZGxyI1B1HeF17XwKeMjj8Qqbi06gX7MiqxUhUuxTuRofB36hTRy33KBYP8AWSktYlOvKGolmb129t1vnmUpsNFI/wDqVDrZbmsY3XfmHLRGK8nd6K6U5uKLodm0zSCC5hkNxY3lc6TP/O3guHLezeLJERFwaEREBERAREQEREBERAREQEREBERAREQEREBWW0NkwTi00MUv342u8rjJXqIMOr+bHZ0tyInRk745HgeDSS0eSx6t5mYz/JqpG9kkbH+9pZbyW0kW5yZT3TUaSdzOVeKwnpy3PMmQHsywn4rxdpc2O0og4thbLYXvFKw37g8tcTv0XQ6K/UyNRzJyC5MSVVeyCWKRjW/OSh8b2ERt1BDgLYjZo+92LpoC2iiixctmhERRR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740636"/>
            <a:ext cx="1872948" cy="105992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26383"/>
            <a:ext cx="1872948" cy="10599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712130"/>
            <a:ext cx="1872948" cy="105992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426" y="4197876"/>
            <a:ext cx="1872948" cy="10599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7477693" y="356510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B05167-2BB5-4ADB-9D12-886837EDC73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623227" y="5574265"/>
            <a:ext cx="2531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ANQP = Access Network Query Protocol </a:t>
            </a:r>
            <a:endParaRPr lang="en-US" sz="1000" dirty="0" smtClean="0"/>
          </a:p>
          <a:p>
            <a:r>
              <a:rPr lang="en-US" sz="1000" dirty="0" smtClean="0"/>
              <a:t>GAS </a:t>
            </a:r>
            <a:r>
              <a:rPr lang="en-US" sz="1000" dirty="0"/>
              <a:t>= Generic Advertisement </a:t>
            </a:r>
            <a:r>
              <a:rPr lang="en-US" sz="1000" dirty="0" smtClean="0"/>
              <a:t>Service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089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 </a:t>
            </a:r>
            <a:r>
              <a:rPr lang="en-US" dirty="0" err="1" smtClean="0"/>
              <a:t>Passpoint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r>
              <a:rPr lang="en-US" sz="2000" dirty="0" smtClean="0"/>
              <a:t>Makes the </a:t>
            </a:r>
            <a:r>
              <a:rPr lang="en-US" sz="2000" dirty="0"/>
              <a:t>process of finding and getting access to </a:t>
            </a:r>
            <a:r>
              <a:rPr lang="en-US" sz="2000" dirty="0" smtClean="0"/>
              <a:t>network seamless</a:t>
            </a:r>
          </a:p>
          <a:p>
            <a:r>
              <a:rPr lang="en-US" sz="2000" dirty="0" smtClean="0"/>
              <a:t>Wi-Fi roaming</a:t>
            </a:r>
          </a:p>
          <a:p>
            <a:pPr lvl="1"/>
            <a:r>
              <a:rPr lang="en-US" sz="1600" dirty="0" smtClean="0"/>
              <a:t>Service providers are working together to define mechanisms for subscribers to “roam” to one another’s hotspots – just like in cellular networks</a:t>
            </a:r>
          </a:p>
          <a:p>
            <a:r>
              <a:rPr lang="en-US" sz="2000" dirty="0" smtClean="0"/>
              <a:t>Provides </a:t>
            </a:r>
            <a:r>
              <a:rPr lang="en-US" sz="2000" dirty="0"/>
              <a:t>WPA2™ security protection to user </a:t>
            </a:r>
            <a:r>
              <a:rPr lang="en-US" sz="2000" dirty="0" smtClean="0"/>
              <a:t>connections</a:t>
            </a:r>
          </a:p>
          <a:p>
            <a:r>
              <a:rPr lang="en-US" sz="2000" dirty="0" smtClean="0"/>
              <a:t>Wi-Fi Alliance certification of mobile </a:t>
            </a:r>
            <a:r>
              <a:rPr lang="en-US" sz="2000" dirty="0"/>
              <a:t>devices, such as handsets and </a:t>
            </a:r>
            <a:r>
              <a:rPr lang="en-US" sz="2000" dirty="0" smtClean="0"/>
              <a:t>tablets; certification of APs and network equipment</a:t>
            </a:r>
          </a:p>
          <a:p>
            <a:r>
              <a:rPr lang="en-US" sz="2000" dirty="0" smtClean="0"/>
              <a:t>Both sides require certification to enable smooth </a:t>
            </a:r>
            <a:r>
              <a:rPr lang="en-US" sz="2000" dirty="0"/>
              <a:t>connectivity </a:t>
            </a:r>
            <a:r>
              <a:rPr lang="en-US" sz="2000" dirty="0" smtClean="0"/>
              <a:t>experience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B05167-2BB5-4ADB-9D12-886837EDC73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81100" y="4267200"/>
            <a:ext cx="6781800" cy="1809751"/>
            <a:chOff x="228600" y="4298023"/>
            <a:chExt cx="6781800" cy="1809751"/>
          </a:xfrm>
        </p:grpSpPr>
        <p:pic>
          <p:nvPicPr>
            <p:cNvPr id="5122" name="Picture 2" descr="http://www.trademarkia.com/services/logo.ashx?sid=860290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298023"/>
              <a:ext cx="4343400" cy="180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http://livedoor.blogimg.jp/cartan0216/imgs/4/5/45402d0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331360"/>
              <a:ext cx="2667000" cy="17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3653367" y="55626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4"/>
              </a:rPr>
              <a:t>http://www.youtube.com/watch?v=hw2Z6OuNQE4&amp;feature=youtu.be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4408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802.11ai Makes Wi-Fi More Like LTE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When </a:t>
            </a:r>
            <a:r>
              <a:rPr lang="en-US" sz="2000" dirty="0"/>
              <a:t>a high number of users simultaneously enter </a:t>
            </a:r>
            <a:r>
              <a:rPr lang="en-US" sz="2000" dirty="0" smtClean="0"/>
              <a:t>the Wi-Fi network, the time spent on </a:t>
            </a:r>
            <a:r>
              <a:rPr lang="en-US" sz="2000" dirty="0"/>
              <a:t>link </a:t>
            </a:r>
            <a:r>
              <a:rPr lang="en-US" sz="2000" dirty="0" smtClean="0"/>
              <a:t>setup is minimized, </a:t>
            </a:r>
            <a:r>
              <a:rPr lang="en-US" sz="2000" dirty="0"/>
              <a:t>while maintaining secure </a:t>
            </a:r>
            <a:r>
              <a:rPr lang="en-US" sz="2000" dirty="0" smtClean="0"/>
              <a:t>authentication</a:t>
            </a:r>
          </a:p>
          <a:p>
            <a:r>
              <a:rPr lang="en-US" sz="2000" dirty="0" smtClean="0"/>
              <a:t>Mobile devices perform Internet access while entering or leaving a very crowded train station</a:t>
            </a:r>
          </a:p>
          <a:p>
            <a:r>
              <a:rPr lang="en-US" sz="2000" b="1" dirty="0"/>
              <a:t>Hot-Spot Pass-Through Internet </a:t>
            </a:r>
            <a:r>
              <a:rPr lang="en-US" sz="2000" b="1" dirty="0" smtClean="0"/>
              <a:t>Access</a:t>
            </a:r>
            <a:r>
              <a:rPr lang="en-US" sz="2000" dirty="0" smtClean="0"/>
              <a:t> - users </a:t>
            </a:r>
            <a:r>
              <a:rPr lang="en-US" sz="2000" dirty="0"/>
              <a:t>on vehicle/train passing near an AP </a:t>
            </a:r>
            <a:r>
              <a:rPr lang="en-US" sz="2000" dirty="0" smtClean="0"/>
              <a:t>can access the Internet services in a few seconds</a:t>
            </a:r>
          </a:p>
          <a:p>
            <a:r>
              <a:rPr lang="en-US" sz="2000" b="1" dirty="0" smtClean="0"/>
              <a:t>Electronic </a:t>
            </a:r>
            <a:r>
              <a:rPr lang="en-US" sz="2000" b="1" dirty="0"/>
              <a:t>payments </a:t>
            </a:r>
            <a:r>
              <a:rPr lang="en-US" sz="2000" dirty="0" smtClean="0"/>
              <a:t>– at checkout counter </a:t>
            </a:r>
            <a:r>
              <a:rPr lang="en-US" sz="2000" dirty="0"/>
              <a:t>or at the pickup window of a drive-through store, the customer </a:t>
            </a:r>
            <a:r>
              <a:rPr lang="en-US" sz="2000" dirty="0" smtClean="0"/>
              <a:t>pays electronically </a:t>
            </a:r>
            <a:r>
              <a:rPr lang="en-US" sz="2000" dirty="0"/>
              <a:t>using their Wi-Fi capable smart phone or </a:t>
            </a:r>
            <a:r>
              <a:rPr lang="en-US" sz="2000" dirty="0" smtClean="0"/>
              <a:t>PC</a:t>
            </a:r>
          </a:p>
          <a:p>
            <a:r>
              <a:rPr lang="en-US" sz="2000" b="1" dirty="0" smtClean="0"/>
              <a:t>Traveler information </a:t>
            </a:r>
            <a:r>
              <a:rPr lang="en-US" sz="2000" dirty="0"/>
              <a:t>- ability to get map, navigation directions, local attractions, restaurants, etc. </a:t>
            </a:r>
            <a:r>
              <a:rPr lang="en-US" sz="2000" dirty="0" smtClean="0"/>
              <a:t>(e.g. iPhone </a:t>
            </a:r>
            <a:r>
              <a:rPr lang="en-US" sz="2000" dirty="0"/>
              <a:t>app “</a:t>
            </a:r>
            <a:r>
              <a:rPr lang="en-US" sz="2000" dirty="0" err="1"/>
              <a:t>AroundMe</a:t>
            </a:r>
            <a:r>
              <a:rPr lang="en-US" sz="2000" dirty="0" smtClean="0"/>
              <a:t>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B05167-2BB5-4ADB-9D12-886837EDC73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on the Horizon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934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Wireless infrastructure </a:t>
            </a:r>
          </a:p>
          <a:p>
            <a:pPr lvl="1"/>
            <a:r>
              <a:rPr lang="en-US" sz="2600" dirty="0" smtClean="0"/>
              <a:t>Support millions of small cells (femto, pico)</a:t>
            </a:r>
          </a:p>
          <a:p>
            <a:pPr lvl="1"/>
            <a:r>
              <a:rPr lang="en-US" sz="2600" dirty="0" smtClean="0"/>
              <a:t>Manage interference among base stations</a:t>
            </a:r>
          </a:p>
          <a:p>
            <a:pPr lvl="1"/>
            <a:r>
              <a:rPr lang="en-US" sz="2600" dirty="0" smtClean="0"/>
              <a:t>Manage coexistence among diverse standards, including White Spaces</a:t>
            </a:r>
          </a:p>
          <a:p>
            <a:r>
              <a:rPr lang="en-US" dirty="0" smtClean="0"/>
              <a:t>Mobile terminals</a:t>
            </a:r>
          </a:p>
          <a:p>
            <a:pPr lvl="1"/>
            <a:r>
              <a:rPr lang="en-US" sz="2400" dirty="0" smtClean="0"/>
              <a:t>Support multiple radio standards</a:t>
            </a:r>
          </a:p>
          <a:p>
            <a:pPr lvl="1"/>
            <a:r>
              <a:rPr lang="en-US" sz="2400" dirty="0" smtClean="0"/>
              <a:t>Roaming and handoff </a:t>
            </a:r>
          </a:p>
          <a:p>
            <a:pPr lvl="1"/>
            <a:r>
              <a:rPr lang="en-US" sz="2400" dirty="0" smtClean="0"/>
              <a:t>Application and network performance</a:t>
            </a:r>
          </a:p>
          <a:p>
            <a:pPr lvl="1"/>
            <a:r>
              <a:rPr lang="en-US" sz="2400" dirty="0" smtClean="0"/>
              <a:t>Cost, size, weight and battery life</a:t>
            </a:r>
            <a:endParaRPr lang="en-US" sz="2400" dirty="0"/>
          </a:p>
        </p:txBody>
      </p:sp>
      <p:pic>
        <p:nvPicPr>
          <p:cNvPr id="89090" name="Picture 2" descr="http://asiannetbihar.com/Wireless_Broadban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4200"/>
            <a:ext cx="2390775" cy="243424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B05167-2BB5-4ADB-9D12-886837EDC73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Next Session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latin typeface="Tahoma" panose="020B0604030504040204" pitchFamily="34" charset="0"/>
                <a:cs typeface="Tahoma" panose="020B0604030504040204" pitchFamily="34" charset="0"/>
              </a:rPr>
              <a:t>Part III: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  Why MIMO and OFDM?</a:t>
            </a:r>
            <a:endParaRPr lang="en-US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/>
              <a:t>Wednesday, October 23</a:t>
            </a:r>
            <a:r>
              <a:rPr lang="en-US" baseline="30000" dirty="0" smtClean="0"/>
              <a:t>rd</a:t>
            </a:r>
            <a:r>
              <a:rPr lang="en-US" dirty="0" smtClean="0"/>
              <a:t>, 2013</a:t>
            </a:r>
          </a:p>
          <a:p>
            <a:r>
              <a:rPr lang="en-US" dirty="0" smtClean="0"/>
              <a:t>2 pm 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9A159E-1755-49BC-92A0-D4A24B8956F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833284" y="4278868"/>
            <a:ext cx="74774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/>
              <a:t>Visit </a:t>
            </a:r>
            <a:r>
              <a:rPr lang="en-US" dirty="0" smtClean="0">
                <a:hlinkClick r:id="rId2"/>
              </a:rPr>
              <a:t>www.octoscope.com</a:t>
            </a:r>
            <a:r>
              <a:rPr lang="en-US" dirty="0" smtClean="0"/>
              <a:t> for </a:t>
            </a:r>
            <a:r>
              <a:rPr lang="en-US" dirty="0"/>
              <a:t>more </a:t>
            </a:r>
            <a:r>
              <a:rPr lang="en-US" dirty="0" smtClean="0"/>
              <a:t>material and test solution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Outline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Today’s lecture will cover convergence of Wi-Fi and LTE under the wireless operator management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Wi-Fi is becoming more like LTE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LTE is becoming more like Wi-Fi 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F532FB-E1CA-477B-B117-33EEF5496298}" type="slidenum">
              <a:rPr lang="en-US">
                <a:latin typeface="Calibri" panose="020F0502020204030204" pitchFamily="34" charset="0"/>
              </a:rPr>
              <a:pPr/>
              <a:t>2</a:t>
            </a:fld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Smartphone at the Top of </a:t>
            </a:r>
            <a:br>
              <a:rPr lang="en-US" dirty="0" smtClean="0"/>
            </a:br>
            <a:r>
              <a:rPr lang="en-US" dirty="0" smtClean="0"/>
              <a:t>Network Stack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B05167-2BB5-4ADB-9D12-886837EDC73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613560" y="2133600"/>
            <a:ext cx="5396840" cy="3058306"/>
            <a:chOff x="1721425" y="2204647"/>
            <a:chExt cx="5396840" cy="3058306"/>
          </a:xfrm>
        </p:grpSpPr>
        <p:sp>
          <p:nvSpPr>
            <p:cNvPr id="10" name="Rectangle 9"/>
            <p:cNvSpPr/>
            <p:nvPr/>
          </p:nvSpPr>
          <p:spPr>
            <a:xfrm>
              <a:off x="1721425" y="2856637"/>
              <a:ext cx="227193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B050"/>
                  </a:solidFill>
                  <a:latin typeface="Arial Bold" pitchFamily="34" charset="0"/>
                  <a:cs typeface="Arial Bold" pitchFamily="34" charset="0"/>
                </a:rPr>
                <a:t>CDMA</a:t>
              </a:r>
            </a:p>
            <a:p>
              <a:pPr algn="r"/>
              <a:r>
                <a:rPr lang="en-US" b="1" dirty="0" smtClean="0">
                  <a:solidFill>
                    <a:srgbClr val="00B050"/>
                  </a:solidFill>
                  <a:latin typeface="Arial Bold" pitchFamily="34" charset="0"/>
                  <a:cs typeface="Arial Bold" pitchFamily="34" charset="0"/>
                </a:rPr>
                <a:t>GSM WCDMA/</a:t>
              </a:r>
              <a:r>
                <a:rPr lang="en-US" b="1" dirty="0" err="1" smtClean="0">
                  <a:solidFill>
                    <a:srgbClr val="00B050"/>
                  </a:solidFill>
                  <a:latin typeface="Arial Bold" pitchFamily="34" charset="0"/>
                  <a:cs typeface="Arial Bold" pitchFamily="34" charset="0"/>
                </a:rPr>
                <a:t>HSxPA</a:t>
              </a:r>
              <a:endParaRPr lang="en-US" b="1" dirty="0" smtClean="0">
                <a:solidFill>
                  <a:srgbClr val="00B050"/>
                </a:solidFill>
                <a:latin typeface="Arial Bold" pitchFamily="34" charset="0"/>
                <a:cs typeface="Arial Bold" pitchFamily="34" charset="0"/>
              </a:endParaRPr>
            </a:p>
            <a:p>
              <a:pPr algn="r"/>
              <a:r>
                <a:rPr lang="en-US" b="1" dirty="0" smtClean="0">
                  <a:solidFill>
                    <a:srgbClr val="00B050"/>
                  </a:solidFill>
                  <a:latin typeface="Arial Bold" pitchFamily="34" charset="0"/>
                  <a:cs typeface="Arial Bold" pitchFamily="34" charset="0"/>
                </a:rPr>
                <a:t> Wi-Fi</a:t>
              </a:r>
            </a:p>
            <a:p>
              <a:pPr algn="r"/>
              <a:r>
                <a:rPr lang="en-US" b="1" dirty="0" smtClean="0">
                  <a:solidFill>
                    <a:srgbClr val="00B050"/>
                  </a:solidFill>
                  <a:latin typeface="Arial Bold" pitchFamily="34" charset="0"/>
                  <a:cs typeface="Arial Bold" pitchFamily="34" charset="0"/>
                </a:rPr>
                <a:t>Bluetooth</a:t>
              </a:r>
            </a:p>
            <a:p>
              <a:pPr algn="r"/>
              <a:r>
                <a:rPr lang="en-US" b="1" dirty="0" smtClean="0">
                  <a:solidFill>
                    <a:srgbClr val="00B050"/>
                  </a:solidFill>
                  <a:latin typeface="Arial Bold" pitchFamily="34" charset="0"/>
                  <a:cs typeface="Arial Bold" pitchFamily="34" charset="0"/>
                </a:rPr>
                <a:t>LTE</a:t>
              </a:r>
              <a:endParaRPr lang="en-US" b="1" dirty="0">
                <a:solidFill>
                  <a:srgbClr val="00B050"/>
                </a:solidFill>
                <a:latin typeface="Arial Bold" pitchFamily="34" charset="0"/>
                <a:cs typeface="Arial Bold" pitchFamily="34" charset="0"/>
              </a:endParaRPr>
            </a:p>
          </p:txBody>
        </p:sp>
        <p:pic>
          <p:nvPicPr>
            <p:cNvPr id="1026" name="Picture 2" descr="https://encrypted-tbn2.gstatic.com/images?q=tbn:ANd9GcSN432JjMiKIRcTgQS1RKXnM78o-fx-Mked53_XGZNciBzl3KShPw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0578" y="2462213"/>
              <a:ext cx="1800225" cy="2543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5313155" y="2204647"/>
              <a:ext cx="1805110" cy="3058306"/>
              <a:chOff x="5313155" y="2275694"/>
              <a:chExt cx="1805110" cy="305830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313155" y="2275694"/>
                <a:ext cx="1805110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+mn-lt"/>
                  </a:rPr>
                  <a:t>Web access</a:t>
                </a:r>
                <a:endParaRPr lang="en-US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+mn-lt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313155" y="3314350"/>
                <a:ext cx="976549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spc="50" dirty="0" smtClean="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  <a:latin typeface="+mn-lt"/>
                  </a:rPr>
                  <a:t>Skype</a:t>
                </a:r>
                <a:endParaRPr lang="en-US" sz="2400" b="1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+mn-lt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313155" y="4353006"/>
                <a:ext cx="1659429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bevelT w="29210" h="16510"/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ln>
                      <a:prstDash val="solid"/>
                    </a:ln>
                    <a:solidFill>
                      <a:srgbClr val="C00000"/>
                    </a:solidFill>
                    <a:effectLst>
                      <a:outerShdw blurRad="88000" dist="50800" dir="5040000" algn="tl">
                        <a:schemeClr val="accent4">
                          <a:tint val="80000"/>
                          <a:satMod val="250000"/>
                          <a:alpha val="45000"/>
                        </a:schemeClr>
                      </a:outerShdw>
                    </a:effectLst>
                    <a:latin typeface="+mn-lt"/>
                  </a:rPr>
                  <a:t>File Sharing</a:t>
                </a:r>
                <a:endParaRPr lang="en-US" sz="2400" b="1" dirty="0">
                  <a:ln>
                    <a:prstDash val="solid"/>
                  </a:ln>
                  <a:solidFill>
                    <a:srgbClr val="C000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313155" y="3833678"/>
                <a:ext cx="732893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+mn-lt"/>
                  </a:rPr>
                  <a:t>VPN</a:t>
                </a:r>
                <a:endParaRPr lang="en-US" sz="2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313155" y="2795022"/>
                <a:ext cx="888385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ln w="19050">
                      <a:noFill/>
                      <a:prstDash val="solid"/>
                    </a:ln>
                    <a:solidFill>
                      <a:srgbClr val="7030A0"/>
                    </a:solidFill>
                    <a:effectLst>
                      <a:outerShdw blurRad="50000" dist="50800" dir="7500000" algn="tl">
                        <a:srgbClr val="000000">
                          <a:shade val="5000"/>
                          <a:alpha val="35000"/>
                        </a:srgbClr>
                      </a:outerShdw>
                    </a:effectLst>
                    <a:latin typeface="+mn-lt"/>
                  </a:rPr>
                  <a:t>Email</a:t>
                </a:r>
                <a:endParaRPr lang="en-US" sz="2400" b="1" dirty="0">
                  <a:ln w="19050">
                    <a:noFill/>
                    <a:prstDash val="solid"/>
                  </a:ln>
                  <a:solidFill>
                    <a:srgbClr val="7030A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313155" y="4872335"/>
                <a:ext cx="877291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+mn-lt"/>
                  </a:rPr>
                  <a:t>Voice</a:t>
                </a:r>
                <a:endParaRPr lang="en-US" sz="2400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3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User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 smtClean="0"/>
              <a:t>Smartphone </a:t>
            </a:r>
            <a:r>
              <a:rPr lang="en-US" dirty="0"/>
              <a:t>challenges include</a:t>
            </a:r>
          </a:p>
          <a:p>
            <a:pPr lvl="1"/>
            <a:r>
              <a:rPr lang="en-US" sz="2400" dirty="0"/>
              <a:t>Performance and responsiveness of apps</a:t>
            </a:r>
          </a:p>
          <a:p>
            <a:pPr lvl="1"/>
            <a:r>
              <a:rPr lang="en-US" sz="2400" dirty="0"/>
              <a:t>Roaming functionality and speed</a:t>
            </a:r>
          </a:p>
          <a:p>
            <a:pPr lvl="1"/>
            <a:r>
              <a:rPr lang="en-US" sz="2400" dirty="0"/>
              <a:t>Simultaneous operation of multiple radios</a:t>
            </a:r>
          </a:p>
          <a:p>
            <a:pPr lvl="1"/>
            <a:r>
              <a:rPr lang="en-US" sz="2400" dirty="0"/>
              <a:t>Battery life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B05167-2BB5-4ADB-9D12-886837EDC73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2" descr="http://www.voipforbangladesh.com/wp-content/uploads/2012/05/wifi-cellular.jp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00600" y="2133600"/>
            <a:ext cx="3624128" cy="240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3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380620" y="1600200"/>
            <a:ext cx="4382760" cy="3661172"/>
            <a:chOff x="4493339" y="1393171"/>
            <a:chExt cx="4382760" cy="3661172"/>
          </a:xfrm>
        </p:grpSpPr>
        <p:sp>
          <p:nvSpPr>
            <p:cNvPr id="11" name="TextBox 10"/>
            <p:cNvSpPr txBox="1"/>
            <p:nvPr/>
          </p:nvSpPr>
          <p:spPr>
            <a:xfrm>
              <a:off x="6833982" y="1955813"/>
              <a:ext cx="1191352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Bluetooth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33983" y="2490451"/>
              <a:ext cx="768159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Wi-Fi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47804" y="3039091"/>
              <a:ext cx="875561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CDMA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33983" y="3587731"/>
              <a:ext cx="1939955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WCDMA/HSxPA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33983" y="4136371"/>
              <a:ext cx="696024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GSM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33983" y="4685011"/>
              <a:ext cx="617477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LTE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42181" y="1393171"/>
              <a:ext cx="2133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Radio interfaces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93339" y="1393171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smtClean="0"/>
                <a:t>Mobile network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84966" y="1941811"/>
              <a:ext cx="138691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7030A0"/>
                  </a:solidFill>
                </a:rPr>
                <a:t>Circuit calls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28248" y="2504453"/>
              <a:ext cx="1343637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7030A0"/>
                  </a:solidFill>
                </a:rPr>
                <a:t>Web access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82886" y="3053093"/>
              <a:ext cx="788999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7030A0"/>
                  </a:solidFill>
                </a:rPr>
                <a:t>Email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15936" y="3601733"/>
              <a:ext cx="655949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7030A0"/>
                  </a:solidFill>
                </a:rPr>
                <a:t>VPN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81760" y="4136371"/>
              <a:ext cx="1390124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7030A0"/>
                  </a:solidFill>
                </a:rPr>
                <a:t>File sharing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66720" y="4685011"/>
              <a:ext cx="1305164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7030A0"/>
                  </a:solidFill>
                </a:rPr>
                <a:t>Handovers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4987146" y="3495497"/>
              <a:ext cx="27432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5366557" y="3495497"/>
              <a:ext cx="27432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>
              <a:off x="6357952" y="3311506"/>
              <a:ext cx="381000" cy="1907"/>
            </a:xfrm>
            <a:prstGeom prst="straightConnector1">
              <a:avLst/>
            </a:prstGeom>
            <a:ln>
              <a:solidFill>
                <a:srgbClr val="00B0F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B05167-2BB5-4ADB-9D12-886837EDC73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3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6" descr="Cell Tow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70363"/>
            <a:ext cx="3079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8" descr="Cell Tow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65563"/>
            <a:ext cx="3079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9" descr="Cell Tow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65563"/>
            <a:ext cx="3079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AutoShape 10"/>
          <p:cNvSpPr>
            <a:spLocks noChangeArrowheads="1"/>
          </p:cNvSpPr>
          <p:nvPr/>
        </p:nvSpPr>
        <p:spPr bwMode="auto">
          <a:xfrm>
            <a:off x="533400" y="3332163"/>
            <a:ext cx="3657600" cy="381000"/>
          </a:xfrm>
          <a:prstGeom prst="parallelogram">
            <a:avLst>
              <a:gd name="adj" fmla="val 2400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3734" name="Text Box 11"/>
          <p:cNvSpPr txBox="1">
            <a:spLocks noChangeArrowheads="1"/>
          </p:cNvSpPr>
          <p:nvPr/>
        </p:nvSpPr>
        <p:spPr bwMode="auto">
          <a:xfrm>
            <a:off x="1828800" y="3865563"/>
            <a:ext cx="1524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Traditional</a:t>
            </a:r>
          </a:p>
          <a:p>
            <a:pPr eaLnBrk="0" hangingPunct="0"/>
            <a:r>
              <a:rPr lang="en-US"/>
              <a:t>Cellular</a:t>
            </a:r>
          </a:p>
          <a:p>
            <a:pPr eaLnBrk="0" hangingPunct="0"/>
            <a:r>
              <a:rPr lang="en-US"/>
              <a:t>Network 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066800" y="2244725"/>
            <a:ext cx="1066800" cy="1316038"/>
            <a:chOff x="1383" y="1104"/>
            <a:chExt cx="672" cy="829"/>
          </a:xfrm>
        </p:grpSpPr>
        <p:sp>
          <p:nvSpPr>
            <p:cNvPr id="73757" name="Text Box 13"/>
            <p:cNvSpPr txBox="1">
              <a:spLocks noChangeArrowheads="1"/>
            </p:cNvSpPr>
            <p:nvPr/>
          </p:nvSpPr>
          <p:spPr bwMode="auto">
            <a:xfrm rot="-5400000">
              <a:off x="1094" y="1412"/>
              <a:ext cx="810" cy="23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Billing/OSS</a:t>
              </a:r>
            </a:p>
          </p:txBody>
        </p:sp>
        <p:sp>
          <p:nvSpPr>
            <p:cNvPr id="73758" name="Text Box 14"/>
            <p:cNvSpPr txBox="1">
              <a:spLocks noChangeArrowheads="1"/>
            </p:cNvSpPr>
            <p:nvPr/>
          </p:nvSpPr>
          <p:spPr bwMode="auto">
            <a:xfrm rot="-5400000">
              <a:off x="1312" y="1396"/>
              <a:ext cx="816" cy="23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/>
                <a:t>QoS</a:t>
              </a:r>
            </a:p>
          </p:txBody>
        </p:sp>
        <p:sp>
          <p:nvSpPr>
            <p:cNvPr id="73759" name="Text Box 15"/>
            <p:cNvSpPr txBox="1">
              <a:spLocks noChangeArrowheads="1"/>
            </p:cNvSpPr>
            <p:nvPr/>
          </p:nvSpPr>
          <p:spPr bwMode="auto">
            <a:xfrm rot="-5400000">
              <a:off x="1532" y="1396"/>
              <a:ext cx="816" cy="23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Presence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438400" y="2212975"/>
            <a:ext cx="1066800" cy="1316038"/>
            <a:chOff x="1383" y="1104"/>
            <a:chExt cx="672" cy="829"/>
          </a:xfrm>
        </p:grpSpPr>
        <p:sp>
          <p:nvSpPr>
            <p:cNvPr id="73754" name="Text Box 19"/>
            <p:cNvSpPr txBox="1">
              <a:spLocks noChangeArrowheads="1"/>
            </p:cNvSpPr>
            <p:nvPr/>
          </p:nvSpPr>
          <p:spPr bwMode="auto">
            <a:xfrm rot="-5400000">
              <a:off x="1094" y="1412"/>
              <a:ext cx="810" cy="23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Billing/OSS</a:t>
              </a:r>
            </a:p>
          </p:txBody>
        </p:sp>
        <p:sp>
          <p:nvSpPr>
            <p:cNvPr id="73755" name="Text Box 20"/>
            <p:cNvSpPr txBox="1">
              <a:spLocks noChangeArrowheads="1"/>
            </p:cNvSpPr>
            <p:nvPr/>
          </p:nvSpPr>
          <p:spPr bwMode="auto">
            <a:xfrm rot="-5400000">
              <a:off x="1312" y="1396"/>
              <a:ext cx="816" cy="23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/>
                <a:t>QoS</a:t>
              </a:r>
            </a:p>
          </p:txBody>
        </p:sp>
        <p:sp>
          <p:nvSpPr>
            <p:cNvPr id="73756" name="Text Box 21"/>
            <p:cNvSpPr txBox="1">
              <a:spLocks noChangeArrowheads="1"/>
            </p:cNvSpPr>
            <p:nvPr/>
          </p:nvSpPr>
          <p:spPr bwMode="auto">
            <a:xfrm rot="-5400000">
              <a:off x="1532" y="1396"/>
              <a:ext cx="816" cy="23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Presence</a:t>
              </a:r>
            </a:p>
          </p:txBody>
        </p:sp>
      </p:grpSp>
      <p:pic>
        <p:nvPicPr>
          <p:cNvPr id="73737" name="Picture 8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2265363"/>
            <a:ext cx="3481388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8" name="Line 88"/>
          <p:cNvSpPr>
            <a:spLocks noChangeShapeType="1"/>
          </p:cNvSpPr>
          <p:nvPr/>
        </p:nvSpPr>
        <p:spPr bwMode="auto">
          <a:xfrm>
            <a:off x="4495800" y="977900"/>
            <a:ext cx="0" cy="518160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93"/>
          <p:cNvGrpSpPr>
            <a:grpSpLocks/>
          </p:cNvGrpSpPr>
          <p:nvPr/>
        </p:nvGrpSpPr>
        <p:grpSpPr bwMode="auto">
          <a:xfrm>
            <a:off x="6934200" y="2279650"/>
            <a:ext cx="1295400" cy="1096963"/>
            <a:chOff x="4128" y="1076"/>
            <a:chExt cx="816" cy="691"/>
          </a:xfrm>
        </p:grpSpPr>
        <p:sp>
          <p:nvSpPr>
            <p:cNvPr id="133210" name="Text Box 90"/>
            <p:cNvSpPr txBox="1">
              <a:spLocks noChangeArrowheads="1"/>
            </p:cNvSpPr>
            <p:nvPr/>
          </p:nvSpPr>
          <p:spPr bwMode="auto">
            <a:xfrm>
              <a:off x="4128" y="1076"/>
              <a:ext cx="810" cy="23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ahoma" pitchFamily="34" charset="0"/>
                </a:rPr>
                <a:t>Billing/OSS</a:t>
              </a:r>
            </a:p>
          </p:txBody>
        </p:sp>
        <p:sp>
          <p:nvSpPr>
            <p:cNvPr id="133211" name="Text Box 91"/>
            <p:cNvSpPr txBox="1">
              <a:spLocks noChangeArrowheads="1"/>
            </p:cNvSpPr>
            <p:nvPr/>
          </p:nvSpPr>
          <p:spPr bwMode="auto">
            <a:xfrm>
              <a:off x="4128" y="1306"/>
              <a:ext cx="816" cy="23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ahoma" pitchFamily="34" charset="0"/>
                </a:rPr>
                <a:t>QoS</a:t>
              </a:r>
            </a:p>
          </p:txBody>
        </p:sp>
        <p:sp>
          <p:nvSpPr>
            <p:cNvPr id="133212" name="Text Box 92"/>
            <p:cNvSpPr txBox="1">
              <a:spLocks noChangeArrowheads="1"/>
            </p:cNvSpPr>
            <p:nvPr/>
          </p:nvSpPr>
          <p:spPr bwMode="auto">
            <a:xfrm>
              <a:off x="4128" y="1536"/>
              <a:ext cx="816" cy="23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>
                  <a:solidFill>
                    <a:schemeClr val="bg1"/>
                  </a:solidFill>
                  <a:latin typeface="Tahoma" pitchFamily="34" charset="0"/>
                </a:rPr>
                <a:t>Presence</a:t>
              </a:r>
            </a:p>
          </p:txBody>
        </p:sp>
      </p:grpSp>
      <p:sp>
        <p:nvSpPr>
          <p:cNvPr id="73741" name="Text Box 95"/>
          <p:cNvSpPr txBox="1">
            <a:spLocks noChangeArrowheads="1"/>
          </p:cNvSpPr>
          <p:nvPr/>
        </p:nvSpPr>
        <p:spPr bwMode="auto">
          <a:xfrm>
            <a:off x="669925" y="5268913"/>
            <a:ext cx="3673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chemeClr val="folHlink"/>
                </a:solidFill>
              </a:rPr>
              <a:t>Stovepipe model – replicates functionality</a:t>
            </a:r>
          </a:p>
        </p:txBody>
      </p:sp>
      <p:sp>
        <p:nvSpPr>
          <p:cNvPr id="73742" name="Text Box 96"/>
          <p:cNvSpPr txBox="1">
            <a:spLocks noChangeArrowheads="1"/>
          </p:cNvSpPr>
          <p:nvPr/>
        </p:nvSpPr>
        <p:spPr bwMode="auto">
          <a:xfrm>
            <a:off x="4784725" y="5313363"/>
            <a:ext cx="3673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chemeClr val="folHlink"/>
                </a:solidFill>
              </a:rPr>
              <a:t>IMS – common layers facilitate adding services</a:t>
            </a:r>
          </a:p>
        </p:txBody>
      </p:sp>
      <p:sp>
        <p:nvSpPr>
          <p:cNvPr id="73743" name="Text Box 97"/>
          <p:cNvSpPr txBox="1">
            <a:spLocks noChangeArrowheads="1"/>
          </p:cNvSpPr>
          <p:nvPr/>
        </p:nvSpPr>
        <p:spPr bwMode="auto">
          <a:xfrm>
            <a:off x="4921250" y="1873250"/>
            <a:ext cx="722313" cy="366713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Voice</a:t>
            </a:r>
          </a:p>
        </p:txBody>
      </p:sp>
      <p:sp>
        <p:nvSpPr>
          <p:cNvPr id="73744" name="Text Box 98"/>
          <p:cNvSpPr txBox="1">
            <a:spLocks noChangeArrowheads="1"/>
          </p:cNvSpPr>
          <p:nvPr/>
        </p:nvSpPr>
        <p:spPr bwMode="auto">
          <a:xfrm>
            <a:off x="5699125" y="1873250"/>
            <a:ext cx="1000125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Internet</a:t>
            </a:r>
          </a:p>
        </p:txBody>
      </p:sp>
      <p:sp>
        <p:nvSpPr>
          <p:cNvPr id="73745" name="Text Box 99"/>
          <p:cNvSpPr txBox="1">
            <a:spLocks noChangeArrowheads="1"/>
          </p:cNvSpPr>
          <p:nvPr/>
        </p:nvSpPr>
        <p:spPr bwMode="auto">
          <a:xfrm>
            <a:off x="6765925" y="1873250"/>
            <a:ext cx="744538" cy="366713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Video</a:t>
            </a:r>
          </a:p>
        </p:txBody>
      </p:sp>
      <p:sp>
        <p:nvSpPr>
          <p:cNvPr id="73746" name="Text Box 100"/>
          <p:cNvSpPr txBox="1">
            <a:spLocks noChangeArrowheads="1"/>
          </p:cNvSpPr>
          <p:nvPr/>
        </p:nvSpPr>
        <p:spPr bwMode="auto">
          <a:xfrm>
            <a:off x="7537450" y="174625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/>
              <a:t>…</a:t>
            </a:r>
          </a:p>
        </p:txBody>
      </p:sp>
      <p:sp>
        <p:nvSpPr>
          <p:cNvPr id="73747" name="Text Box 101"/>
          <p:cNvSpPr txBox="1">
            <a:spLocks noChangeArrowheads="1"/>
          </p:cNvSpPr>
          <p:nvPr/>
        </p:nvSpPr>
        <p:spPr bwMode="auto">
          <a:xfrm>
            <a:off x="1219200" y="1822450"/>
            <a:ext cx="722313" cy="366713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Voice</a:t>
            </a:r>
          </a:p>
        </p:txBody>
      </p:sp>
      <p:sp>
        <p:nvSpPr>
          <p:cNvPr id="73748" name="Text Box 102"/>
          <p:cNvSpPr txBox="1">
            <a:spLocks noChangeArrowheads="1"/>
          </p:cNvSpPr>
          <p:nvPr/>
        </p:nvSpPr>
        <p:spPr bwMode="auto">
          <a:xfrm>
            <a:off x="2438400" y="1822450"/>
            <a:ext cx="1000125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Internet</a:t>
            </a:r>
          </a:p>
        </p:txBody>
      </p:sp>
      <p:sp>
        <p:nvSpPr>
          <p:cNvPr id="73749" name="Text Box 103"/>
          <p:cNvSpPr txBox="1">
            <a:spLocks noChangeArrowheads="1"/>
          </p:cNvSpPr>
          <p:nvPr/>
        </p:nvSpPr>
        <p:spPr bwMode="auto">
          <a:xfrm>
            <a:off x="3575050" y="258445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/>
              <a:t>…</a:t>
            </a:r>
          </a:p>
        </p:txBody>
      </p:sp>
      <p:sp>
        <p:nvSpPr>
          <p:cNvPr id="73750" name="Text Box 105"/>
          <p:cNvSpPr txBox="1">
            <a:spLocks noChangeArrowheads="1"/>
          </p:cNvSpPr>
          <p:nvPr/>
        </p:nvSpPr>
        <p:spPr bwMode="auto">
          <a:xfrm>
            <a:off x="4572000" y="27051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IMS</a:t>
            </a:r>
          </a:p>
          <a:p>
            <a:pPr eaLnBrk="0" hangingPunct="0"/>
            <a:r>
              <a:rPr lang="en-US"/>
              <a:t>Network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 Adopting IP Architecture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B05167-2BB5-4ADB-9D12-886837EDC73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638175"/>
            <a:ext cx="8455025" cy="46355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rial Bold" pitchFamily="68" charset="0"/>
                <a:ea typeface="ＭＳ Ｐゴシック" pitchFamily="34" charset="-128"/>
                <a:cs typeface="Arial Bold" pitchFamily="68" charset="0"/>
              </a:rPr>
              <a:t>Key Components of the IMS Architecture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323975"/>
            <a:ext cx="3389313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b="1" smtClean="0">
                <a:ea typeface="ＭＳ Ｐゴシック" pitchFamily="34" charset="-128"/>
              </a:rPr>
              <a:t>CSCF (call session control function)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>
                <a:ea typeface="ＭＳ Ｐゴシック" pitchFamily="34" charset="-128"/>
              </a:rPr>
              <a:t>Heart of IMS architecture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>
                <a:ea typeface="ＭＳ Ｐゴシック" pitchFamily="34" charset="-128"/>
              </a:rPr>
              <a:t>Handles multiple real-time IP based services (voice, IMM, streaming video, etc.)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>
                <a:ea typeface="ＭＳ Ｐゴシック" pitchFamily="34" charset="-128"/>
              </a:rPr>
              <a:t>Responsible for registering user devices and for ensuring QoS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smtClean="0">
                <a:ea typeface="ＭＳ Ｐゴシック" pitchFamily="34" charset="-128"/>
              </a:rPr>
              <a:t>HSS (home subscriber server)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>
                <a:ea typeface="ＭＳ Ｐゴシック" pitchFamily="34" charset="-128"/>
              </a:rPr>
              <a:t>Central repository for customer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>
                <a:ea typeface="ＭＳ Ｐゴシック" pitchFamily="34" charset="-128"/>
              </a:rPr>
              <a:t>Interfaces with operators HLRs (home location registers), which keep subscriber profiles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>
                <a:ea typeface="ＭＳ Ｐゴシック" pitchFamily="34" charset="-128"/>
              </a:rPr>
              <a:t>Enables roaming across distinct access networks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smtClean="0">
                <a:ea typeface="ＭＳ Ｐゴシック" pitchFamily="34" charset="-128"/>
              </a:rPr>
              <a:t>AS (application server)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>
                <a:ea typeface="ＭＳ Ｐゴシック" pitchFamily="34" charset="-128"/>
              </a:rPr>
              <a:t>Delivers services, such as gaming, video telephony, etc.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smtClean="0">
                <a:ea typeface="ＭＳ Ｐゴシック" pitchFamily="34" charset="-128"/>
              </a:rPr>
              <a:t>Types of AS: SIP, Parlay X, customized legacy AS</a:t>
            </a:r>
          </a:p>
        </p:txBody>
      </p:sp>
      <p:pic>
        <p:nvPicPr>
          <p:cNvPr id="74756" name="Picture 15" descr="Enlight_EN_2401_24PIN_300_Watt_Micro_ATX_Tow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044825"/>
            <a:ext cx="952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16" descr="Enlight_EN_8950BLK_5U_Tower_Rackmount_Server_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2968625"/>
            <a:ext cx="6953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45" name="Text Box 17"/>
          <p:cNvSpPr txBox="1">
            <a:spLocks noChangeArrowheads="1"/>
          </p:cNvSpPr>
          <p:nvPr/>
        </p:nvSpPr>
        <p:spPr bwMode="auto">
          <a:xfrm>
            <a:off x="7808913" y="3197225"/>
            <a:ext cx="766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CSCF</a:t>
            </a:r>
          </a:p>
        </p:txBody>
      </p:sp>
      <p:sp>
        <p:nvSpPr>
          <p:cNvPr id="201746" name="Text Box 18"/>
          <p:cNvSpPr txBox="1">
            <a:spLocks noChangeArrowheads="1"/>
          </p:cNvSpPr>
          <p:nvPr/>
        </p:nvSpPr>
        <p:spPr bwMode="auto">
          <a:xfrm>
            <a:off x="5789613" y="31972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HSS</a:t>
            </a:r>
          </a:p>
        </p:txBody>
      </p:sp>
      <p:pic>
        <p:nvPicPr>
          <p:cNvPr id="74760" name="Picture 19" descr="Enlight_EN_2405_24PIN_BLK_8260_SIL_300_Watt_M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1476375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Picture 20" descr="Enlight_EN_2405_24PIN_BLK_8260_SIL_300_Watt_M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1628775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2" name="Picture 21" descr="Enlight_EN_2405_24PIN_BLK_8260_SIL_300_Watt_M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1781175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3" name="Picture 22" descr="Enlight_EN_2405_24PIN_BLK_8260_SIL_300_Watt_M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1933575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51" name="Text Box 23"/>
          <p:cNvSpPr txBox="1">
            <a:spLocks noChangeArrowheads="1"/>
          </p:cNvSpPr>
          <p:nvPr/>
        </p:nvSpPr>
        <p:spPr bwMode="auto">
          <a:xfrm>
            <a:off x="5370513" y="1933575"/>
            <a:ext cx="1658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Applications </a:t>
            </a:r>
            <a:br>
              <a: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Servers (AS)</a:t>
            </a:r>
          </a:p>
        </p:txBody>
      </p:sp>
      <p:sp>
        <p:nvSpPr>
          <p:cNvPr id="74765" name="Line 24"/>
          <p:cNvSpPr>
            <a:spLocks noChangeShapeType="1"/>
          </p:cNvSpPr>
          <p:nvPr/>
        </p:nvSpPr>
        <p:spPr bwMode="auto">
          <a:xfrm flipH="1">
            <a:off x="7656513" y="24669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4766" name="Picture 25" descr="Enlight_EN_8981D01_2U_Server_Chassis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4340225"/>
            <a:ext cx="952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54" name="Text Box 26"/>
          <p:cNvSpPr txBox="1">
            <a:spLocks noChangeArrowheads="1"/>
          </p:cNvSpPr>
          <p:nvPr/>
        </p:nvSpPr>
        <p:spPr bwMode="auto">
          <a:xfrm>
            <a:off x="6056313" y="4111625"/>
            <a:ext cx="116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Media</a:t>
            </a:r>
            <a:br>
              <a: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gateway</a:t>
            </a:r>
          </a:p>
        </p:txBody>
      </p:sp>
      <p:sp>
        <p:nvSpPr>
          <p:cNvPr id="74768" name="Line 27"/>
          <p:cNvSpPr>
            <a:spLocks noChangeShapeType="1"/>
          </p:cNvSpPr>
          <p:nvPr/>
        </p:nvSpPr>
        <p:spPr bwMode="auto">
          <a:xfrm>
            <a:off x="6980238" y="3443288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9" name="Rectangle 28"/>
          <p:cNvSpPr>
            <a:spLocks noChangeArrowheads="1"/>
          </p:cNvSpPr>
          <p:nvPr/>
        </p:nvSpPr>
        <p:spPr bwMode="auto">
          <a:xfrm>
            <a:off x="5065713" y="3990975"/>
            <a:ext cx="3505200" cy="1143000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4770" name="Text Box 29"/>
          <p:cNvSpPr txBox="1">
            <a:spLocks noChangeArrowheads="1"/>
          </p:cNvSpPr>
          <p:nvPr/>
        </p:nvSpPr>
        <p:spPr bwMode="auto">
          <a:xfrm>
            <a:off x="4614863" y="4427538"/>
            <a:ext cx="11811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Transport</a:t>
            </a:r>
          </a:p>
        </p:txBody>
      </p:sp>
      <p:sp>
        <p:nvSpPr>
          <p:cNvPr id="74771" name="Rectangle 30"/>
          <p:cNvSpPr>
            <a:spLocks noChangeArrowheads="1"/>
          </p:cNvSpPr>
          <p:nvPr/>
        </p:nvSpPr>
        <p:spPr bwMode="auto">
          <a:xfrm>
            <a:off x="5065713" y="2695575"/>
            <a:ext cx="3505200" cy="1295400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4772" name="Text Box 31"/>
          <p:cNvSpPr txBox="1">
            <a:spLocks noChangeArrowheads="1"/>
          </p:cNvSpPr>
          <p:nvPr/>
        </p:nvSpPr>
        <p:spPr bwMode="auto">
          <a:xfrm>
            <a:off x="4614863" y="3240088"/>
            <a:ext cx="93503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Control</a:t>
            </a:r>
          </a:p>
        </p:txBody>
      </p:sp>
      <p:sp>
        <p:nvSpPr>
          <p:cNvPr id="74773" name="Rectangle 32"/>
          <p:cNvSpPr>
            <a:spLocks noChangeArrowheads="1"/>
          </p:cNvSpPr>
          <p:nvPr/>
        </p:nvSpPr>
        <p:spPr bwMode="auto">
          <a:xfrm>
            <a:off x="5065713" y="1400175"/>
            <a:ext cx="3505200" cy="1295400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4774" name="Text Box 33"/>
          <p:cNvSpPr txBox="1">
            <a:spLocks noChangeArrowheads="1"/>
          </p:cNvSpPr>
          <p:nvPr/>
        </p:nvSpPr>
        <p:spPr bwMode="auto">
          <a:xfrm>
            <a:off x="4614863" y="1628775"/>
            <a:ext cx="14414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Applications</a:t>
            </a:r>
          </a:p>
        </p:txBody>
      </p:sp>
      <p:sp>
        <p:nvSpPr>
          <p:cNvPr id="74775" name="Line 34"/>
          <p:cNvSpPr>
            <a:spLocks noChangeShapeType="1"/>
          </p:cNvSpPr>
          <p:nvPr/>
        </p:nvSpPr>
        <p:spPr bwMode="auto">
          <a:xfrm flipH="1">
            <a:off x="7656513" y="38385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76" name="Text Box 35"/>
          <p:cNvSpPr txBox="1">
            <a:spLocks noChangeArrowheads="1"/>
          </p:cNvSpPr>
          <p:nvPr/>
        </p:nvSpPr>
        <p:spPr bwMode="auto">
          <a:xfrm>
            <a:off x="4124419" y="5395726"/>
            <a:ext cx="2590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600" b="1" dirty="0">
                <a:solidFill>
                  <a:schemeClr val="folHlink"/>
                </a:solidFill>
              </a:rPr>
              <a:t>IP network, gateways to legacy networks</a:t>
            </a:r>
          </a:p>
        </p:txBody>
      </p:sp>
      <p:sp>
        <p:nvSpPr>
          <p:cNvPr id="74777" name="Line 36"/>
          <p:cNvSpPr>
            <a:spLocks noChangeShapeType="1"/>
          </p:cNvSpPr>
          <p:nvPr/>
        </p:nvSpPr>
        <p:spPr bwMode="auto">
          <a:xfrm flipH="1">
            <a:off x="7656513" y="47529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78" name="Line 37"/>
          <p:cNvSpPr>
            <a:spLocks noChangeShapeType="1"/>
          </p:cNvSpPr>
          <p:nvPr/>
        </p:nvSpPr>
        <p:spPr bwMode="auto">
          <a:xfrm>
            <a:off x="6437313" y="5438775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79" name="Line 38"/>
          <p:cNvSpPr>
            <a:spLocks noChangeShapeType="1"/>
          </p:cNvSpPr>
          <p:nvPr/>
        </p:nvSpPr>
        <p:spPr bwMode="auto">
          <a:xfrm>
            <a:off x="6742113" y="54387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80" name="Line 39"/>
          <p:cNvSpPr>
            <a:spLocks noChangeShapeType="1"/>
          </p:cNvSpPr>
          <p:nvPr/>
        </p:nvSpPr>
        <p:spPr bwMode="auto">
          <a:xfrm>
            <a:off x="6970713" y="54387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81" name="Line 40"/>
          <p:cNvSpPr>
            <a:spLocks noChangeShapeType="1"/>
          </p:cNvSpPr>
          <p:nvPr/>
        </p:nvSpPr>
        <p:spPr bwMode="auto">
          <a:xfrm>
            <a:off x="7885113" y="54387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4782" name="Picture 41" descr="Cell Tower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5514975"/>
            <a:ext cx="373062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83" name="Picture 42" descr="WAP54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5743575"/>
            <a:ext cx="3810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B05167-2BB5-4ADB-9D12-886837EDC73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34" charset="-128"/>
              </a:rPr>
              <a:t>IMS optimizes architecture for services </a:t>
            </a:r>
          </a:p>
          <a:p>
            <a:r>
              <a:rPr lang="en-US" sz="2000" dirty="0" smtClean="0">
                <a:ea typeface="ＭＳ Ｐゴシック" pitchFamily="34" charset="-128"/>
              </a:rPr>
              <a:t>IMS is being used in wired infrastructure to enable VoIP and other applications; LTE expands on this capability to deliver seamless services.</a:t>
            </a:r>
          </a:p>
          <a:p>
            <a:r>
              <a:rPr lang="en-US" sz="2000" dirty="0" smtClean="0">
                <a:ea typeface="ＭＳ Ｐゴシック" pitchFamily="34" charset="-128"/>
              </a:rPr>
              <a:t>Hotspot-like initial deployments, </a:t>
            </a:r>
            <a:br>
              <a:rPr lang="en-US" sz="2000" dirty="0" smtClean="0">
                <a:ea typeface="ＭＳ Ｐゴシック" pitchFamily="34" charset="-128"/>
              </a:rPr>
            </a:br>
            <a:r>
              <a:rPr lang="en-US" sz="2000" dirty="0" smtClean="0">
                <a:ea typeface="ＭＳ Ｐゴシック" pitchFamily="34" charset="-128"/>
              </a:rPr>
              <a:t>primarily in urban areas leverage</a:t>
            </a:r>
            <a:br>
              <a:rPr lang="en-US" sz="2000" dirty="0" smtClean="0">
                <a:ea typeface="ＭＳ Ｐゴシック" pitchFamily="34" charset="-128"/>
              </a:rPr>
            </a:br>
            <a:r>
              <a:rPr lang="en-US" sz="2000" dirty="0" smtClean="0">
                <a:ea typeface="ＭＳ Ｐゴシック" pitchFamily="34" charset="-128"/>
              </a:rPr>
              <a:t>2G/3G for full coverage</a:t>
            </a:r>
          </a:p>
          <a:p>
            <a:r>
              <a:rPr lang="en-US" sz="2000" dirty="0" smtClean="0">
                <a:ea typeface="ＭＳ Ｐゴシック" pitchFamily="34" charset="-128"/>
              </a:rPr>
              <a:t>Most LTE devices are multi-mode, </a:t>
            </a:r>
            <a:br>
              <a:rPr lang="en-US" sz="2000" dirty="0" smtClean="0">
                <a:ea typeface="ＭＳ Ｐゴシック" pitchFamily="34" charset="-128"/>
              </a:rPr>
            </a:br>
            <a:r>
              <a:rPr lang="en-US" sz="2000" dirty="0" smtClean="0">
                <a:ea typeface="ＭＳ Ｐゴシック" pitchFamily="34" charset="-128"/>
              </a:rPr>
              <a:t>supporting 2G/3G and other interfaces</a:t>
            </a:r>
          </a:p>
          <a:p>
            <a:r>
              <a:rPr lang="en-US" sz="2000" dirty="0" smtClean="0">
                <a:ea typeface="ＭＳ Ｐゴシック" pitchFamily="34" charset="-128"/>
              </a:rPr>
              <a:t>LTE femtocells are integrated in </a:t>
            </a:r>
            <a:br>
              <a:rPr lang="en-US" sz="2000" dirty="0" smtClean="0">
                <a:ea typeface="ＭＳ Ｐゴシック" pitchFamily="34" charset="-128"/>
              </a:rPr>
            </a:br>
            <a:r>
              <a:rPr lang="en-US" sz="2000" dirty="0" smtClean="0">
                <a:ea typeface="ＭＳ Ｐゴシック" pitchFamily="34" charset="-128"/>
              </a:rPr>
              <a:t>the architecture from the </a:t>
            </a:r>
            <a:br>
              <a:rPr lang="en-US" sz="2000" dirty="0" smtClean="0">
                <a:ea typeface="ＭＳ Ｐゴシック" pitchFamily="34" charset="-128"/>
              </a:rPr>
            </a:br>
            <a:r>
              <a:rPr lang="en-US" sz="2000" dirty="0" smtClean="0">
                <a:ea typeface="ＭＳ Ｐゴシック" pitchFamily="34" charset="-128"/>
              </a:rPr>
              <a:t>onset to increase capacity and </a:t>
            </a:r>
            <a:br>
              <a:rPr lang="en-US" sz="2000" dirty="0" smtClean="0">
                <a:ea typeface="ＭＳ Ｐゴシック" pitchFamily="34" charset="-128"/>
              </a:rPr>
            </a:br>
            <a:r>
              <a:rPr lang="en-US" sz="2000" dirty="0" smtClean="0">
                <a:ea typeface="ＭＳ Ｐゴシック" pitchFamily="34" charset="-128"/>
              </a:rPr>
              <a:t>indoor coverage. </a:t>
            </a:r>
          </a:p>
          <a:p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IMS Merges LTE/Wi-Fi/Wired</a:t>
            </a:r>
            <a:endParaRPr lang="en-US" dirty="0"/>
          </a:p>
        </p:txBody>
      </p:sp>
      <p:pic>
        <p:nvPicPr>
          <p:cNvPr id="2050" name="Picture 2" descr="http://2.s3.envato.com/files/42276483/Multimedia%20Smart%20Phone%20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800"/>
            <a:ext cx="35814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B05167-2BB5-4ADB-9D12-886837EDC73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4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Line 4"/>
          <p:cNvSpPr>
            <a:spLocks noChangeShapeType="1"/>
          </p:cNvSpPr>
          <p:nvPr/>
        </p:nvSpPr>
        <p:spPr bwMode="auto">
          <a:xfrm flipV="1">
            <a:off x="1395413" y="1443037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8611" name="Line 5"/>
          <p:cNvSpPr>
            <a:spLocks noChangeShapeType="1"/>
          </p:cNvSpPr>
          <p:nvPr/>
        </p:nvSpPr>
        <p:spPr bwMode="auto">
          <a:xfrm rot="5400000" flipV="1">
            <a:off x="4672013" y="2281237"/>
            <a:ext cx="0" cy="655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93222" name="Oval 6"/>
          <p:cNvSpPr>
            <a:spLocks noChangeAspect="1" noChangeArrowheads="1"/>
          </p:cNvSpPr>
          <p:nvPr/>
        </p:nvSpPr>
        <p:spPr bwMode="auto">
          <a:xfrm>
            <a:off x="1474788" y="3195637"/>
            <a:ext cx="2439988" cy="22875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68613" name="Text Box 7"/>
          <p:cNvSpPr txBox="1">
            <a:spLocks noChangeArrowheads="1"/>
          </p:cNvSpPr>
          <p:nvPr/>
        </p:nvSpPr>
        <p:spPr bwMode="auto">
          <a:xfrm rot="-5400000">
            <a:off x="74613" y="3271838"/>
            <a:ext cx="1984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Throughput</a:t>
            </a:r>
          </a:p>
        </p:txBody>
      </p:sp>
      <p:sp>
        <p:nvSpPr>
          <p:cNvPr id="68614" name="Text Box 8"/>
          <p:cNvSpPr txBox="1">
            <a:spLocks noChangeArrowheads="1"/>
          </p:cNvSpPr>
          <p:nvPr/>
        </p:nvSpPr>
        <p:spPr bwMode="auto">
          <a:xfrm>
            <a:off x="3224213" y="5557837"/>
            <a:ext cx="4233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# subscribers, throughput</a:t>
            </a:r>
          </a:p>
        </p:txBody>
      </p:sp>
      <p:sp>
        <p:nvSpPr>
          <p:cNvPr id="393225" name="Oval 9"/>
          <p:cNvSpPr>
            <a:spLocks noChangeAspect="1" noChangeArrowheads="1"/>
          </p:cNvSpPr>
          <p:nvPr/>
        </p:nvSpPr>
        <p:spPr bwMode="auto">
          <a:xfrm>
            <a:off x="3913188" y="3768725"/>
            <a:ext cx="1828800" cy="17145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393226" name="Oval 10"/>
          <p:cNvSpPr>
            <a:spLocks noChangeAspect="1" noChangeArrowheads="1"/>
          </p:cNvSpPr>
          <p:nvPr/>
        </p:nvSpPr>
        <p:spPr bwMode="auto">
          <a:xfrm>
            <a:off x="5741988" y="4343400"/>
            <a:ext cx="1216025" cy="113982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393227" name="Oval 11"/>
          <p:cNvSpPr>
            <a:spLocks noChangeAspect="1" noChangeArrowheads="1"/>
          </p:cNvSpPr>
          <p:nvPr/>
        </p:nvSpPr>
        <p:spPr bwMode="auto">
          <a:xfrm>
            <a:off x="1703388" y="1443037"/>
            <a:ext cx="1828800" cy="17145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393228" name="Oval 12"/>
          <p:cNvSpPr>
            <a:spLocks noChangeAspect="1" noChangeArrowheads="1"/>
          </p:cNvSpPr>
          <p:nvPr/>
        </p:nvSpPr>
        <p:spPr bwMode="auto">
          <a:xfrm>
            <a:off x="3379788" y="2509837"/>
            <a:ext cx="1371600" cy="12858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393229" name="Oval 13"/>
          <p:cNvSpPr>
            <a:spLocks noChangeAspect="1" noChangeArrowheads="1"/>
          </p:cNvSpPr>
          <p:nvPr/>
        </p:nvSpPr>
        <p:spPr bwMode="auto">
          <a:xfrm>
            <a:off x="4522788" y="2205037"/>
            <a:ext cx="685800" cy="64293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ahoma" pitchFamily="34" charset="0"/>
            </a:endParaRPr>
          </a:p>
        </p:txBody>
      </p:sp>
      <p:pic>
        <p:nvPicPr>
          <p:cNvPr id="68620" name="Picture 15" descr="13360_lar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19" y="1813719"/>
            <a:ext cx="5540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389188" y="2586037"/>
            <a:ext cx="698500" cy="1981200"/>
            <a:chOff x="740" y="628"/>
            <a:chExt cx="121" cy="427"/>
          </a:xfrm>
        </p:grpSpPr>
        <p:sp>
          <p:nvSpPr>
            <p:cNvPr id="68624" name="Freeform 17"/>
            <p:cNvSpPr>
              <a:spLocks/>
            </p:cNvSpPr>
            <p:nvPr/>
          </p:nvSpPr>
          <p:spPr bwMode="auto">
            <a:xfrm>
              <a:off x="789" y="710"/>
              <a:ext cx="23" cy="38"/>
            </a:xfrm>
            <a:custGeom>
              <a:avLst/>
              <a:gdLst>
                <a:gd name="T0" fmla="*/ 1 w 44"/>
                <a:gd name="T1" fmla="*/ 1 h 75"/>
                <a:gd name="T2" fmla="*/ 1 w 44"/>
                <a:gd name="T3" fmla="*/ 0 h 75"/>
                <a:gd name="T4" fmla="*/ 1 w 44"/>
                <a:gd name="T5" fmla="*/ 1 h 75"/>
                <a:gd name="T6" fmla="*/ 1 w 44"/>
                <a:gd name="T7" fmla="*/ 1 h 75"/>
                <a:gd name="T8" fmla="*/ 1 w 44"/>
                <a:gd name="T9" fmla="*/ 1 h 75"/>
                <a:gd name="T10" fmla="*/ 0 w 44"/>
                <a:gd name="T11" fmla="*/ 1 h 75"/>
                <a:gd name="T12" fmla="*/ 1 w 44"/>
                <a:gd name="T13" fmla="*/ 1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75"/>
                <a:gd name="T23" fmla="*/ 44 w 44"/>
                <a:gd name="T24" fmla="*/ 75 h 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75">
                  <a:moveTo>
                    <a:pt x="8" y="15"/>
                  </a:moveTo>
                  <a:lnTo>
                    <a:pt x="21" y="0"/>
                  </a:lnTo>
                  <a:lnTo>
                    <a:pt x="36" y="15"/>
                  </a:lnTo>
                  <a:lnTo>
                    <a:pt x="44" y="60"/>
                  </a:lnTo>
                  <a:lnTo>
                    <a:pt x="21" y="75"/>
                  </a:lnTo>
                  <a:lnTo>
                    <a:pt x="0" y="60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8625" name="Freeform 18"/>
            <p:cNvSpPr>
              <a:spLocks/>
            </p:cNvSpPr>
            <p:nvPr/>
          </p:nvSpPr>
          <p:spPr bwMode="auto">
            <a:xfrm>
              <a:off x="740" y="996"/>
              <a:ext cx="121" cy="30"/>
            </a:xfrm>
            <a:custGeom>
              <a:avLst/>
              <a:gdLst>
                <a:gd name="T0" fmla="*/ 0 w 240"/>
                <a:gd name="T1" fmla="*/ 1 h 59"/>
                <a:gd name="T2" fmla="*/ 1 w 240"/>
                <a:gd name="T3" fmla="*/ 0 h 59"/>
                <a:gd name="T4" fmla="*/ 1 w 240"/>
                <a:gd name="T5" fmla="*/ 1 h 59"/>
                <a:gd name="T6" fmla="*/ 0 60000 65536"/>
                <a:gd name="T7" fmla="*/ 0 60000 65536"/>
                <a:gd name="T8" fmla="*/ 0 60000 65536"/>
                <a:gd name="T9" fmla="*/ 0 w 240"/>
                <a:gd name="T10" fmla="*/ 0 h 59"/>
                <a:gd name="T11" fmla="*/ 240 w 240"/>
                <a:gd name="T12" fmla="*/ 59 h 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59">
                  <a:moveTo>
                    <a:pt x="0" y="59"/>
                  </a:moveTo>
                  <a:lnTo>
                    <a:pt x="119" y="0"/>
                  </a:lnTo>
                  <a:lnTo>
                    <a:pt x="240" y="59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8626" name="Freeform 19"/>
            <p:cNvSpPr>
              <a:spLocks/>
            </p:cNvSpPr>
            <p:nvPr/>
          </p:nvSpPr>
          <p:spPr bwMode="auto">
            <a:xfrm>
              <a:off x="740" y="695"/>
              <a:ext cx="121" cy="360"/>
            </a:xfrm>
            <a:custGeom>
              <a:avLst/>
              <a:gdLst>
                <a:gd name="T0" fmla="*/ 1 w 240"/>
                <a:gd name="T1" fmla="*/ 0 h 721"/>
                <a:gd name="T2" fmla="*/ 1 w 240"/>
                <a:gd name="T3" fmla="*/ 1 h 721"/>
                <a:gd name="T4" fmla="*/ 0 w 240"/>
                <a:gd name="T5" fmla="*/ 1 h 721"/>
                <a:gd name="T6" fmla="*/ 1 w 240"/>
                <a:gd name="T7" fmla="*/ 0 h 721"/>
                <a:gd name="T8" fmla="*/ 1 w 240"/>
                <a:gd name="T9" fmla="*/ 1 h 721"/>
                <a:gd name="T10" fmla="*/ 1 w 240"/>
                <a:gd name="T11" fmla="*/ 1 h 7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"/>
                <a:gd name="T19" fmla="*/ 0 h 721"/>
                <a:gd name="T20" fmla="*/ 240 w 240"/>
                <a:gd name="T21" fmla="*/ 721 h 7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" h="721">
                  <a:moveTo>
                    <a:pt x="119" y="0"/>
                  </a:moveTo>
                  <a:lnTo>
                    <a:pt x="119" y="721"/>
                  </a:lnTo>
                  <a:lnTo>
                    <a:pt x="0" y="661"/>
                  </a:lnTo>
                  <a:lnTo>
                    <a:pt x="119" y="0"/>
                  </a:lnTo>
                  <a:lnTo>
                    <a:pt x="240" y="661"/>
                  </a:lnTo>
                  <a:lnTo>
                    <a:pt x="119" y="721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8627" name="Freeform 20"/>
            <p:cNvSpPr>
              <a:spLocks/>
            </p:cNvSpPr>
            <p:nvPr/>
          </p:nvSpPr>
          <p:spPr bwMode="auto">
            <a:xfrm>
              <a:off x="786" y="778"/>
              <a:ext cx="29" cy="7"/>
            </a:xfrm>
            <a:custGeom>
              <a:avLst/>
              <a:gdLst>
                <a:gd name="T0" fmla="*/ 0 w 60"/>
                <a:gd name="T1" fmla="*/ 0 h 16"/>
                <a:gd name="T2" fmla="*/ 0 w 60"/>
                <a:gd name="T3" fmla="*/ 0 h 16"/>
                <a:gd name="T4" fmla="*/ 0 w 60"/>
                <a:gd name="T5" fmla="*/ 0 h 16"/>
                <a:gd name="T6" fmla="*/ 0 60000 65536"/>
                <a:gd name="T7" fmla="*/ 0 60000 65536"/>
                <a:gd name="T8" fmla="*/ 0 60000 65536"/>
                <a:gd name="T9" fmla="*/ 0 w 60"/>
                <a:gd name="T10" fmla="*/ 0 h 16"/>
                <a:gd name="T11" fmla="*/ 60 w 6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" h="16">
                  <a:moveTo>
                    <a:pt x="0" y="0"/>
                  </a:moveTo>
                  <a:lnTo>
                    <a:pt x="29" y="16"/>
                  </a:lnTo>
                  <a:lnTo>
                    <a:pt x="6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8628" name="Freeform 21"/>
            <p:cNvSpPr>
              <a:spLocks/>
            </p:cNvSpPr>
            <p:nvPr/>
          </p:nvSpPr>
          <p:spPr bwMode="auto">
            <a:xfrm>
              <a:off x="780" y="806"/>
              <a:ext cx="40" cy="9"/>
            </a:xfrm>
            <a:custGeom>
              <a:avLst/>
              <a:gdLst>
                <a:gd name="T0" fmla="*/ 0 w 80"/>
                <a:gd name="T1" fmla="*/ 0 h 19"/>
                <a:gd name="T2" fmla="*/ 1 w 80"/>
                <a:gd name="T3" fmla="*/ 0 h 19"/>
                <a:gd name="T4" fmla="*/ 1 w 80"/>
                <a:gd name="T5" fmla="*/ 0 h 19"/>
                <a:gd name="T6" fmla="*/ 0 60000 65536"/>
                <a:gd name="T7" fmla="*/ 0 60000 65536"/>
                <a:gd name="T8" fmla="*/ 0 60000 65536"/>
                <a:gd name="T9" fmla="*/ 0 w 80"/>
                <a:gd name="T10" fmla="*/ 0 h 19"/>
                <a:gd name="T11" fmla="*/ 80 w 80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19">
                  <a:moveTo>
                    <a:pt x="0" y="0"/>
                  </a:moveTo>
                  <a:lnTo>
                    <a:pt x="40" y="19"/>
                  </a:lnTo>
                  <a:lnTo>
                    <a:pt x="8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8629" name="Freeform 22"/>
            <p:cNvSpPr>
              <a:spLocks/>
            </p:cNvSpPr>
            <p:nvPr/>
          </p:nvSpPr>
          <p:spPr bwMode="auto">
            <a:xfrm>
              <a:off x="775" y="833"/>
              <a:ext cx="50" cy="13"/>
            </a:xfrm>
            <a:custGeom>
              <a:avLst/>
              <a:gdLst>
                <a:gd name="T0" fmla="*/ 0 w 100"/>
                <a:gd name="T1" fmla="*/ 0 h 27"/>
                <a:gd name="T2" fmla="*/ 1 w 100"/>
                <a:gd name="T3" fmla="*/ 0 h 27"/>
                <a:gd name="T4" fmla="*/ 1 w 100"/>
                <a:gd name="T5" fmla="*/ 0 h 27"/>
                <a:gd name="T6" fmla="*/ 0 60000 65536"/>
                <a:gd name="T7" fmla="*/ 0 60000 65536"/>
                <a:gd name="T8" fmla="*/ 0 60000 65536"/>
                <a:gd name="T9" fmla="*/ 0 w 100"/>
                <a:gd name="T10" fmla="*/ 0 h 27"/>
                <a:gd name="T11" fmla="*/ 100 w 100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27">
                  <a:moveTo>
                    <a:pt x="0" y="2"/>
                  </a:moveTo>
                  <a:lnTo>
                    <a:pt x="50" y="27"/>
                  </a:lnTo>
                  <a:lnTo>
                    <a:pt x="10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8630" name="Freeform 23"/>
            <p:cNvSpPr>
              <a:spLocks/>
            </p:cNvSpPr>
            <p:nvPr/>
          </p:nvSpPr>
          <p:spPr bwMode="auto">
            <a:xfrm>
              <a:off x="770" y="860"/>
              <a:ext cx="61" cy="16"/>
            </a:xfrm>
            <a:custGeom>
              <a:avLst/>
              <a:gdLst>
                <a:gd name="T0" fmla="*/ 0 w 122"/>
                <a:gd name="T1" fmla="*/ 0 h 30"/>
                <a:gd name="T2" fmla="*/ 1 w 122"/>
                <a:gd name="T3" fmla="*/ 1 h 30"/>
                <a:gd name="T4" fmla="*/ 1 w 122"/>
                <a:gd name="T5" fmla="*/ 0 h 30"/>
                <a:gd name="T6" fmla="*/ 0 60000 65536"/>
                <a:gd name="T7" fmla="*/ 0 60000 65536"/>
                <a:gd name="T8" fmla="*/ 0 60000 65536"/>
                <a:gd name="T9" fmla="*/ 0 w 122"/>
                <a:gd name="T10" fmla="*/ 0 h 30"/>
                <a:gd name="T11" fmla="*/ 122 w 122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2" h="30">
                  <a:moveTo>
                    <a:pt x="0" y="0"/>
                  </a:moveTo>
                  <a:lnTo>
                    <a:pt x="60" y="30"/>
                  </a:lnTo>
                  <a:lnTo>
                    <a:pt x="122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8631" name="Freeform 24"/>
            <p:cNvSpPr>
              <a:spLocks/>
            </p:cNvSpPr>
            <p:nvPr/>
          </p:nvSpPr>
          <p:spPr bwMode="auto">
            <a:xfrm>
              <a:off x="765" y="888"/>
              <a:ext cx="71" cy="18"/>
            </a:xfrm>
            <a:custGeom>
              <a:avLst/>
              <a:gdLst>
                <a:gd name="T0" fmla="*/ 0 w 140"/>
                <a:gd name="T1" fmla="*/ 0 h 35"/>
                <a:gd name="T2" fmla="*/ 1 w 140"/>
                <a:gd name="T3" fmla="*/ 1 h 35"/>
                <a:gd name="T4" fmla="*/ 1 w 140"/>
                <a:gd name="T5" fmla="*/ 0 h 35"/>
                <a:gd name="T6" fmla="*/ 0 60000 65536"/>
                <a:gd name="T7" fmla="*/ 0 60000 65536"/>
                <a:gd name="T8" fmla="*/ 0 60000 65536"/>
                <a:gd name="T9" fmla="*/ 0 w 140"/>
                <a:gd name="T10" fmla="*/ 0 h 35"/>
                <a:gd name="T11" fmla="*/ 140 w 140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0" h="35">
                  <a:moveTo>
                    <a:pt x="0" y="0"/>
                  </a:moveTo>
                  <a:lnTo>
                    <a:pt x="69" y="35"/>
                  </a:lnTo>
                  <a:lnTo>
                    <a:pt x="14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8632" name="Freeform 25"/>
            <p:cNvSpPr>
              <a:spLocks/>
            </p:cNvSpPr>
            <p:nvPr/>
          </p:nvSpPr>
          <p:spPr bwMode="auto">
            <a:xfrm>
              <a:off x="761" y="915"/>
              <a:ext cx="78" cy="20"/>
            </a:xfrm>
            <a:custGeom>
              <a:avLst/>
              <a:gdLst>
                <a:gd name="T0" fmla="*/ 0 w 158"/>
                <a:gd name="T1" fmla="*/ 0 h 41"/>
                <a:gd name="T2" fmla="*/ 0 w 158"/>
                <a:gd name="T3" fmla="*/ 0 h 41"/>
                <a:gd name="T4" fmla="*/ 0 w 158"/>
                <a:gd name="T5" fmla="*/ 0 h 41"/>
                <a:gd name="T6" fmla="*/ 0 60000 65536"/>
                <a:gd name="T7" fmla="*/ 0 60000 65536"/>
                <a:gd name="T8" fmla="*/ 0 60000 65536"/>
                <a:gd name="T9" fmla="*/ 0 w 158"/>
                <a:gd name="T10" fmla="*/ 0 h 41"/>
                <a:gd name="T11" fmla="*/ 158 w 158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41">
                  <a:moveTo>
                    <a:pt x="0" y="0"/>
                  </a:moveTo>
                  <a:lnTo>
                    <a:pt x="79" y="41"/>
                  </a:lnTo>
                  <a:lnTo>
                    <a:pt x="158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8633" name="Freeform 26"/>
            <p:cNvSpPr>
              <a:spLocks/>
            </p:cNvSpPr>
            <p:nvPr/>
          </p:nvSpPr>
          <p:spPr bwMode="auto">
            <a:xfrm>
              <a:off x="755" y="943"/>
              <a:ext cx="90" cy="23"/>
            </a:xfrm>
            <a:custGeom>
              <a:avLst/>
              <a:gdLst>
                <a:gd name="T0" fmla="*/ 0 w 180"/>
                <a:gd name="T1" fmla="*/ 0 h 46"/>
                <a:gd name="T2" fmla="*/ 1 w 180"/>
                <a:gd name="T3" fmla="*/ 1 h 46"/>
                <a:gd name="T4" fmla="*/ 1 w 180"/>
                <a:gd name="T5" fmla="*/ 0 h 46"/>
                <a:gd name="T6" fmla="*/ 0 60000 65536"/>
                <a:gd name="T7" fmla="*/ 0 60000 65536"/>
                <a:gd name="T8" fmla="*/ 0 60000 65536"/>
                <a:gd name="T9" fmla="*/ 0 w 180"/>
                <a:gd name="T10" fmla="*/ 0 h 46"/>
                <a:gd name="T11" fmla="*/ 180 w 180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0" h="46">
                  <a:moveTo>
                    <a:pt x="0" y="0"/>
                  </a:moveTo>
                  <a:lnTo>
                    <a:pt x="90" y="46"/>
                  </a:lnTo>
                  <a:lnTo>
                    <a:pt x="18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8634" name="Freeform 27"/>
            <p:cNvSpPr>
              <a:spLocks/>
            </p:cNvSpPr>
            <p:nvPr/>
          </p:nvSpPr>
          <p:spPr bwMode="auto">
            <a:xfrm>
              <a:off x="750" y="971"/>
              <a:ext cx="101" cy="25"/>
            </a:xfrm>
            <a:custGeom>
              <a:avLst/>
              <a:gdLst>
                <a:gd name="T0" fmla="*/ 0 w 202"/>
                <a:gd name="T1" fmla="*/ 0 h 50"/>
                <a:gd name="T2" fmla="*/ 1 w 202"/>
                <a:gd name="T3" fmla="*/ 1 h 50"/>
                <a:gd name="T4" fmla="*/ 1 w 202"/>
                <a:gd name="T5" fmla="*/ 0 h 50"/>
                <a:gd name="T6" fmla="*/ 0 60000 65536"/>
                <a:gd name="T7" fmla="*/ 0 60000 65536"/>
                <a:gd name="T8" fmla="*/ 0 60000 65536"/>
                <a:gd name="T9" fmla="*/ 0 w 202"/>
                <a:gd name="T10" fmla="*/ 0 h 50"/>
                <a:gd name="T11" fmla="*/ 202 w 202"/>
                <a:gd name="T12" fmla="*/ 50 h 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" h="50">
                  <a:moveTo>
                    <a:pt x="0" y="0"/>
                  </a:moveTo>
                  <a:lnTo>
                    <a:pt x="100" y="50"/>
                  </a:lnTo>
                  <a:lnTo>
                    <a:pt x="202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8635" name="Freeform 28"/>
            <p:cNvSpPr>
              <a:spLocks/>
            </p:cNvSpPr>
            <p:nvPr/>
          </p:nvSpPr>
          <p:spPr bwMode="auto">
            <a:xfrm>
              <a:off x="745" y="998"/>
              <a:ext cx="110" cy="28"/>
            </a:xfrm>
            <a:custGeom>
              <a:avLst/>
              <a:gdLst>
                <a:gd name="T0" fmla="*/ 0 w 220"/>
                <a:gd name="T1" fmla="*/ 0 h 55"/>
                <a:gd name="T2" fmla="*/ 1 w 220"/>
                <a:gd name="T3" fmla="*/ 1 h 55"/>
                <a:gd name="T4" fmla="*/ 1 w 220"/>
                <a:gd name="T5" fmla="*/ 0 h 55"/>
                <a:gd name="T6" fmla="*/ 0 60000 65536"/>
                <a:gd name="T7" fmla="*/ 0 60000 65536"/>
                <a:gd name="T8" fmla="*/ 0 60000 65536"/>
                <a:gd name="T9" fmla="*/ 0 w 220"/>
                <a:gd name="T10" fmla="*/ 0 h 55"/>
                <a:gd name="T11" fmla="*/ 220 w 220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" h="55">
                  <a:moveTo>
                    <a:pt x="0" y="0"/>
                  </a:moveTo>
                  <a:lnTo>
                    <a:pt x="110" y="55"/>
                  </a:lnTo>
                  <a:lnTo>
                    <a:pt x="22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8636" name="Freeform 29"/>
            <p:cNvSpPr>
              <a:spLocks/>
            </p:cNvSpPr>
            <p:nvPr/>
          </p:nvSpPr>
          <p:spPr bwMode="auto">
            <a:xfrm>
              <a:off x="740" y="681"/>
              <a:ext cx="46" cy="14"/>
            </a:xfrm>
            <a:custGeom>
              <a:avLst/>
              <a:gdLst>
                <a:gd name="T0" fmla="*/ 1 w 90"/>
                <a:gd name="T1" fmla="*/ 0 h 29"/>
                <a:gd name="T2" fmla="*/ 1 w 90"/>
                <a:gd name="T3" fmla="*/ 0 h 29"/>
                <a:gd name="T4" fmla="*/ 1 w 90"/>
                <a:gd name="T5" fmla="*/ 0 h 29"/>
                <a:gd name="T6" fmla="*/ 0 w 90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29"/>
                <a:gd name="T14" fmla="*/ 90 w 90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29">
                  <a:moveTo>
                    <a:pt x="90" y="29"/>
                  </a:moveTo>
                  <a:lnTo>
                    <a:pt x="29" y="25"/>
                  </a:lnTo>
                  <a:lnTo>
                    <a:pt x="61" y="4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8637" name="Freeform 30"/>
            <p:cNvSpPr>
              <a:spLocks/>
            </p:cNvSpPr>
            <p:nvPr/>
          </p:nvSpPr>
          <p:spPr bwMode="auto">
            <a:xfrm>
              <a:off x="808" y="679"/>
              <a:ext cx="53" cy="18"/>
            </a:xfrm>
            <a:custGeom>
              <a:avLst/>
              <a:gdLst>
                <a:gd name="T0" fmla="*/ 1 w 106"/>
                <a:gd name="T1" fmla="*/ 1 h 36"/>
                <a:gd name="T2" fmla="*/ 1 w 106"/>
                <a:gd name="T3" fmla="*/ 1 h 36"/>
                <a:gd name="T4" fmla="*/ 1 w 106"/>
                <a:gd name="T5" fmla="*/ 0 h 36"/>
                <a:gd name="T6" fmla="*/ 0 w 106"/>
                <a:gd name="T7" fmla="*/ 1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6"/>
                <a:gd name="T13" fmla="*/ 0 h 36"/>
                <a:gd name="T14" fmla="*/ 106 w 10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6" h="36">
                  <a:moveTo>
                    <a:pt x="106" y="3"/>
                  </a:moveTo>
                  <a:lnTo>
                    <a:pt x="45" y="36"/>
                  </a:lnTo>
                  <a:lnTo>
                    <a:pt x="62" y="0"/>
                  </a:lnTo>
                  <a:lnTo>
                    <a:pt x="0" y="32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68638" name="Freeform 31"/>
            <p:cNvSpPr>
              <a:spLocks/>
            </p:cNvSpPr>
            <p:nvPr/>
          </p:nvSpPr>
          <p:spPr bwMode="auto">
            <a:xfrm>
              <a:off x="793" y="628"/>
              <a:ext cx="15" cy="60"/>
            </a:xfrm>
            <a:custGeom>
              <a:avLst/>
              <a:gdLst>
                <a:gd name="T0" fmla="*/ 1 w 28"/>
                <a:gd name="T1" fmla="*/ 0 h 121"/>
                <a:gd name="T2" fmla="*/ 0 w 28"/>
                <a:gd name="T3" fmla="*/ 0 h 121"/>
                <a:gd name="T4" fmla="*/ 1 w 28"/>
                <a:gd name="T5" fmla="*/ 0 h 121"/>
                <a:gd name="T6" fmla="*/ 1 w 28"/>
                <a:gd name="T7" fmla="*/ 0 h 1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21"/>
                <a:gd name="T14" fmla="*/ 28 w 28"/>
                <a:gd name="T15" fmla="*/ 121 h 1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21">
                  <a:moveTo>
                    <a:pt x="13" y="121"/>
                  </a:moveTo>
                  <a:lnTo>
                    <a:pt x="0" y="44"/>
                  </a:lnTo>
                  <a:lnTo>
                    <a:pt x="28" y="75"/>
                  </a:lnTo>
                  <a:lnTo>
                    <a:pt x="13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68622" name="Line 32"/>
          <p:cNvSpPr>
            <a:spLocks noChangeShapeType="1"/>
          </p:cNvSpPr>
          <p:nvPr/>
        </p:nvSpPr>
        <p:spPr bwMode="auto">
          <a:xfrm flipV="1">
            <a:off x="3071813" y="2509837"/>
            <a:ext cx="1828800" cy="1371600"/>
          </a:xfrm>
          <a:prstGeom prst="line">
            <a:avLst/>
          </a:prstGeom>
          <a:noFill/>
          <a:ln w="28575">
            <a:solidFill>
              <a:schemeClr val="bg1"/>
            </a:solidFill>
            <a:prstDash val="lgDash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68623" name="Text Box 33"/>
          <p:cNvSpPr txBox="1">
            <a:spLocks noChangeArrowheads="1"/>
          </p:cNvSpPr>
          <p:nvPr/>
        </p:nvSpPr>
        <p:spPr bwMode="auto">
          <a:xfrm>
            <a:off x="6094413" y="2004483"/>
            <a:ext cx="15398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/>
              <a:t>Cell size shrinks as throughput and usage increase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LTE Becoming More Like Wi-Fi with Smaller Cells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B05167-2BB5-4ADB-9D12-886837EDC73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1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2764</TotalTime>
  <Words>1068</Words>
  <Application>Microsoft Office PowerPoint</Application>
  <PresentationFormat>On-screen Show (4:3)</PresentationFormat>
  <Paragraphs>221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微软雅黑</vt:lpstr>
      <vt:lpstr>ＭＳ Ｐゴシック</vt:lpstr>
      <vt:lpstr>宋体</vt:lpstr>
      <vt:lpstr>Arial</vt:lpstr>
      <vt:lpstr>Arial Bold</vt:lpstr>
      <vt:lpstr>Arial Narrow</vt:lpstr>
      <vt:lpstr>Calibri</vt:lpstr>
      <vt:lpstr>Tahoma</vt:lpstr>
      <vt:lpstr>Wingdings</vt:lpstr>
      <vt:lpstr>Office Theme</vt:lpstr>
      <vt:lpstr>MIMO Radio Technology</vt:lpstr>
      <vt:lpstr>Outline</vt:lpstr>
      <vt:lpstr>Smartphone at the Top of  Network Stack</vt:lpstr>
      <vt:lpstr>From the User Perspective</vt:lpstr>
      <vt:lpstr>Convergence</vt:lpstr>
      <vt:lpstr>Operators Adopting IP Architecture</vt:lpstr>
      <vt:lpstr>Key Components of the IMS Architecture</vt:lpstr>
      <vt:lpstr>IMS Merges LTE/Wi-Fi/Wired</vt:lpstr>
      <vt:lpstr>LTE Becoming More Like Wi-Fi with Smaller Cells</vt:lpstr>
      <vt:lpstr>LTE / Wi-Fi Small Cells</vt:lpstr>
      <vt:lpstr>Handover Issues</vt:lpstr>
      <vt:lpstr>LTE-Advanced Facilitates Small Cells and Wi-Fi Cooperation</vt:lpstr>
      <vt:lpstr>802.11v Wireless Network Management </vt:lpstr>
      <vt:lpstr>802.11u – 1st Sep in Making Wi-Fi More Like LTE</vt:lpstr>
      <vt:lpstr>802.11aq Extension to 11u</vt:lpstr>
      <vt:lpstr>Wi-Fi Passpoint</vt:lpstr>
      <vt:lpstr>802.11ai Makes Wi-Fi More Like LTE</vt:lpstr>
      <vt:lpstr>Challenges on the Horizon</vt:lpstr>
      <vt:lpstr>Next Session</vt:lpstr>
    </vt:vector>
  </TitlesOfParts>
  <Company>UBM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</dc:title>
  <dc:creator>test</dc:creator>
  <cp:lastModifiedBy>Microsoft account</cp:lastModifiedBy>
  <cp:revision>63</cp:revision>
  <dcterms:created xsi:type="dcterms:W3CDTF">2011-12-16T23:28:29Z</dcterms:created>
  <dcterms:modified xsi:type="dcterms:W3CDTF">2013-10-14T16:18:51Z</dcterms:modified>
</cp:coreProperties>
</file>