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85" r:id="rId4"/>
    <p:sldId id="275" r:id="rId5"/>
    <p:sldId id="259" r:id="rId6"/>
    <p:sldId id="284" r:id="rId7"/>
    <p:sldId id="294" r:id="rId8"/>
    <p:sldId id="295" r:id="rId9"/>
    <p:sldId id="296" r:id="rId10"/>
    <p:sldId id="297" r:id="rId11"/>
    <p:sldId id="276" r:id="rId12"/>
    <p:sldId id="277" r:id="rId13"/>
    <p:sldId id="283" r:id="rId14"/>
    <p:sldId id="266" r:id="rId15"/>
    <p:sldId id="288" r:id="rId16"/>
    <p:sldId id="279" r:id="rId17"/>
    <p:sldId id="289" r:id="rId18"/>
    <p:sldId id="291" r:id="rId19"/>
    <p:sldId id="292" r:id="rId20"/>
    <p:sldId id="293" r:id="rId21"/>
    <p:sldId id="286" r:id="rId22"/>
    <p:sldId id="287" r:id="rId23"/>
    <p:sldId id="298" r:id="rId24"/>
    <p:sldId id="290" r:id="rId25"/>
    <p:sldId id="258"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2C00"/>
    <a:srgbClr val="CC2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864"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1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6E5195AE-A7B3-42E8-9990-5261B069BC30}" type="datetimeFigureOut">
              <a:rPr lang="en-US"/>
              <a:pPr>
                <a:defRPr/>
              </a:pPr>
              <a:t>10/15/2013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3B36BE9-C616-4A43-81BC-20D703E33D5C}" type="slidenum">
              <a:rPr lang="en-US"/>
              <a:pPr>
                <a:defRPr/>
              </a:pPr>
              <a:t>‹#›</a:t>
            </a:fld>
            <a:endParaRPr lang="en-US"/>
          </a:p>
        </p:txBody>
      </p:sp>
    </p:spTree>
    <p:extLst>
      <p:ext uri="{BB962C8B-B14F-4D97-AF65-F5344CB8AC3E}">
        <p14:creationId xmlns:p14="http://schemas.microsoft.com/office/powerpoint/2010/main" val="2074966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marL="914400" lvl="1" indent="-457200" eaLnBrk="1" hangingPunct="1">
              <a:spcBef>
                <a:spcPct val="20000"/>
              </a:spcBef>
              <a:buClr>
                <a:srgbClr val="990000"/>
              </a:buClr>
              <a:buFont typeface="Wingdings" pitchFamily="2" charset="2"/>
              <a:buNone/>
            </a:pPr>
            <a:r>
              <a:rPr lang="en-US" sz="1600" dirty="0" smtClean="0">
                <a:solidFill>
                  <a:srgbClr val="000000"/>
                </a:solidFill>
              </a:rPr>
              <a:t>Signal impairments in a wireless channels include flat fading (aka attenuation), </a:t>
            </a:r>
            <a:r>
              <a:rPr lang="en-US" sz="1600" baseline="0" dirty="0" smtClean="0">
                <a:solidFill>
                  <a:srgbClr val="000000"/>
                </a:solidFill>
              </a:rPr>
              <a:t>multipath  and Doppler fading.</a:t>
            </a:r>
          </a:p>
          <a:p>
            <a:pPr marL="914400" lvl="1" indent="-457200" eaLnBrk="1" hangingPunct="1">
              <a:spcBef>
                <a:spcPct val="20000"/>
              </a:spcBef>
              <a:buClr>
                <a:srgbClr val="990000"/>
              </a:buClr>
              <a:buFont typeface="Wingdings" pitchFamily="2" charset="2"/>
              <a:buNone/>
            </a:pPr>
            <a:r>
              <a:rPr lang="en-US" sz="1600" baseline="0" dirty="0" smtClean="0">
                <a:solidFill>
                  <a:srgbClr val="000000"/>
                </a:solidFill>
              </a:rPr>
              <a:t>Multipath is caused by multiple versions of the transmitted signal formed by reflections from stationary and mobile objects.  When multiple versions of the signal add out of phase, a null is formed.  A typical multipath component of a received waveform is shown in the lower right plot and an example of a 15 dB flat fading component is shown below it.  Of course, typically receive signal exhibits flat, multipath and </a:t>
            </a:r>
            <a:r>
              <a:rPr lang="en-US" sz="1600" baseline="0" dirty="0" err="1" smtClean="0">
                <a:solidFill>
                  <a:srgbClr val="000000"/>
                </a:solidFill>
              </a:rPr>
              <a:t>doppler</a:t>
            </a:r>
            <a:r>
              <a:rPr lang="en-US" sz="1600" baseline="0" dirty="0" smtClean="0">
                <a:solidFill>
                  <a:srgbClr val="000000"/>
                </a:solidFill>
              </a:rPr>
              <a:t> fading – all superimposed.  When reflectors are mobile the nulls in the multipath components shift around in time and this effect is known as </a:t>
            </a:r>
            <a:r>
              <a:rPr lang="en-US" sz="1600" baseline="0" dirty="0" err="1" smtClean="0">
                <a:solidFill>
                  <a:srgbClr val="000000"/>
                </a:solidFill>
              </a:rPr>
              <a:t>doppler</a:t>
            </a:r>
            <a:r>
              <a:rPr lang="en-US" sz="1600" baseline="0" dirty="0" smtClean="0">
                <a:solidFill>
                  <a:srgbClr val="000000"/>
                </a:solidFill>
              </a:rPr>
              <a:t> fading.  A common way of dealing with the nulls resulting from multipath is by receiving the signal using a variety of multiple antenna techniques.  These techniques range from simple antenna diversity to MIMO.  More on this later.</a:t>
            </a:r>
          </a:p>
          <a:p>
            <a:pPr marL="914400" lvl="1" indent="-457200" eaLnBrk="1" hangingPunct="1">
              <a:spcBef>
                <a:spcPct val="20000"/>
              </a:spcBef>
              <a:buClr>
                <a:srgbClr val="990000"/>
              </a:buClr>
              <a:buFont typeface="Wingdings" pitchFamily="2" charset="2"/>
              <a:buNone/>
            </a:pPr>
            <a:endParaRPr lang="en-US" sz="1600" baseline="0" dirty="0" smtClean="0">
              <a:solidFill>
                <a:srgbClr val="000000"/>
              </a:solidFill>
            </a:endParaRPr>
          </a:p>
          <a:p>
            <a:pPr marL="914400" lvl="1" indent="-457200" eaLnBrk="1" hangingPunct="1">
              <a:spcBef>
                <a:spcPct val="20000"/>
              </a:spcBef>
              <a:buClr>
                <a:srgbClr val="990000"/>
              </a:buClr>
              <a:buFont typeface="Wingdings" pitchFamily="2" charset="2"/>
              <a:buNone/>
            </a:pPr>
            <a:r>
              <a:rPr lang="en-US" sz="1600" baseline="0" dirty="0" smtClean="0">
                <a:solidFill>
                  <a:srgbClr val="000000"/>
                </a:solidFill>
              </a:rPr>
              <a:t>Flat fading increases as a function of frequency and this relationship is given by the formula on the left.  A number of times through this presentation we mentioned that lower frequency spectrum exhibits lower losses and hence provides for higher operating range.  So here are some numerical examples showing that a 915 MHz signal exhibits 9 dB less loss than a 2.4 GHz signal and 16 dB less loss than a 5.8 GHz signal.</a:t>
            </a:r>
          </a:p>
          <a:p>
            <a:pPr marL="914400" lvl="1" indent="-457200" eaLnBrk="1" hangingPunct="1">
              <a:spcBef>
                <a:spcPct val="20000"/>
              </a:spcBef>
              <a:buClr>
                <a:srgbClr val="990000"/>
              </a:buClr>
              <a:buFont typeface="Wingdings" pitchFamily="2" charset="2"/>
              <a:buNone/>
            </a:pPr>
            <a:endParaRPr lang="en-US" sz="1600" baseline="0" dirty="0" smtClean="0">
              <a:solidFill>
                <a:srgbClr val="000000"/>
              </a:solidFill>
            </a:endParaRPr>
          </a:p>
          <a:p>
            <a:pPr marL="914400" lvl="1" indent="-457200" eaLnBrk="1" hangingPunct="1">
              <a:spcBef>
                <a:spcPct val="20000"/>
              </a:spcBef>
              <a:buClr>
                <a:srgbClr val="990000"/>
              </a:buClr>
              <a:buFont typeface="Wingdings" pitchFamily="2" charset="2"/>
              <a:buNone/>
            </a:pPr>
            <a:r>
              <a:rPr lang="en-US" sz="1600" baseline="0" dirty="0" smtClean="0">
                <a:solidFill>
                  <a:srgbClr val="000000"/>
                </a:solidFill>
              </a:rPr>
              <a:t>As a rule of thumb, given typical impairments in a wireless channel</a:t>
            </a:r>
            <a:endParaRPr lang="en-US" sz="1600" dirty="0" smtClean="0">
              <a:solidFill>
                <a:srgbClr val="000000"/>
              </a:solidFill>
            </a:endParaRPr>
          </a:p>
          <a:p>
            <a:pPr marL="914400" lvl="1" indent="-457200" eaLnBrk="1" hangingPunct="1">
              <a:spcBef>
                <a:spcPct val="20000"/>
              </a:spcBef>
              <a:buClr>
                <a:srgbClr val="990000"/>
              </a:buClr>
              <a:buFont typeface="Wingdings" pitchFamily="2" charset="2"/>
              <a:buNone/>
            </a:pPr>
            <a:endParaRPr lang="en-US" sz="1600" dirty="0" smtClean="0">
              <a:solidFill>
                <a:srgbClr val="000000"/>
              </a:solidFill>
            </a:endParaRPr>
          </a:p>
          <a:p>
            <a:pPr marL="914400" lvl="1" indent="-457200" eaLnBrk="1" hangingPunct="1">
              <a:spcBef>
                <a:spcPct val="20000"/>
              </a:spcBef>
              <a:buClr>
                <a:srgbClr val="990000"/>
              </a:buClr>
              <a:buFont typeface="Wingdings" pitchFamily="2" charset="2"/>
              <a:buNone/>
            </a:pPr>
            <a:r>
              <a:rPr lang="en-US" sz="1600" dirty="0" smtClean="0">
                <a:solidFill>
                  <a:srgbClr val="000000"/>
                </a:solidFill>
              </a:rPr>
              <a:t>~6-9 dB of link budget </a:t>
            </a:r>
            <a:r>
              <a:rPr lang="hu-HU" sz="1600" dirty="0" smtClean="0">
                <a:solidFill>
                  <a:srgbClr val="000000"/>
                </a:solidFill>
              </a:rPr>
              <a:t>increase </a:t>
            </a:r>
            <a:r>
              <a:rPr lang="en-US" sz="1600" dirty="0" smtClean="0">
                <a:solidFill>
                  <a:srgbClr val="000000"/>
                </a:solidFill>
              </a:rPr>
              <a:t>typically doubles the </a:t>
            </a:r>
            <a:r>
              <a:rPr lang="en-US" sz="1600" dirty="0" smtClean="0">
                <a:solidFill>
                  <a:srgbClr val="FF0000"/>
                </a:solidFill>
              </a:rPr>
              <a:t>out</a:t>
            </a:r>
            <a:r>
              <a:rPr lang="en-US" sz="1600" dirty="0" smtClean="0">
                <a:solidFill>
                  <a:srgbClr val="000000"/>
                </a:solidFill>
              </a:rPr>
              <a:t>door range</a:t>
            </a:r>
            <a:endParaRPr lang="hu-HU" sz="1600" dirty="0" smtClean="0">
              <a:solidFill>
                <a:srgbClr val="000000"/>
              </a:solidFill>
            </a:endParaRPr>
          </a:p>
          <a:p>
            <a:pPr marL="914400" lvl="1" indent="-457200" eaLnBrk="1" hangingPunct="1">
              <a:spcBef>
                <a:spcPct val="20000"/>
              </a:spcBef>
              <a:buClr>
                <a:srgbClr val="990000"/>
              </a:buClr>
              <a:buFont typeface="Wingdings" pitchFamily="2" charset="2"/>
              <a:buNone/>
            </a:pPr>
            <a:r>
              <a:rPr lang="hu-HU" sz="1600" dirty="0" smtClean="0">
                <a:solidFill>
                  <a:srgbClr val="000000"/>
                </a:solidFill>
              </a:rPr>
              <a:t>~9</a:t>
            </a:r>
            <a:r>
              <a:rPr lang="en-US" sz="1600" dirty="0" smtClean="0">
                <a:solidFill>
                  <a:srgbClr val="000000"/>
                </a:solidFill>
              </a:rPr>
              <a:t>-</a:t>
            </a:r>
            <a:r>
              <a:rPr lang="hu-HU" sz="1600" dirty="0" smtClean="0">
                <a:solidFill>
                  <a:srgbClr val="000000"/>
                </a:solidFill>
              </a:rPr>
              <a:t>12</a:t>
            </a:r>
            <a:r>
              <a:rPr lang="en-US" sz="1600" dirty="0" smtClean="0">
                <a:solidFill>
                  <a:srgbClr val="000000"/>
                </a:solidFill>
              </a:rPr>
              <a:t> dB of link budget </a:t>
            </a:r>
            <a:r>
              <a:rPr lang="hu-HU" sz="1600" dirty="0" smtClean="0">
                <a:solidFill>
                  <a:srgbClr val="000000"/>
                </a:solidFill>
              </a:rPr>
              <a:t>increase </a:t>
            </a:r>
            <a:r>
              <a:rPr lang="en-US" sz="1600" dirty="0" smtClean="0">
                <a:solidFill>
                  <a:srgbClr val="000000"/>
                </a:solidFill>
              </a:rPr>
              <a:t>typically doubles the </a:t>
            </a:r>
            <a:r>
              <a:rPr lang="hu-HU" sz="1600" dirty="0" smtClean="0">
                <a:solidFill>
                  <a:srgbClr val="FF0000"/>
                </a:solidFill>
              </a:rPr>
              <a:t>in</a:t>
            </a:r>
            <a:r>
              <a:rPr lang="en-US" sz="1600" dirty="0" smtClean="0">
                <a:solidFill>
                  <a:srgbClr val="000000"/>
                </a:solidFill>
              </a:rPr>
              <a:t>door range (more multipath indoors, eating up the link budget)</a:t>
            </a:r>
          </a:p>
          <a:p>
            <a:pPr eaLnBrk="1" hangingPunct="1">
              <a:spcBef>
                <a:spcPct val="0"/>
              </a:spcBef>
              <a:buFont typeface="Arial" pitchFamily="34" charset="0"/>
              <a:buNone/>
            </a:pPr>
            <a:endParaRPr lang="en-US" dirty="0"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EDBF42-668D-48EA-9DD5-95E92C8CD6AF}"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1118662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fld id="{B0032745-B66C-496B-A8FA-6A753B3081FD}" type="slidenum">
              <a:rPr lang="en-US">
                <a:latin typeface="Arial" panose="020B0604020202020204" pitchFamily="34" charset="0"/>
              </a:rPr>
              <a:pPr eaLnBrk="1" hangingPunct="1"/>
              <a:t>20</a:t>
            </a:fld>
            <a:endParaRPr lang="en-US">
              <a:latin typeface="Arial" panose="020B0604020202020204" pitchFamily="34" charset="0"/>
            </a:endParaRPr>
          </a:p>
        </p:txBody>
      </p:sp>
      <p:sp>
        <p:nvSpPr>
          <p:cNvPr id="55299" name="Rectangle 2"/>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Arial" panose="020B0604020202020204" pitchFamily="34" charset="0"/>
            </a:endParaRPr>
          </a:p>
        </p:txBody>
      </p:sp>
    </p:spTree>
    <p:extLst>
      <p:ext uri="{BB962C8B-B14F-4D97-AF65-F5344CB8AC3E}">
        <p14:creationId xmlns:p14="http://schemas.microsoft.com/office/powerpoint/2010/main" val="2048259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latin typeface="Arial" panose="020B0604020202020204" pitchFamily="34" charset="0"/>
              </a:rPr>
              <a:t>OFDM has proven to make the best use of the challenging wireless channel.  The figure at the lower left shows that the quality of the wireless channel varies as a function of frequency and as a function of time.  Even if I stand with my wireless device in one place, the signal at its receiver will fluctuate.  The nulls in the signal are due to multipath and doppler fading.  The wider the channel, the more difficult it is to equalize the received signal.  OFDM takes a divide and conquer approach.</a:t>
            </a:r>
          </a:p>
          <a:p>
            <a:pPr eaLnBrk="1" hangingPunct="1">
              <a:spcBef>
                <a:spcPct val="0"/>
              </a:spcBef>
            </a:pPr>
            <a:endParaRPr lang="en-US" smtClean="0">
              <a:latin typeface="Arial" panose="020B0604020202020204" pitchFamily="34" charset="0"/>
            </a:endParaRPr>
          </a:p>
          <a:p>
            <a:pPr eaLnBrk="1" hangingPunct="1">
              <a:spcBef>
                <a:spcPct val="0"/>
              </a:spcBef>
            </a:pPr>
            <a:r>
              <a:rPr lang="en-US" smtClean="0">
                <a:latin typeface="Arial" panose="020B0604020202020204" pitchFamily="34" charset="0"/>
              </a:rPr>
              <a:t>OFDM transforms the frequency- and time-variable fading channel into multiple parallel correlated flat-fading channels.  The narrow channels of each OFDM subcarrier exhibit small variations, making equalization simple.  Thus, the OFDM channel can be arbitrarily wide.  </a:t>
            </a:r>
          </a:p>
          <a:p>
            <a:pPr eaLnBrk="1" hangingPunct="1">
              <a:spcBef>
                <a:spcPct val="0"/>
              </a:spcBef>
            </a:pPr>
            <a:endParaRPr lang="en-US" smtClean="0">
              <a:latin typeface="Arial" panose="020B0604020202020204" pitchFamily="34" charset="0"/>
            </a:endParaRPr>
          </a:p>
          <a:p>
            <a:pPr eaLnBrk="1" hangingPunct="1">
              <a:spcBef>
                <a:spcPct val="0"/>
              </a:spcBef>
            </a:pPr>
            <a:r>
              <a:rPr lang="en-US" smtClean="0">
                <a:latin typeface="Arial" panose="020B0604020202020204" pitchFamily="34" charset="0"/>
              </a:rPr>
              <a:t>When OFDM is combined with multiple antenna techniques that we will discuss later, we can very effectively combat the time and frequency variability of the channel.</a:t>
            </a:r>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fld id="{84F7BFE5-2BF3-4886-AC6C-EF8CBCF03182}" type="slidenum">
              <a:rPr lang="en-US">
                <a:latin typeface="Arial" panose="020B0604020202020204" pitchFamily="34" charset="0"/>
              </a:rPr>
              <a:pPr eaLnBrk="1" hangingPunct="1"/>
              <a:t>4</a:t>
            </a:fld>
            <a:endParaRPr lang="en-US">
              <a:latin typeface="Arial" panose="020B0604020202020204" pitchFamily="34" charset="0"/>
            </a:endParaRPr>
          </a:p>
        </p:txBody>
      </p:sp>
    </p:spTree>
    <p:extLst>
      <p:ext uri="{BB962C8B-B14F-4D97-AF65-F5344CB8AC3E}">
        <p14:creationId xmlns:p14="http://schemas.microsoft.com/office/powerpoint/2010/main" val="3004222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smtClean="0">
                <a:ea typeface="+mn-ea"/>
              </a:rPr>
              <a:t>The basic principle of OFDM is to split a high-rate data stream into a number of parallel low-rate data streams, each a narrowband signal carried by a subcarrier. </a:t>
            </a:r>
          </a:p>
          <a:p>
            <a:pPr>
              <a:defRPr/>
            </a:pPr>
            <a:endParaRPr lang="en-US" dirty="0" smtClean="0">
              <a:ea typeface="+mn-ea"/>
            </a:endParaRPr>
          </a:p>
          <a:p>
            <a:pPr>
              <a:defRPr/>
            </a:pPr>
            <a:r>
              <a:rPr lang="en-US" dirty="0" smtClean="0">
                <a:ea typeface="+mn-ea"/>
              </a:rPr>
              <a:t>When we talk about the channel, in the 2</a:t>
            </a:r>
            <a:r>
              <a:rPr lang="en-US" baseline="30000" dirty="0" smtClean="0">
                <a:ea typeface="+mn-ea"/>
              </a:rPr>
              <a:t>nd</a:t>
            </a:r>
            <a:r>
              <a:rPr lang="en-US" dirty="0" smtClean="0">
                <a:ea typeface="+mn-ea"/>
              </a:rPr>
              <a:t> part of this session, you will see why a multicarrier scheme is so appropriate for the wireless channel.</a:t>
            </a:r>
            <a:endParaRPr lang="en-US" dirty="0" smtClean="0"/>
          </a:p>
          <a:p>
            <a:pPr>
              <a:defRPr/>
            </a:pPr>
            <a:endParaRPr lang="en-US" dirty="0" smtClean="0">
              <a:ea typeface="+mn-ea"/>
            </a:endParaRPr>
          </a:p>
          <a:p>
            <a:pPr>
              <a:defRPr/>
            </a:pPr>
            <a:r>
              <a:rPr lang="en-US" dirty="0" smtClean="0">
                <a:ea typeface="+mn-ea"/>
              </a:rPr>
              <a:t>The different narrowband streams are generated in the frequency domain and then combined to form the broadband stream using a mathematical algorithm called an Inverse Fast Fourier Transform (IFFT) that is implemented in digital-signal processors.</a:t>
            </a:r>
          </a:p>
          <a:p>
            <a:pPr>
              <a:defRPr/>
            </a:pPr>
            <a:endParaRPr lang="en-US" dirty="0" smtClean="0">
              <a:ea typeface="+mn-ea"/>
            </a:endParaRPr>
          </a:p>
          <a:p>
            <a:pPr>
              <a:defRPr/>
            </a:pPr>
            <a:r>
              <a:rPr lang="en-US" dirty="0" smtClean="0">
                <a:ea typeface="+mn-ea"/>
              </a:rPr>
              <a:t>The system is called orthogonal, because the subcarriers are generated as orthogonal in the frequency domain and the IFFT conserves that characteristic. OFDM</a:t>
            </a:r>
          </a:p>
          <a:p>
            <a:pPr>
              <a:defRPr/>
            </a:pPr>
            <a:r>
              <a:rPr lang="en-US" dirty="0" smtClean="0">
                <a:ea typeface="+mn-ea"/>
              </a:rPr>
              <a:t>systems may lose their orthogonal nature as a result of the Doppler shift induced by the speed of the transmitter or the receiver. </a:t>
            </a: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6AC70F2F-0E0E-4118-A5B4-675B265C1B66}" type="slidenum">
              <a:rPr lang="en-US"/>
              <a:pPr eaLnBrk="1" hangingPunct="1"/>
              <a:t>5</a:t>
            </a:fld>
            <a:endParaRPr lang="en-US"/>
          </a:p>
        </p:txBody>
      </p:sp>
    </p:spTree>
    <p:extLst>
      <p:ext uri="{BB962C8B-B14F-4D97-AF65-F5344CB8AC3E}">
        <p14:creationId xmlns:p14="http://schemas.microsoft.com/office/powerpoint/2010/main" val="345147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This slide explains cyclic prefix, which serves to eliminate inter symbol interference. Cyclic prefix is also known as a guard interval.  It is a copy from the end of the symbol and is a place holder between symbols.  CP introduces period of time for all the multipath reflections in the channel to settle  before the radio tries to decode the OFDM symbol.  CP is a very effective method for eliminating inter-symbol interference or ISI.</a:t>
            </a:r>
            <a:endParaRPr lang="en-US" dirty="0"/>
          </a:p>
        </p:txBody>
      </p:sp>
      <p:sp>
        <p:nvSpPr>
          <p:cNvPr id="4" name="Slide Number Placeholder 3"/>
          <p:cNvSpPr>
            <a:spLocks noGrp="1"/>
          </p:cNvSpPr>
          <p:nvPr>
            <p:ph type="sldNum" sz="quarter" idx="10"/>
          </p:nvPr>
        </p:nvSpPr>
        <p:spPr/>
        <p:txBody>
          <a:bodyPr/>
          <a:lstStyle/>
          <a:p>
            <a:pPr>
              <a:defRPr/>
            </a:pPr>
            <a:fld id="{1A9E8C99-7DFC-4050-AE90-31E078FDA351}" type="slidenum">
              <a:rPr lang="en-US" smtClean="0"/>
              <a:pPr>
                <a:defRPr/>
              </a:pPr>
              <a:t>6</a:t>
            </a:fld>
            <a:endParaRPr lang="en-US"/>
          </a:p>
        </p:txBody>
      </p:sp>
    </p:spTree>
    <p:extLst>
      <p:ext uri="{BB962C8B-B14F-4D97-AF65-F5344CB8AC3E}">
        <p14:creationId xmlns:p14="http://schemas.microsoft.com/office/powerpoint/2010/main" val="603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3B36BE9-C616-4A43-81BC-20D703E33D5C}" type="slidenum">
              <a:rPr lang="en-US" smtClean="0"/>
              <a:pPr>
                <a:defRPr/>
              </a:pPr>
              <a:t>8</a:t>
            </a:fld>
            <a:endParaRPr lang="en-US"/>
          </a:p>
        </p:txBody>
      </p:sp>
    </p:spTree>
    <p:extLst>
      <p:ext uri="{BB962C8B-B14F-4D97-AF65-F5344CB8AC3E}">
        <p14:creationId xmlns:p14="http://schemas.microsoft.com/office/powerpoint/2010/main" val="30304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multiple-access aspect of OFDMA comes from being able to assign different users</a:t>
            </a:r>
          </a:p>
          <a:p>
            <a:r>
              <a:rPr lang="en-US" sz="1200" kern="1200" baseline="0" dirty="0" smtClean="0">
                <a:solidFill>
                  <a:schemeClr val="tx1"/>
                </a:solidFill>
                <a:latin typeface="+mn-lt"/>
                <a:ea typeface="+mn-ea"/>
                <a:cs typeface="+mn-cs"/>
              </a:rPr>
              <a:t>different subcarriers over time. A minimum resource block that the system can assign to</a:t>
            </a:r>
          </a:p>
          <a:p>
            <a:r>
              <a:rPr lang="en-US" sz="1200" kern="1200" baseline="0" dirty="0" smtClean="0">
                <a:solidFill>
                  <a:schemeClr val="tx1"/>
                </a:solidFill>
                <a:latin typeface="+mn-lt"/>
                <a:ea typeface="+mn-ea"/>
                <a:cs typeface="+mn-cs"/>
              </a:rPr>
              <a:t>a user transmission consists of 12 subcarriers over 14 symbols (approx 1.0 msec.)</a:t>
            </a:r>
            <a:endParaRPr lang="en-US" dirty="0"/>
          </a:p>
        </p:txBody>
      </p:sp>
      <p:sp>
        <p:nvSpPr>
          <p:cNvPr id="4" name="Slide Number Placeholder 3"/>
          <p:cNvSpPr>
            <a:spLocks noGrp="1"/>
          </p:cNvSpPr>
          <p:nvPr>
            <p:ph type="sldNum" sz="quarter" idx="10"/>
          </p:nvPr>
        </p:nvSpPr>
        <p:spPr/>
        <p:txBody>
          <a:bodyPr/>
          <a:lstStyle/>
          <a:p>
            <a:pPr>
              <a:defRPr/>
            </a:pPr>
            <a:fld id="{1A9E8C99-7DFC-4050-AE90-31E078FDA351}" type="slidenum">
              <a:rPr lang="en-US" smtClean="0"/>
              <a:pPr>
                <a:defRPr/>
              </a:pPr>
              <a:t>9</a:t>
            </a:fld>
            <a:endParaRPr lang="en-US"/>
          </a:p>
        </p:txBody>
      </p:sp>
    </p:spTree>
    <p:extLst>
      <p:ext uri="{BB962C8B-B14F-4D97-AF65-F5344CB8AC3E}">
        <p14:creationId xmlns:p14="http://schemas.microsoft.com/office/powerpoint/2010/main" val="149932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By having control over which subcarriers are assigned in which sectors, LTE can control frequency reuse. By using all the subcarriers in each sector, the system would</a:t>
            </a:r>
          </a:p>
          <a:p>
            <a:r>
              <a:rPr lang="en-US" sz="1200" kern="1200" baseline="0" dirty="0" smtClean="0">
                <a:solidFill>
                  <a:schemeClr val="tx1"/>
                </a:solidFill>
                <a:latin typeface="+mn-lt"/>
                <a:ea typeface="+mn-ea"/>
                <a:cs typeface="+mn-cs"/>
              </a:rPr>
              <a:t>operate at a frequency reuse of 1; but by using a different one third of the subcarriers in each sector, the system achieves a looser frequency reuse of 1/3. The looser frequency reduces overall spectral efficiency but delivers high peak rates to users.</a:t>
            </a:r>
            <a:endParaRPr lang="en-US" dirty="0"/>
          </a:p>
        </p:txBody>
      </p:sp>
      <p:sp>
        <p:nvSpPr>
          <p:cNvPr id="4" name="Slide Number Placeholder 3"/>
          <p:cNvSpPr>
            <a:spLocks noGrp="1"/>
          </p:cNvSpPr>
          <p:nvPr>
            <p:ph type="sldNum" sz="quarter" idx="10"/>
          </p:nvPr>
        </p:nvSpPr>
        <p:spPr/>
        <p:txBody>
          <a:bodyPr/>
          <a:lstStyle/>
          <a:p>
            <a:pPr>
              <a:defRPr/>
            </a:pPr>
            <a:fld id="{1A9E8C99-7DFC-4050-AE90-31E078FDA351}" type="slidenum">
              <a:rPr lang="en-US" smtClean="0"/>
              <a:pPr>
                <a:defRPr/>
              </a:pPr>
              <a:t>10</a:t>
            </a:fld>
            <a:endParaRPr lang="en-US"/>
          </a:p>
        </p:txBody>
      </p:sp>
    </p:spTree>
    <p:extLst>
      <p:ext uri="{BB962C8B-B14F-4D97-AF65-F5344CB8AC3E}">
        <p14:creationId xmlns:p14="http://schemas.microsoft.com/office/powerpoint/2010/main" val="24604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LTE uses a variety of multiple antenna techniques.  Sometimes we loosely refer to these as MIMO (Multiple Input Multiple Output).  MIMO enables spatial multiplexing whereby multiple streams of data (called layers in LTE) are transmitted in the same channel simultaneously.  Spatial Multiplexing is only possible in a decorrelated channel and with multiple transmitters and receivers.</a:t>
            </a:r>
          </a:p>
          <a:p>
            <a:pPr eaLnBrk="1" hangingPunct="1">
              <a:spcBef>
                <a:spcPct val="0"/>
              </a:spcBef>
            </a:pPr>
            <a:endParaRPr lang="en-US" smtClean="0"/>
          </a:p>
          <a:p>
            <a:pPr eaLnBrk="1" hangingPunct="1">
              <a:spcBef>
                <a:spcPct val="0"/>
              </a:spcBef>
            </a:pPr>
            <a:r>
              <a:rPr lang="en-US" smtClean="0"/>
              <a:t>In addition to Spatial Multiplexing, Multiple antenna techniques include transmit and receive diversity in MISO, SIMO and MIMO configurations.  Spatial Multiplexing typically requires high signal to noise ratio (SNR) conditions.  In the presence of low SNR or excessive doppler, multiple transmitters can be used for transmit diversity such as Cyclic Delay Diversity CDD and multiple receivers can be used for receive diversity techniques such ash MRC maximal ratio combining. Both transmit and receive diversity can be used simultaneously, further improving the robustness of the channel.  While spatial multiplexing of 2 layers has the potential of doubling the data rate, diversity techniques use multiple radios for redundant transmission of a single stream and hence have lower theoretical throughout.  LTE MIMO radios can dynamically select Spatial Multiplexing in channel conditions that are suitable for this and then switch to transmit and receive diversity when channel conditions deteriorate.</a:t>
            </a:r>
          </a:p>
        </p:txBody>
      </p:sp>
      <p:sp>
        <p:nvSpPr>
          <p:cNvPr id="542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fld id="{06D3B236-77A4-459E-B883-12B23A81B9E2}" type="slidenum">
              <a:rPr lang="en-US">
                <a:latin typeface="Calibri" panose="020F0502020204030204" pitchFamily="34" charset="0"/>
              </a:rPr>
              <a:pPr eaLnBrk="1" hangingPunct="1"/>
              <a:t>12</a:t>
            </a:fld>
            <a:endParaRPr lang="en-US">
              <a:latin typeface="Calibri" panose="020F0502020204030204" pitchFamily="34" charset="0"/>
            </a:endParaRPr>
          </a:p>
        </p:txBody>
      </p:sp>
    </p:spTree>
    <p:extLst>
      <p:ext uri="{BB962C8B-B14F-4D97-AF65-F5344CB8AC3E}">
        <p14:creationId xmlns:p14="http://schemas.microsoft.com/office/powerpoint/2010/main" val="2448927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a:t>
            </a:r>
            <a:r>
              <a:rPr lang="en-US" baseline="0" dirty="0" smtClean="0"/>
              <a:t> MIMO device with multiple radios can implement transmit diversity in addition to receive diversity.  Receive diversity on a MIMO device can also more sophisticated than on a single-radio device because the complete packet and not just preamble can be received by multiple receivers and then the receive source can be selected based on signal quality or by combining multiple received signals.  This technique is known as maximal ratio combining (MRC).</a:t>
            </a:r>
          </a:p>
          <a:p>
            <a:pPr eaLnBrk="1" hangingPunct="1">
              <a:spcBef>
                <a:spcPct val="0"/>
              </a:spcBef>
            </a:pPr>
            <a:endParaRPr lang="en-US" baseline="0" dirty="0" smtClean="0"/>
          </a:p>
          <a:p>
            <a:pPr eaLnBrk="1" hangingPunct="1">
              <a:spcBef>
                <a:spcPct val="0"/>
              </a:spcBef>
            </a:pPr>
            <a:r>
              <a:rPr lang="en-US" baseline="0" dirty="0" smtClean="0"/>
              <a:t>One can think of receive diversity as analogous to having two ears and transmit diversity as analogous to having two mouths.  Transmit diversity techniques aim to produce multiple versions of the same signal and they are specifically designed to carefully control the relationship of these multiple versions of the signal so as to optimize signal reception.</a:t>
            </a:r>
          </a:p>
          <a:p>
            <a:pPr eaLnBrk="1" hangingPunct="1">
              <a:spcBef>
                <a:spcPct val="0"/>
              </a:spcBef>
            </a:pPr>
            <a:endParaRPr lang="en-US" baseline="0" dirty="0" smtClean="0"/>
          </a:p>
          <a:p>
            <a:pPr eaLnBrk="1" hangingPunct="1">
              <a:spcBef>
                <a:spcPct val="0"/>
              </a:spcBef>
            </a:pPr>
            <a:r>
              <a:rPr lang="en-US" baseline="0" dirty="0" smtClean="0"/>
              <a:t>Transmit and receive diversity techniques can be used independently or together.</a:t>
            </a:r>
          </a:p>
          <a:p>
            <a:pPr eaLnBrk="1" hangingPunct="1">
              <a:spcBef>
                <a:spcPct val="0"/>
              </a:spcBef>
            </a:pPr>
            <a:endParaRPr lang="en-US" baseline="0" dirty="0" smtClean="0"/>
          </a:p>
          <a:p>
            <a:pPr eaLnBrk="1" hangingPunct="1">
              <a:spcBef>
                <a:spcPct val="0"/>
              </a:spcBef>
            </a:pPr>
            <a:r>
              <a:rPr lang="en-US" baseline="0" dirty="0" smtClean="0"/>
              <a:t>When channel conditions allow, MIMO radios can also use spatial multiplexing whereby multiple radios are used to transmit more than one simultaneous data stream thereby multiplying the capacity of the airlink.</a:t>
            </a:r>
          </a:p>
          <a:p>
            <a:pPr eaLnBrk="1" hangingPunct="1">
              <a:spcBef>
                <a:spcPct val="0"/>
              </a:spcBef>
            </a:pPr>
            <a:endParaRPr lang="en-US" baseline="0" dirty="0" smtClean="0"/>
          </a:p>
          <a:p>
            <a:pPr eaLnBrk="1" hangingPunct="1">
              <a:spcBef>
                <a:spcPct val="0"/>
              </a:spcBef>
            </a:pPr>
            <a:endParaRPr lang="en-US" baseline="0" dirty="0" smtClean="0"/>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35339-C7DB-4E4A-A7AA-4C2F6EE28411}"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55231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E0129FCD-FE1C-4BB6-B58D-41AAF1A1C5E2}" type="datetime1">
              <a:rPr lang="en-US" smtClean="0"/>
              <a:t>10/15/2013</a:t>
            </a:fld>
            <a:endParaRPr lang="en-US"/>
          </a:p>
        </p:txBody>
      </p:sp>
      <p:sp>
        <p:nvSpPr>
          <p:cNvPr id="5" name="Slide Number Placeholder 5"/>
          <p:cNvSpPr>
            <a:spLocks noGrp="1"/>
          </p:cNvSpPr>
          <p:nvPr>
            <p:ph type="sldNum" sz="quarter" idx="11"/>
          </p:nvPr>
        </p:nvSpPr>
        <p:spPr>
          <a:xfrm>
            <a:off x="32766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507DB82B-87C4-491F-B048-DF05A48DA6E6}" type="slidenum">
              <a:rPr lang="en-US"/>
              <a:pPr>
                <a:defRPr/>
              </a:pPr>
              <a:t>‹#›</a:t>
            </a:fld>
            <a:endParaRPr lang="en-US"/>
          </a:p>
        </p:txBody>
      </p:sp>
    </p:spTree>
    <p:extLst>
      <p:ext uri="{BB962C8B-B14F-4D97-AF65-F5344CB8AC3E}">
        <p14:creationId xmlns:p14="http://schemas.microsoft.com/office/powerpoint/2010/main" val="20903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093A0857-D055-4D8C-8BF4-A5AC93C61467}" type="datetime1">
              <a:rPr lang="en-US" smtClean="0"/>
              <a:t>10/15/2013</a:t>
            </a:fld>
            <a:endParaRPr lang="en-US"/>
          </a:p>
        </p:txBody>
      </p:sp>
      <p:sp>
        <p:nvSpPr>
          <p:cNvPr id="5" name="Slide Number Placeholder 5"/>
          <p:cNvSpPr>
            <a:spLocks noGrp="1"/>
          </p:cNvSpPr>
          <p:nvPr>
            <p:ph type="sldNum" sz="quarter" idx="11"/>
          </p:nvPr>
        </p:nvSpPr>
        <p:spPr>
          <a:xfrm>
            <a:off x="30480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A4F1D10-C143-4E1E-BC8C-56DED8FECD4E}" type="slidenum">
              <a:rPr lang="en-US"/>
              <a:pPr>
                <a:defRPr/>
              </a:pPr>
              <a:t>‹#›</a:t>
            </a:fld>
            <a:endParaRPr lang="en-US"/>
          </a:p>
        </p:txBody>
      </p:sp>
    </p:spTree>
    <p:extLst>
      <p:ext uri="{BB962C8B-B14F-4D97-AF65-F5344CB8AC3E}">
        <p14:creationId xmlns:p14="http://schemas.microsoft.com/office/powerpoint/2010/main" val="307997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C1ABDE61-B0F4-4B03-BD85-355154F2C91C}" type="datetime1">
              <a:rPr lang="en-US" smtClean="0"/>
              <a:t>10/15/2013</a:t>
            </a:fld>
            <a:endParaRPr lang="en-US"/>
          </a:p>
        </p:txBody>
      </p:sp>
      <p:sp>
        <p:nvSpPr>
          <p:cNvPr id="5" name="Slide Number Placeholder 5"/>
          <p:cNvSpPr>
            <a:spLocks noGrp="1"/>
          </p:cNvSpPr>
          <p:nvPr>
            <p:ph type="sldNum" sz="quarter" idx="11"/>
          </p:nvPr>
        </p:nvSpPr>
        <p:spPr>
          <a:xfrm>
            <a:off x="31242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18EBD737-CD2A-47FE-9BF9-682B05738F4A}" type="slidenum">
              <a:rPr lang="en-US"/>
              <a:pPr>
                <a:defRPr/>
              </a:pPr>
              <a:t>‹#›</a:t>
            </a:fld>
            <a:endParaRPr lang="en-US"/>
          </a:p>
        </p:txBody>
      </p:sp>
    </p:spTree>
    <p:extLst>
      <p:ext uri="{BB962C8B-B14F-4D97-AF65-F5344CB8AC3E}">
        <p14:creationId xmlns:p14="http://schemas.microsoft.com/office/powerpoint/2010/main" val="400016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641AE38D-D269-4AB6-ACBD-8BBD5FF68616}" type="datetime1">
              <a:rPr lang="en-US" smtClean="0"/>
              <a:t>10/15/2013</a:t>
            </a:fld>
            <a:endParaRPr lang="en-US"/>
          </a:p>
        </p:txBody>
      </p:sp>
      <p:sp>
        <p:nvSpPr>
          <p:cNvPr id="5" name="Slide Number Placeholder 5"/>
          <p:cNvSpPr>
            <a:spLocks noGrp="1"/>
          </p:cNvSpPr>
          <p:nvPr>
            <p:ph type="sldNum" sz="quarter" idx="11"/>
          </p:nvPr>
        </p:nvSpPr>
        <p:spPr>
          <a:xfrm>
            <a:off x="31242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75563D8-C050-4C82-9F0A-213C81A52F3D}" type="slidenum">
              <a:rPr lang="en-US"/>
              <a:pPr>
                <a:defRPr/>
              </a:pPr>
              <a:t>‹#›</a:t>
            </a:fld>
            <a:endParaRPr lang="en-US"/>
          </a:p>
        </p:txBody>
      </p:sp>
    </p:spTree>
    <p:extLst>
      <p:ext uri="{BB962C8B-B14F-4D97-AF65-F5344CB8AC3E}">
        <p14:creationId xmlns:p14="http://schemas.microsoft.com/office/powerpoint/2010/main" val="365806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2C468109-338C-42BB-8CB2-F2BFE0FA8CBA}" type="datetime1">
              <a:rPr lang="en-US" smtClean="0"/>
              <a:t>10/15/2013</a:t>
            </a:fld>
            <a:endParaRPr lang="en-US"/>
          </a:p>
        </p:txBody>
      </p:sp>
      <p:sp>
        <p:nvSpPr>
          <p:cNvPr id="5" name="Slide Number Placeholder 5"/>
          <p:cNvSpPr>
            <a:spLocks noGrp="1"/>
          </p:cNvSpPr>
          <p:nvPr>
            <p:ph type="sldNum" sz="quarter" idx="11"/>
          </p:nvPr>
        </p:nvSpPr>
        <p:spPr>
          <a:xfrm>
            <a:off x="31242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54370EEB-9741-42B5-A3C2-94F6A177EE8A}" type="slidenum">
              <a:rPr lang="en-US"/>
              <a:pPr>
                <a:defRPr/>
              </a:pPr>
              <a:t>‹#›</a:t>
            </a:fld>
            <a:endParaRPr lang="en-US"/>
          </a:p>
        </p:txBody>
      </p:sp>
    </p:spTree>
    <p:extLst>
      <p:ext uri="{BB962C8B-B14F-4D97-AF65-F5344CB8AC3E}">
        <p14:creationId xmlns:p14="http://schemas.microsoft.com/office/powerpoint/2010/main" val="382411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E80A2EB1-0839-4F06-B651-3809A20ACD01}" type="datetime1">
              <a:rPr lang="en-US" smtClean="0"/>
              <a:t>10/15/2013</a:t>
            </a:fld>
            <a:endParaRPr lang="en-US"/>
          </a:p>
        </p:txBody>
      </p:sp>
      <p:sp>
        <p:nvSpPr>
          <p:cNvPr id="6" name="Slide Number Placeholder 6"/>
          <p:cNvSpPr>
            <a:spLocks noGrp="1"/>
          </p:cNvSpPr>
          <p:nvPr>
            <p:ph type="sldNum" sz="quarter" idx="11"/>
          </p:nvPr>
        </p:nvSpPr>
        <p:spPr>
          <a:xfrm>
            <a:off x="31242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40405201-C49A-47E6-937D-5EC86306D36D}" type="slidenum">
              <a:rPr lang="en-US"/>
              <a:pPr>
                <a:defRPr/>
              </a:pPr>
              <a:t>‹#›</a:t>
            </a:fld>
            <a:endParaRPr lang="en-US"/>
          </a:p>
        </p:txBody>
      </p:sp>
    </p:spTree>
    <p:extLst>
      <p:ext uri="{BB962C8B-B14F-4D97-AF65-F5344CB8AC3E}">
        <p14:creationId xmlns:p14="http://schemas.microsoft.com/office/powerpoint/2010/main" val="394746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BD2BBCD2-8B8E-4AA8-B265-0B7C03B0DF0A}" type="datetime1">
              <a:rPr lang="en-US" smtClean="0"/>
              <a:t>10/15/2013</a:t>
            </a:fld>
            <a:endParaRPr lang="en-US"/>
          </a:p>
        </p:txBody>
      </p:sp>
      <p:sp>
        <p:nvSpPr>
          <p:cNvPr id="8" name="Slide Number Placeholder 8"/>
          <p:cNvSpPr>
            <a:spLocks noGrp="1"/>
          </p:cNvSpPr>
          <p:nvPr>
            <p:ph type="sldNum" sz="quarter" idx="11"/>
          </p:nvPr>
        </p:nvSpPr>
        <p:spPr>
          <a:xfrm>
            <a:off x="31242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295CA00C-FB31-416E-854D-52055C9D5855}" type="slidenum">
              <a:rPr lang="en-US"/>
              <a:pPr>
                <a:defRPr/>
              </a:pPr>
              <a:t>‹#›</a:t>
            </a:fld>
            <a:endParaRPr lang="en-US"/>
          </a:p>
        </p:txBody>
      </p:sp>
    </p:spTree>
    <p:extLst>
      <p:ext uri="{BB962C8B-B14F-4D97-AF65-F5344CB8AC3E}">
        <p14:creationId xmlns:p14="http://schemas.microsoft.com/office/powerpoint/2010/main" val="369448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4C336BD2-3D4C-492E-B958-F40E0893303B}" type="datetime1">
              <a:rPr lang="en-US" smtClean="0"/>
              <a:t>10/15/2013</a:t>
            </a:fld>
            <a:endParaRPr lang="en-US"/>
          </a:p>
        </p:txBody>
      </p:sp>
      <p:sp>
        <p:nvSpPr>
          <p:cNvPr id="4" name="Slide Number Placeholder 4"/>
          <p:cNvSpPr>
            <a:spLocks noGrp="1"/>
          </p:cNvSpPr>
          <p:nvPr>
            <p:ph type="sldNum" sz="quarter" idx="11"/>
          </p:nvPr>
        </p:nvSpPr>
        <p:spPr>
          <a:xfrm>
            <a:off x="30480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CCCB586-FDAF-42B2-9D5B-DED0E6353B13}" type="slidenum">
              <a:rPr lang="en-US"/>
              <a:pPr>
                <a:defRPr/>
              </a:pPr>
              <a:t>‹#›</a:t>
            </a:fld>
            <a:endParaRPr lang="en-US"/>
          </a:p>
        </p:txBody>
      </p:sp>
    </p:spTree>
    <p:extLst>
      <p:ext uri="{BB962C8B-B14F-4D97-AF65-F5344CB8AC3E}">
        <p14:creationId xmlns:p14="http://schemas.microsoft.com/office/powerpoint/2010/main" val="126999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0312C752-D617-4667-9ABD-998CE299EF9C}" type="datetime1">
              <a:rPr lang="en-US" smtClean="0"/>
              <a:t>10/15/2013</a:t>
            </a:fld>
            <a:endParaRPr lang="en-US"/>
          </a:p>
        </p:txBody>
      </p:sp>
      <p:sp>
        <p:nvSpPr>
          <p:cNvPr id="3" name="Slide Number Placeholder 3"/>
          <p:cNvSpPr>
            <a:spLocks noGrp="1"/>
          </p:cNvSpPr>
          <p:nvPr>
            <p:ph type="sldNum" sz="quarter" idx="11"/>
          </p:nvPr>
        </p:nvSpPr>
        <p:spPr>
          <a:xfrm>
            <a:off x="29718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54B71555-08E7-474A-A224-C1F475C3D78E}" type="slidenum">
              <a:rPr lang="en-US"/>
              <a:pPr>
                <a:defRPr/>
              </a:pPr>
              <a:t>‹#›</a:t>
            </a:fld>
            <a:endParaRPr lang="en-US"/>
          </a:p>
        </p:txBody>
      </p:sp>
    </p:spTree>
    <p:extLst>
      <p:ext uri="{BB962C8B-B14F-4D97-AF65-F5344CB8AC3E}">
        <p14:creationId xmlns:p14="http://schemas.microsoft.com/office/powerpoint/2010/main" val="315041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66B31271-33C1-49A1-9275-A759D463F2AC}" type="datetime1">
              <a:rPr lang="en-US" smtClean="0"/>
              <a:t>10/15/2013</a:t>
            </a:fld>
            <a:endParaRPr lang="en-US"/>
          </a:p>
        </p:txBody>
      </p:sp>
      <p:sp>
        <p:nvSpPr>
          <p:cNvPr id="6" name="Slide Number Placeholder 6"/>
          <p:cNvSpPr>
            <a:spLocks noGrp="1"/>
          </p:cNvSpPr>
          <p:nvPr>
            <p:ph type="sldNum" sz="quarter" idx="11"/>
          </p:nvPr>
        </p:nvSpPr>
        <p:spPr>
          <a:xfrm>
            <a:off x="30480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2DE612C0-2A69-44B8-B671-A84A7649E54A}" type="slidenum">
              <a:rPr lang="en-US"/>
              <a:pPr>
                <a:defRPr/>
              </a:pPr>
              <a:t>‹#›</a:t>
            </a:fld>
            <a:endParaRPr lang="en-US"/>
          </a:p>
        </p:txBody>
      </p:sp>
    </p:spTree>
    <p:extLst>
      <p:ext uri="{BB962C8B-B14F-4D97-AF65-F5344CB8AC3E}">
        <p14:creationId xmlns:p14="http://schemas.microsoft.com/office/powerpoint/2010/main" val="73152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89D8DE79-1A3E-48C5-98D9-5B63D8ADF0BD}" type="datetime1">
              <a:rPr lang="en-US" smtClean="0"/>
              <a:t>10/15/2013</a:t>
            </a:fld>
            <a:endParaRPr lang="en-US"/>
          </a:p>
        </p:txBody>
      </p:sp>
      <p:sp>
        <p:nvSpPr>
          <p:cNvPr id="6" name="Slide Number Placeholder 6"/>
          <p:cNvSpPr>
            <a:spLocks noGrp="1"/>
          </p:cNvSpPr>
          <p:nvPr>
            <p:ph type="sldNum" sz="quarter" idx="11"/>
          </p:nvPr>
        </p:nvSpPr>
        <p:spPr>
          <a:xfrm>
            <a:off x="3048000" y="632460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50B80586-2D56-4152-8D35-B28CC21300F5}" type="slidenum">
              <a:rPr lang="en-US"/>
              <a:pPr>
                <a:defRPr/>
              </a:pPr>
              <a:t>‹#›</a:t>
            </a:fld>
            <a:endParaRPr lang="en-US"/>
          </a:p>
        </p:txBody>
      </p:sp>
    </p:spTree>
    <p:extLst>
      <p:ext uri="{BB962C8B-B14F-4D97-AF65-F5344CB8AC3E}">
        <p14:creationId xmlns:p14="http://schemas.microsoft.com/office/powerpoint/2010/main" val="243534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2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2400" y="6248400"/>
            <a:ext cx="22002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eCenter_logo.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102225" y="6219825"/>
            <a:ext cx="38893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p:cNvPicPr>
            <a:picLocks noChangeAspect="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7600" y="6172200"/>
            <a:ext cx="13525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ftr="0" dt="0"/>
  <p:txStyles>
    <p:titleStyle>
      <a:lvl1pPr algn="ctr" rtl="0" eaLnBrk="0" fontAlgn="base" hangingPunct="0">
        <a:spcBef>
          <a:spcPct val="0"/>
        </a:spcBef>
        <a:spcAft>
          <a:spcPct val="0"/>
        </a:spcAft>
        <a:defRPr sz="4400" kern="1200">
          <a:solidFill>
            <a:srgbClr val="E62C00"/>
          </a:solidFill>
          <a:latin typeface="+mj-lt"/>
          <a:ea typeface="+mj-ea"/>
          <a:cs typeface="+mj-cs"/>
        </a:defRPr>
      </a:lvl1pPr>
      <a:lvl2pPr algn="ctr" rtl="0" eaLnBrk="0" fontAlgn="base" hangingPunct="0">
        <a:spcBef>
          <a:spcPct val="0"/>
        </a:spcBef>
        <a:spcAft>
          <a:spcPct val="0"/>
        </a:spcAft>
        <a:defRPr sz="4400">
          <a:solidFill>
            <a:srgbClr val="E62C00"/>
          </a:solidFill>
          <a:latin typeface="Calibri" pitchFamily="34" charset="0"/>
        </a:defRPr>
      </a:lvl2pPr>
      <a:lvl3pPr algn="ctr" rtl="0" eaLnBrk="0" fontAlgn="base" hangingPunct="0">
        <a:spcBef>
          <a:spcPct val="0"/>
        </a:spcBef>
        <a:spcAft>
          <a:spcPct val="0"/>
        </a:spcAft>
        <a:defRPr sz="4400">
          <a:solidFill>
            <a:srgbClr val="E62C00"/>
          </a:solidFill>
          <a:latin typeface="Calibri" pitchFamily="34" charset="0"/>
        </a:defRPr>
      </a:lvl3pPr>
      <a:lvl4pPr algn="ctr" rtl="0" eaLnBrk="0" fontAlgn="base" hangingPunct="0">
        <a:spcBef>
          <a:spcPct val="0"/>
        </a:spcBef>
        <a:spcAft>
          <a:spcPct val="0"/>
        </a:spcAft>
        <a:defRPr sz="4400">
          <a:solidFill>
            <a:srgbClr val="E62C00"/>
          </a:solidFill>
          <a:latin typeface="Calibri" pitchFamily="34" charset="0"/>
        </a:defRPr>
      </a:lvl4pPr>
      <a:lvl5pPr algn="ctr" rtl="0" eaLnBrk="0" fontAlgn="base" hangingPunct="0">
        <a:spcBef>
          <a:spcPct val="0"/>
        </a:spcBef>
        <a:spcAft>
          <a:spcPct val="0"/>
        </a:spcAft>
        <a:defRPr sz="4400">
          <a:solidFill>
            <a:srgbClr val="E62C00"/>
          </a:solidFill>
          <a:latin typeface="Calibri" pitchFamily="34" charset="0"/>
        </a:defRPr>
      </a:lvl5pPr>
      <a:lvl6pPr marL="457200" algn="ctr" rtl="0" fontAlgn="base">
        <a:spcBef>
          <a:spcPct val="0"/>
        </a:spcBef>
        <a:spcAft>
          <a:spcPct val="0"/>
        </a:spcAft>
        <a:defRPr sz="4400">
          <a:solidFill>
            <a:srgbClr val="E62C00"/>
          </a:solidFill>
          <a:latin typeface="Calibri" pitchFamily="34" charset="0"/>
        </a:defRPr>
      </a:lvl6pPr>
      <a:lvl7pPr marL="914400" algn="ctr" rtl="0" fontAlgn="base">
        <a:spcBef>
          <a:spcPct val="0"/>
        </a:spcBef>
        <a:spcAft>
          <a:spcPct val="0"/>
        </a:spcAft>
        <a:defRPr sz="4400">
          <a:solidFill>
            <a:srgbClr val="E62C00"/>
          </a:solidFill>
          <a:latin typeface="Calibri" pitchFamily="34" charset="0"/>
        </a:defRPr>
      </a:lvl7pPr>
      <a:lvl8pPr marL="1371600" algn="ctr" rtl="0" fontAlgn="base">
        <a:spcBef>
          <a:spcPct val="0"/>
        </a:spcBef>
        <a:spcAft>
          <a:spcPct val="0"/>
        </a:spcAft>
        <a:defRPr sz="4400">
          <a:solidFill>
            <a:srgbClr val="E62C00"/>
          </a:solidFill>
          <a:latin typeface="Calibri" pitchFamily="34" charset="0"/>
        </a:defRPr>
      </a:lvl8pPr>
      <a:lvl9pPr marL="1828800" algn="ctr" rtl="0" fontAlgn="base">
        <a:spcBef>
          <a:spcPct val="0"/>
        </a:spcBef>
        <a:spcAft>
          <a:spcPct val="0"/>
        </a:spcAft>
        <a:defRPr sz="4400">
          <a:solidFill>
            <a:srgbClr val="E62C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ctoscop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rtlCol="0">
            <a:normAutofit/>
          </a:bodyPr>
          <a:lstStyle/>
          <a:p>
            <a:pPr eaLnBrk="1" fontAlgn="auto" hangingPunct="1">
              <a:spcAft>
                <a:spcPts val="0"/>
              </a:spcAft>
              <a:defRPr/>
            </a:pPr>
            <a:r>
              <a:rPr lang="en-US" sz="4800" dirty="0" smtClean="0">
                <a:solidFill>
                  <a:schemeClr val="tx1">
                    <a:lumMod val="95000"/>
                    <a:lumOff val="5000"/>
                  </a:schemeClr>
                </a:solidFill>
                <a:latin typeface="Tahoma" pitchFamily="34" charset="0"/>
                <a:ea typeface="Tahoma" pitchFamily="34" charset="0"/>
                <a:cs typeface="Tahoma" pitchFamily="34" charset="0"/>
              </a:rPr>
              <a:t>MIMO Radio Technology</a:t>
            </a:r>
            <a:endParaRPr lang="en-US" sz="4800" dirty="0">
              <a:solidFill>
                <a:schemeClr val="tx1">
                  <a:lumMod val="95000"/>
                  <a:lumOff val="5000"/>
                </a:schemeClr>
              </a:solidFill>
              <a:latin typeface="Tahoma" pitchFamily="34" charset="0"/>
              <a:ea typeface="Tahoma" pitchFamily="34" charset="0"/>
              <a:cs typeface="Tahoma" pitchFamily="34" charset="0"/>
            </a:endParaRPr>
          </a:p>
        </p:txBody>
      </p:sp>
      <p:sp>
        <p:nvSpPr>
          <p:cNvPr id="14339" name="Subtitle 2"/>
          <p:cNvSpPr>
            <a:spLocks noGrp="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solidFill>
                  <a:schemeClr val="tx1"/>
                </a:solidFill>
                <a:latin typeface="Tahoma" panose="020B0604030504040204" pitchFamily="34" charset="0"/>
                <a:cs typeface="Tahoma" panose="020B0604030504040204" pitchFamily="34" charset="0"/>
              </a:rPr>
              <a:t>23-Oct-2013</a:t>
            </a:r>
            <a:br>
              <a:rPr lang="en-US" smtClean="0">
                <a:solidFill>
                  <a:schemeClr val="tx1"/>
                </a:solidFill>
                <a:latin typeface="Tahoma" panose="020B0604030504040204" pitchFamily="34" charset="0"/>
                <a:cs typeface="Tahoma" panose="020B0604030504040204" pitchFamily="34" charset="0"/>
              </a:rPr>
            </a:br>
            <a:r>
              <a:rPr lang="en-US" smtClean="0">
                <a:solidFill>
                  <a:schemeClr val="tx1"/>
                </a:solidFill>
                <a:latin typeface="Tahoma" panose="020B0604030504040204" pitchFamily="34" charset="0"/>
                <a:cs typeface="Tahoma" panose="020B0604030504040204" pitchFamily="34" charset="0"/>
              </a:rPr>
              <a:t>Fanny Mlinarsky</a:t>
            </a:r>
          </a:p>
          <a:p>
            <a:pPr eaLnBrk="1" hangingPunct="1"/>
            <a:r>
              <a:rPr lang="en-US" smtClean="0">
                <a:solidFill>
                  <a:schemeClr val="tx1"/>
                </a:solidFill>
                <a:latin typeface="Tahoma" panose="020B0604030504040204" pitchFamily="34" charset="0"/>
                <a:cs typeface="Tahoma" panose="020B0604030504040204" pitchFamily="34" charset="0"/>
              </a:rPr>
              <a:t>octoScope, Inc.</a:t>
            </a:r>
          </a:p>
        </p:txBody>
      </p:sp>
      <p:pic>
        <p:nvPicPr>
          <p:cNvPr id="14340" name="Picture 5" descr="ceCenter_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762000"/>
            <a:ext cx="528796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itle 1"/>
          <p:cNvSpPr txBox="1">
            <a:spLocks/>
          </p:cNvSpPr>
          <p:nvPr/>
        </p:nvSpPr>
        <p:spPr bwMode="auto">
          <a:xfrm>
            <a:off x="838200" y="24384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4000" dirty="0">
                <a:solidFill>
                  <a:srgbClr val="FF0000"/>
                </a:solidFill>
                <a:latin typeface="Tahoma" panose="020B0604030504040204" pitchFamily="34" charset="0"/>
                <a:cs typeface="Tahoma" panose="020B0604030504040204" pitchFamily="34" charset="0"/>
              </a:rPr>
              <a:t>Part 3: </a:t>
            </a:r>
            <a:r>
              <a:rPr lang="en-US" sz="4000" dirty="0" smtClean="0">
                <a:solidFill>
                  <a:srgbClr val="FF0000"/>
                </a:solidFill>
                <a:latin typeface="Tahoma" panose="020B0604030504040204" pitchFamily="34" charset="0"/>
                <a:cs typeface="Tahoma" panose="020B0604030504040204" pitchFamily="34" charset="0"/>
              </a:rPr>
              <a:t>Why MIMO and OFDM? </a:t>
            </a:r>
          </a:p>
        </p:txBody>
      </p:sp>
      <p:sp>
        <p:nvSpPr>
          <p:cNvPr id="1434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77F7FF-B54E-4396-B0ED-F91025316D83}" type="slidenum">
              <a:rPr lang="en-US">
                <a:latin typeface="Calibri" panose="020F0502020204030204" pitchFamily="34" charset="0"/>
              </a:rPr>
              <a:pPr/>
              <a:t>1</a:t>
            </a:fld>
            <a:endParaRPr 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851" y="4124980"/>
            <a:ext cx="2044149" cy="523220"/>
          </a:xfrm>
          <a:prstGeom prst="rect">
            <a:avLst/>
          </a:prstGeom>
          <a:noFill/>
        </p:spPr>
        <p:txBody>
          <a:bodyPr wrap="none" rtlCol="0">
            <a:spAutoFit/>
          </a:bodyPr>
          <a:lstStyle/>
          <a:p>
            <a:r>
              <a:rPr lang="en-US" sz="1400" dirty="0" smtClean="0"/>
              <a:t>Center subcarrier (DC) </a:t>
            </a:r>
            <a:br>
              <a:rPr lang="en-US" sz="1400" dirty="0" smtClean="0"/>
            </a:br>
            <a:r>
              <a:rPr lang="en-US" sz="1400" dirty="0" smtClean="0"/>
              <a:t>not transmitted in DL</a:t>
            </a:r>
            <a:endParaRPr lang="en-US" sz="1400" dirty="0"/>
          </a:p>
        </p:txBody>
      </p:sp>
      <p:sp>
        <p:nvSpPr>
          <p:cNvPr id="2" name="Trapezoid 1"/>
          <p:cNvSpPr/>
          <p:nvPr/>
        </p:nvSpPr>
        <p:spPr>
          <a:xfrm>
            <a:off x="1676400" y="2296180"/>
            <a:ext cx="6019800" cy="1752600"/>
          </a:xfrm>
          <a:prstGeom prst="trapezoid">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19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96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172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248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324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400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477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553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629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705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81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858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934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010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086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162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800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76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953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029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105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181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257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334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410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5486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562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638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715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791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867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943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352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429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05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581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57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733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886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962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038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114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191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343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419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495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133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209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286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2362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2438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2514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590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2667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743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2819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895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9718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048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124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200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2766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7244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45720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648200" y="2296180"/>
            <a:ext cx="76200" cy="175260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a:stCxn id="5" idx="0"/>
            <a:endCxn id="77" idx="2"/>
          </p:cNvCxnSpPr>
          <p:nvPr/>
        </p:nvCxnSpPr>
        <p:spPr>
          <a:xfrm rot="16200000" flipV="1">
            <a:off x="3660913" y="3092967"/>
            <a:ext cx="2057400" cy="6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2133600" y="1991380"/>
            <a:ext cx="5105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117505" y="1698248"/>
            <a:ext cx="3137590" cy="369332"/>
          </a:xfrm>
          <a:prstGeom prst="rect">
            <a:avLst/>
          </a:prstGeom>
          <a:noFill/>
        </p:spPr>
        <p:txBody>
          <a:bodyPr wrap="none" rtlCol="0">
            <a:spAutoFit/>
          </a:bodyPr>
          <a:lstStyle/>
          <a:p>
            <a:r>
              <a:rPr lang="en-US" dirty="0" smtClean="0"/>
              <a:t>Transmission bandwidth in RBs </a:t>
            </a:r>
            <a:endParaRPr lang="en-US" dirty="0"/>
          </a:p>
        </p:txBody>
      </p:sp>
      <p:cxnSp>
        <p:nvCxnSpPr>
          <p:cNvPr id="79" name="Straight Connector 78"/>
          <p:cNvCxnSpPr/>
          <p:nvPr/>
        </p:nvCxnSpPr>
        <p:spPr>
          <a:xfrm rot="5400000" flipH="1" flipV="1">
            <a:off x="6319510" y="2672090"/>
            <a:ext cx="26009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flipH="1" flipV="1">
            <a:off x="451315" y="2671296"/>
            <a:ext cx="2600980" cy="15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1752600" y="1534180"/>
            <a:ext cx="5867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124200" y="1307068"/>
            <a:ext cx="3048000" cy="369332"/>
          </a:xfrm>
          <a:prstGeom prst="rect">
            <a:avLst/>
          </a:prstGeom>
          <a:solidFill>
            <a:schemeClr val="bg1"/>
          </a:solidFill>
        </p:spPr>
        <p:txBody>
          <a:bodyPr wrap="square" rtlCol="0">
            <a:spAutoFit/>
          </a:bodyPr>
          <a:lstStyle/>
          <a:p>
            <a:pPr algn="ctr"/>
            <a:r>
              <a:rPr lang="en-US" dirty="0" smtClean="0"/>
              <a:t>Channel bandwidth in MHz</a:t>
            </a:r>
            <a:endParaRPr lang="en-US" dirty="0"/>
          </a:p>
        </p:txBody>
      </p:sp>
      <p:graphicFrame>
        <p:nvGraphicFramePr>
          <p:cNvPr id="86" name="Table 85"/>
          <p:cNvGraphicFramePr>
            <a:graphicFrameLocks noGrp="1"/>
          </p:cNvGraphicFramePr>
          <p:nvPr/>
        </p:nvGraphicFramePr>
        <p:xfrm>
          <a:off x="2113193" y="4800600"/>
          <a:ext cx="5225142" cy="11125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tblGrid>
              <a:tr h="370840">
                <a:tc>
                  <a:txBody>
                    <a:bodyPr/>
                    <a:lstStyle/>
                    <a:p>
                      <a:pPr algn="ctr"/>
                      <a:r>
                        <a:rPr lang="en-US" dirty="0" smtClean="0"/>
                        <a:t>1.4 </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a:t>
                      </a:r>
                      <a:endParaRPr lang="en-US" dirty="0"/>
                    </a:p>
                  </a:txBody>
                  <a:tcPr/>
                </a:tc>
                <a:tc>
                  <a:txBody>
                    <a:bodyPr/>
                    <a:lstStyle/>
                    <a:p>
                      <a:pPr algn="ctr"/>
                      <a:r>
                        <a:rPr lang="en-US" dirty="0" smtClean="0"/>
                        <a:t>15</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1.08</a:t>
                      </a:r>
                      <a:endParaRPr lang="en-US" dirty="0"/>
                    </a:p>
                  </a:txBody>
                  <a:tcPr/>
                </a:tc>
                <a:tc>
                  <a:txBody>
                    <a:bodyPr/>
                    <a:lstStyle/>
                    <a:p>
                      <a:pPr algn="ctr"/>
                      <a:r>
                        <a:rPr lang="en-US" dirty="0" smtClean="0"/>
                        <a:t>2.7</a:t>
                      </a:r>
                      <a:endParaRPr lang="en-US" dirty="0"/>
                    </a:p>
                  </a:txBody>
                  <a:tcPr/>
                </a:tc>
                <a:tc>
                  <a:txBody>
                    <a:bodyPr/>
                    <a:lstStyle/>
                    <a:p>
                      <a:pPr algn="ctr"/>
                      <a:r>
                        <a:rPr lang="en-US" dirty="0" smtClean="0"/>
                        <a:t>4.5</a:t>
                      </a:r>
                      <a:endParaRPr lang="en-US" dirty="0"/>
                    </a:p>
                  </a:txBody>
                  <a:tcPr/>
                </a:tc>
                <a:tc>
                  <a:txBody>
                    <a:bodyPr/>
                    <a:lstStyle/>
                    <a:p>
                      <a:pPr algn="ctr"/>
                      <a:r>
                        <a:rPr lang="en-US" dirty="0" smtClean="0"/>
                        <a:t>9</a:t>
                      </a:r>
                      <a:endParaRPr lang="en-US" dirty="0"/>
                    </a:p>
                  </a:txBody>
                  <a:tcPr/>
                </a:tc>
                <a:tc>
                  <a:txBody>
                    <a:bodyPr/>
                    <a:lstStyle/>
                    <a:p>
                      <a:pPr algn="ctr"/>
                      <a:r>
                        <a:rPr lang="en-US" dirty="0" smtClean="0"/>
                        <a:t>13.5</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15</a:t>
                      </a:r>
                      <a:endParaRPr lang="en-US" dirty="0"/>
                    </a:p>
                  </a:txBody>
                  <a:tcPr/>
                </a:tc>
                <a:tc>
                  <a:txBody>
                    <a:bodyPr/>
                    <a:lstStyle/>
                    <a:p>
                      <a:pPr algn="ctr"/>
                      <a:r>
                        <a:rPr lang="en-US" dirty="0" smtClean="0"/>
                        <a:t>25</a:t>
                      </a:r>
                      <a:endParaRPr lang="en-US" dirty="0"/>
                    </a:p>
                  </a:txBody>
                  <a:tcPr/>
                </a:tc>
                <a:tc>
                  <a:txBody>
                    <a:bodyPr/>
                    <a:lstStyle/>
                    <a:p>
                      <a:pPr algn="ctr"/>
                      <a:r>
                        <a:rPr lang="en-US" dirty="0" smtClean="0"/>
                        <a:t>50</a:t>
                      </a:r>
                      <a:endParaRPr lang="en-US" dirty="0"/>
                    </a:p>
                  </a:txBody>
                  <a:tcPr/>
                </a:tc>
                <a:tc>
                  <a:txBody>
                    <a:bodyPr/>
                    <a:lstStyle/>
                    <a:p>
                      <a:pPr algn="ctr"/>
                      <a:r>
                        <a:rPr lang="en-US" dirty="0" smtClean="0"/>
                        <a:t>75</a:t>
                      </a:r>
                      <a:endParaRPr lang="en-US" dirty="0"/>
                    </a:p>
                  </a:txBody>
                  <a:tcPr/>
                </a:tc>
                <a:tc>
                  <a:txBody>
                    <a:bodyPr/>
                    <a:lstStyle/>
                    <a:p>
                      <a:pPr algn="ctr"/>
                      <a:r>
                        <a:rPr lang="en-US" dirty="0" smtClean="0"/>
                        <a:t>100</a:t>
                      </a:r>
                      <a:endParaRPr lang="en-US" dirty="0"/>
                    </a:p>
                  </a:txBody>
                  <a:tcPr/>
                </a:tc>
              </a:tr>
            </a:tbl>
          </a:graphicData>
        </a:graphic>
      </p:graphicFrame>
      <p:sp>
        <p:nvSpPr>
          <p:cNvPr id="87" name="TextBox 86"/>
          <p:cNvSpPr txBox="1"/>
          <p:nvPr/>
        </p:nvSpPr>
        <p:spPr>
          <a:xfrm>
            <a:off x="732969" y="4800600"/>
            <a:ext cx="1402948" cy="369332"/>
          </a:xfrm>
          <a:prstGeom prst="rect">
            <a:avLst/>
          </a:prstGeom>
          <a:noFill/>
        </p:spPr>
        <p:txBody>
          <a:bodyPr wrap="none" rtlCol="0">
            <a:spAutoFit/>
          </a:bodyPr>
          <a:lstStyle/>
          <a:p>
            <a:pPr algn="r"/>
            <a:r>
              <a:rPr lang="en-US" dirty="0" smtClean="0"/>
              <a:t>Channel bw</a:t>
            </a:r>
            <a:endParaRPr lang="en-US" dirty="0"/>
          </a:p>
        </p:txBody>
      </p:sp>
      <p:sp>
        <p:nvSpPr>
          <p:cNvPr id="88" name="TextBox 87"/>
          <p:cNvSpPr txBox="1"/>
          <p:nvPr/>
        </p:nvSpPr>
        <p:spPr>
          <a:xfrm>
            <a:off x="228600" y="5193268"/>
            <a:ext cx="1907317" cy="369332"/>
          </a:xfrm>
          <a:prstGeom prst="rect">
            <a:avLst/>
          </a:prstGeom>
          <a:noFill/>
        </p:spPr>
        <p:txBody>
          <a:bodyPr wrap="none" rtlCol="0">
            <a:spAutoFit/>
          </a:bodyPr>
          <a:lstStyle/>
          <a:p>
            <a:pPr algn="r"/>
            <a:r>
              <a:rPr lang="en-US" dirty="0" smtClean="0"/>
              <a:t>Transmission bw</a:t>
            </a:r>
            <a:endParaRPr lang="en-US" dirty="0"/>
          </a:p>
        </p:txBody>
      </p:sp>
      <p:sp>
        <p:nvSpPr>
          <p:cNvPr id="89" name="TextBox 88"/>
          <p:cNvSpPr txBox="1"/>
          <p:nvPr/>
        </p:nvSpPr>
        <p:spPr>
          <a:xfrm>
            <a:off x="678469" y="5574268"/>
            <a:ext cx="1457450" cy="369332"/>
          </a:xfrm>
          <a:prstGeom prst="rect">
            <a:avLst/>
          </a:prstGeom>
          <a:noFill/>
        </p:spPr>
        <p:txBody>
          <a:bodyPr wrap="none" rtlCol="0">
            <a:spAutoFit/>
          </a:bodyPr>
          <a:lstStyle/>
          <a:p>
            <a:pPr algn="r"/>
            <a:r>
              <a:rPr lang="en-US" dirty="0" smtClean="0"/>
              <a:t># RBs per slot</a:t>
            </a:r>
            <a:endParaRPr lang="en-US" dirty="0"/>
          </a:p>
        </p:txBody>
      </p:sp>
      <p:sp>
        <p:nvSpPr>
          <p:cNvPr id="90" name="TextBox 89"/>
          <p:cNvSpPr txBox="1"/>
          <p:nvPr/>
        </p:nvSpPr>
        <p:spPr>
          <a:xfrm>
            <a:off x="7406658" y="4953000"/>
            <a:ext cx="617477" cy="369332"/>
          </a:xfrm>
          <a:prstGeom prst="rect">
            <a:avLst/>
          </a:prstGeom>
          <a:noFill/>
        </p:spPr>
        <p:txBody>
          <a:bodyPr wrap="none" rtlCol="0">
            <a:spAutoFit/>
          </a:bodyPr>
          <a:lstStyle/>
          <a:p>
            <a:pPr algn="r"/>
            <a:r>
              <a:rPr lang="en-US" dirty="0" smtClean="0"/>
              <a:t>MHz</a:t>
            </a:r>
            <a:endParaRPr lang="en-US" dirty="0"/>
          </a:p>
        </p:txBody>
      </p:sp>
      <p:cxnSp>
        <p:nvCxnSpPr>
          <p:cNvPr id="93" name="Straight Connector 92"/>
          <p:cNvCxnSpPr/>
          <p:nvPr/>
        </p:nvCxnSpPr>
        <p:spPr>
          <a:xfrm rot="5400000">
            <a:off x="7033535" y="5181600"/>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8" name="Title 97"/>
          <p:cNvSpPr>
            <a:spLocks noGrp="1"/>
          </p:cNvSpPr>
          <p:nvPr>
            <p:ph type="title"/>
          </p:nvPr>
        </p:nvSpPr>
        <p:spPr/>
        <p:txBody>
          <a:bodyPr/>
          <a:lstStyle/>
          <a:p>
            <a:r>
              <a:rPr lang="en-US" dirty="0" smtClean="0"/>
              <a:t>LTE Scalable Channel Bandwidth</a:t>
            </a:r>
            <a:endParaRPr lang="en-US" dirty="0"/>
          </a:p>
        </p:txBody>
      </p:sp>
      <p:sp>
        <p:nvSpPr>
          <p:cNvPr id="3" name="Slide Number Placeholder 2"/>
          <p:cNvSpPr>
            <a:spLocks noGrp="1"/>
          </p:cNvSpPr>
          <p:nvPr>
            <p:ph type="sldNum" sz="quarter" idx="11"/>
          </p:nvPr>
        </p:nvSpPr>
        <p:spPr/>
        <p:txBody>
          <a:bodyPr/>
          <a:lstStyle/>
          <a:p>
            <a:pPr>
              <a:defRPr/>
            </a:pPr>
            <a:fld id="{975563D8-C050-4C82-9F0A-213C81A52F3D}" type="slidenum">
              <a:rPr lang="en-US" smtClean="0"/>
              <a:pPr>
                <a:defRPr/>
              </a:pPr>
              <a:t>10</a:t>
            </a:fld>
            <a:endParaRPr lang="en-US"/>
          </a:p>
        </p:txBody>
      </p:sp>
    </p:spTree>
    <p:extLst>
      <p:ext uri="{BB962C8B-B14F-4D97-AF65-F5344CB8AC3E}">
        <p14:creationId xmlns:p14="http://schemas.microsoft.com/office/powerpoint/2010/main" val="4023696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mtClean="0"/>
              <a:t>MIMO Systems</a:t>
            </a:r>
          </a:p>
        </p:txBody>
      </p:sp>
      <p:sp>
        <p:nvSpPr>
          <p:cNvPr id="21507" name="Content Placeholder 77"/>
          <p:cNvSpPr>
            <a:spLocks noGrp="1"/>
          </p:cNvSpPr>
          <p:nvPr>
            <p:ph idx="1"/>
          </p:nvPr>
        </p:nvSpPr>
        <p:spPr bwMode="auto">
          <a:xfrm>
            <a:off x="457200" y="1600200"/>
            <a:ext cx="8229600" cy="1035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pitchFamily="34" charset="0"/>
              <a:buNone/>
            </a:pPr>
            <a:r>
              <a:rPr lang="en-US" sz="2400" smtClean="0"/>
              <a:t>MIMO systems are typically described as NxM, where N is the number of transmitters and M is the number of receivers.</a:t>
            </a:r>
          </a:p>
        </p:txBody>
      </p:sp>
      <p:grpSp>
        <p:nvGrpSpPr>
          <p:cNvPr id="21508" name="Group 76"/>
          <p:cNvGrpSpPr>
            <a:grpSpLocks/>
          </p:cNvGrpSpPr>
          <p:nvPr/>
        </p:nvGrpSpPr>
        <p:grpSpPr bwMode="auto">
          <a:xfrm>
            <a:off x="1752600" y="2659063"/>
            <a:ext cx="5791200" cy="3436937"/>
            <a:chOff x="1828800" y="932260"/>
            <a:chExt cx="5791200" cy="3437145"/>
          </a:xfrm>
        </p:grpSpPr>
        <p:grpSp>
          <p:nvGrpSpPr>
            <p:cNvPr id="21511" name="Group 4"/>
            <p:cNvGrpSpPr>
              <a:grpSpLocks/>
            </p:cNvGrpSpPr>
            <p:nvPr/>
          </p:nvGrpSpPr>
          <p:grpSpPr bwMode="auto">
            <a:xfrm>
              <a:off x="1828800" y="990600"/>
              <a:ext cx="1752600" cy="2895600"/>
              <a:chOff x="762000" y="990600"/>
              <a:chExt cx="1752600" cy="2895600"/>
            </a:xfrm>
          </p:grpSpPr>
          <p:sp>
            <p:nvSpPr>
              <p:cNvPr id="21570" name="TextBox 5"/>
              <p:cNvSpPr txBox="1">
                <a:spLocks noChangeArrowheads="1"/>
              </p:cNvSpPr>
              <p:nvPr/>
            </p:nvSpPr>
            <p:spPr bwMode="auto">
              <a:xfrm>
                <a:off x="1066800" y="1295400"/>
                <a:ext cx="417102"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TX</a:t>
                </a:r>
              </a:p>
            </p:txBody>
          </p:sp>
          <p:sp>
            <p:nvSpPr>
              <p:cNvPr id="21571" name="TextBox 6"/>
              <p:cNvSpPr txBox="1">
                <a:spLocks noChangeArrowheads="1"/>
              </p:cNvSpPr>
              <p:nvPr/>
            </p:nvSpPr>
            <p:spPr bwMode="auto">
              <a:xfrm>
                <a:off x="1066800" y="1814429"/>
                <a:ext cx="429926"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RX</a:t>
                </a:r>
              </a:p>
            </p:txBody>
          </p:sp>
          <p:sp>
            <p:nvSpPr>
              <p:cNvPr id="8" name="Rectangle 7"/>
              <p:cNvSpPr/>
              <p:nvPr/>
            </p:nvSpPr>
            <p:spPr>
              <a:xfrm>
                <a:off x="914400" y="1143410"/>
                <a:ext cx="685800" cy="1219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73" name="TextBox 8"/>
              <p:cNvSpPr txBox="1">
                <a:spLocks noChangeArrowheads="1"/>
              </p:cNvSpPr>
              <p:nvPr/>
            </p:nvSpPr>
            <p:spPr bwMode="auto">
              <a:xfrm>
                <a:off x="1084851" y="2667000"/>
                <a:ext cx="417102"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TX</a:t>
                </a:r>
              </a:p>
            </p:txBody>
          </p:sp>
          <p:sp>
            <p:nvSpPr>
              <p:cNvPr id="21574" name="TextBox 9"/>
              <p:cNvSpPr txBox="1">
                <a:spLocks noChangeArrowheads="1"/>
              </p:cNvSpPr>
              <p:nvPr/>
            </p:nvSpPr>
            <p:spPr bwMode="auto">
              <a:xfrm>
                <a:off x="1084851" y="3186029"/>
                <a:ext cx="429926"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RX</a:t>
                </a:r>
              </a:p>
            </p:txBody>
          </p:sp>
          <p:sp>
            <p:nvSpPr>
              <p:cNvPr id="11" name="Rectangle 10"/>
              <p:cNvSpPr/>
              <p:nvPr/>
            </p:nvSpPr>
            <p:spPr>
              <a:xfrm>
                <a:off x="931863" y="2515093"/>
                <a:ext cx="685800" cy="1219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Isosceles Triangle 11"/>
              <p:cNvSpPr/>
              <p:nvPr/>
            </p:nvSpPr>
            <p:spPr>
              <a:xfrm flipV="1">
                <a:off x="2257425" y="1179925"/>
                <a:ext cx="228600" cy="30481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 name="Elbow Connector 12"/>
              <p:cNvCxnSpPr>
                <a:stCxn id="21570" idx="3"/>
                <a:endCxn id="21571" idx="3"/>
              </p:cNvCxnSpPr>
              <p:nvPr/>
            </p:nvCxnSpPr>
            <p:spPr>
              <a:xfrm>
                <a:off x="1484313" y="1479981"/>
                <a:ext cx="12700" cy="519144"/>
              </a:xfrm>
              <a:prstGeom prst="bentConnector3">
                <a:avLst>
                  <a:gd name="adj1" fmla="val 1882595"/>
                </a:avLst>
              </a:prstGeom>
            </p:spPr>
            <p:style>
              <a:lnRef idx="1">
                <a:schemeClr val="accent1"/>
              </a:lnRef>
              <a:fillRef idx="0">
                <a:schemeClr val="accent1"/>
              </a:fillRef>
              <a:effectRef idx="0">
                <a:schemeClr val="accent1"/>
              </a:effectRef>
              <a:fontRef idx="minor">
                <a:schemeClr val="tx1"/>
              </a:fontRef>
            </p:style>
          </p:cxnSp>
          <p:cxnSp>
            <p:nvCxnSpPr>
              <p:cNvPr id="14" name="Elbow Connector 13"/>
              <p:cNvCxnSpPr>
                <a:endCxn id="12" idx="0"/>
              </p:cNvCxnSpPr>
              <p:nvPr/>
            </p:nvCxnSpPr>
            <p:spPr>
              <a:xfrm flipV="1">
                <a:off x="1752600" y="1484744"/>
                <a:ext cx="619125" cy="25560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5" name="Isosceles Triangle 14"/>
              <p:cNvSpPr/>
              <p:nvPr/>
            </p:nvSpPr>
            <p:spPr>
              <a:xfrm flipV="1">
                <a:off x="2286000" y="2534144"/>
                <a:ext cx="228600" cy="30481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 name="Elbow Connector 15"/>
              <p:cNvCxnSpPr/>
              <p:nvPr/>
            </p:nvCxnSpPr>
            <p:spPr>
              <a:xfrm>
                <a:off x="1512888" y="2834200"/>
                <a:ext cx="12700" cy="519143"/>
              </a:xfrm>
              <a:prstGeom prst="bentConnector3">
                <a:avLst>
                  <a:gd name="adj1" fmla="val 1882595"/>
                </a:avLst>
              </a:prstGeom>
            </p:spPr>
            <p:style>
              <a:lnRef idx="1">
                <a:schemeClr val="accent1"/>
              </a:lnRef>
              <a:fillRef idx="0">
                <a:schemeClr val="accent1"/>
              </a:fillRef>
              <a:effectRef idx="0">
                <a:schemeClr val="accent1"/>
              </a:effectRef>
              <a:fontRef idx="minor">
                <a:schemeClr val="tx1"/>
              </a:fontRef>
            </p:style>
          </p:cxnSp>
          <p:cxnSp>
            <p:nvCxnSpPr>
              <p:cNvPr id="17" name="Elbow Connector 16"/>
              <p:cNvCxnSpPr>
                <a:endCxn id="15" idx="0"/>
              </p:cNvCxnSpPr>
              <p:nvPr/>
            </p:nvCxnSpPr>
            <p:spPr>
              <a:xfrm flipV="1">
                <a:off x="1781175" y="2838963"/>
                <a:ext cx="619125" cy="2556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62000" y="991001"/>
                <a:ext cx="1143000" cy="289577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1512" name="TextBox 18"/>
            <p:cNvSpPr txBox="1">
              <a:spLocks noChangeArrowheads="1"/>
            </p:cNvSpPr>
            <p:nvPr/>
          </p:nvSpPr>
          <p:spPr bwMode="auto">
            <a:xfrm>
              <a:off x="4014372" y="1558018"/>
              <a:ext cx="1295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algn="ctr" eaLnBrk="1" hangingPunct="1"/>
              <a:r>
                <a:rPr lang="en-US"/>
                <a:t>2x2</a:t>
              </a:r>
            </a:p>
            <a:p>
              <a:pPr algn="ctr" eaLnBrk="1" hangingPunct="1"/>
              <a:r>
                <a:rPr lang="en-US"/>
                <a:t>MIMO radio channel</a:t>
              </a:r>
            </a:p>
          </p:txBody>
        </p:sp>
        <p:grpSp>
          <p:nvGrpSpPr>
            <p:cNvPr id="21513" name="Group 19"/>
            <p:cNvGrpSpPr>
              <a:grpSpLocks/>
            </p:cNvGrpSpPr>
            <p:nvPr/>
          </p:nvGrpSpPr>
          <p:grpSpPr bwMode="auto">
            <a:xfrm flipH="1">
              <a:off x="5867400" y="990600"/>
              <a:ext cx="1752600" cy="2895600"/>
              <a:chOff x="762000" y="990600"/>
              <a:chExt cx="1752600" cy="2895600"/>
            </a:xfrm>
          </p:grpSpPr>
          <p:sp>
            <p:nvSpPr>
              <p:cNvPr id="21557" name="TextBox 20"/>
              <p:cNvSpPr txBox="1">
                <a:spLocks noChangeArrowheads="1"/>
              </p:cNvSpPr>
              <p:nvPr/>
            </p:nvSpPr>
            <p:spPr bwMode="auto">
              <a:xfrm>
                <a:off x="1066800" y="1295400"/>
                <a:ext cx="417102"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TX</a:t>
                </a:r>
              </a:p>
            </p:txBody>
          </p:sp>
          <p:sp>
            <p:nvSpPr>
              <p:cNvPr id="21558" name="TextBox 21"/>
              <p:cNvSpPr txBox="1">
                <a:spLocks noChangeArrowheads="1"/>
              </p:cNvSpPr>
              <p:nvPr/>
            </p:nvSpPr>
            <p:spPr bwMode="auto">
              <a:xfrm>
                <a:off x="1066800" y="1814429"/>
                <a:ext cx="429926"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RX</a:t>
                </a:r>
              </a:p>
            </p:txBody>
          </p:sp>
          <p:sp>
            <p:nvSpPr>
              <p:cNvPr id="23" name="Rectangle 22"/>
              <p:cNvSpPr/>
              <p:nvPr/>
            </p:nvSpPr>
            <p:spPr>
              <a:xfrm>
                <a:off x="914400" y="1143410"/>
                <a:ext cx="685800" cy="1219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60" name="TextBox 23"/>
              <p:cNvSpPr txBox="1">
                <a:spLocks noChangeArrowheads="1"/>
              </p:cNvSpPr>
              <p:nvPr/>
            </p:nvSpPr>
            <p:spPr bwMode="auto">
              <a:xfrm>
                <a:off x="1084851" y="2667000"/>
                <a:ext cx="417102"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TX</a:t>
                </a:r>
              </a:p>
            </p:txBody>
          </p:sp>
          <p:sp>
            <p:nvSpPr>
              <p:cNvPr id="21561" name="TextBox 24"/>
              <p:cNvSpPr txBox="1">
                <a:spLocks noChangeArrowheads="1"/>
              </p:cNvSpPr>
              <p:nvPr/>
            </p:nvSpPr>
            <p:spPr bwMode="auto">
              <a:xfrm>
                <a:off x="1084851" y="3186029"/>
                <a:ext cx="429926" cy="369332"/>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RX</a:t>
                </a:r>
              </a:p>
            </p:txBody>
          </p:sp>
          <p:sp>
            <p:nvSpPr>
              <p:cNvPr id="26" name="Rectangle 25"/>
              <p:cNvSpPr/>
              <p:nvPr/>
            </p:nvSpPr>
            <p:spPr>
              <a:xfrm>
                <a:off x="931862" y="2515093"/>
                <a:ext cx="685800" cy="1219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Isosceles Triangle 26"/>
              <p:cNvSpPr/>
              <p:nvPr/>
            </p:nvSpPr>
            <p:spPr>
              <a:xfrm flipV="1">
                <a:off x="2257425" y="1179925"/>
                <a:ext cx="228600" cy="30481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8" name="Elbow Connector 27"/>
              <p:cNvCxnSpPr>
                <a:stCxn id="21557" idx="3"/>
                <a:endCxn id="21558" idx="3"/>
              </p:cNvCxnSpPr>
              <p:nvPr/>
            </p:nvCxnSpPr>
            <p:spPr>
              <a:xfrm>
                <a:off x="1484312" y="1479981"/>
                <a:ext cx="12700" cy="519144"/>
              </a:xfrm>
              <a:prstGeom prst="bentConnector3">
                <a:avLst>
                  <a:gd name="adj1" fmla="val 1882595"/>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endCxn id="27" idx="0"/>
              </p:cNvCxnSpPr>
              <p:nvPr/>
            </p:nvCxnSpPr>
            <p:spPr>
              <a:xfrm flipV="1">
                <a:off x="1752600" y="1484744"/>
                <a:ext cx="619125" cy="25560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0" name="Isosceles Triangle 29"/>
              <p:cNvSpPr/>
              <p:nvPr/>
            </p:nvSpPr>
            <p:spPr>
              <a:xfrm flipV="1">
                <a:off x="2286000" y="2534144"/>
                <a:ext cx="228600" cy="30481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1" name="Elbow Connector 30"/>
              <p:cNvCxnSpPr/>
              <p:nvPr/>
            </p:nvCxnSpPr>
            <p:spPr>
              <a:xfrm>
                <a:off x="1512887" y="2834200"/>
                <a:ext cx="12700" cy="519143"/>
              </a:xfrm>
              <a:prstGeom prst="bentConnector3">
                <a:avLst>
                  <a:gd name="adj1" fmla="val 1882595"/>
                </a:avLst>
              </a:prstGeom>
            </p:spPr>
            <p:style>
              <a:lnRef idx="1">
                <a:schemeClr val="accent1"/>
              </a:lnRef>
              <a:fillRef idx="0">
                <a:schemeClr val="accent1"/>
              </a:fillRef>
              <a:effectRef idx="0">
                <a:schemeClr val="accent1"/>
              </a:effectRef>
              <a:fontRef idx="minor">
                <a:schemeClr val="tx1"/>
              </a:fontRef>
            </p:style>
          </p:cxnSp>
          <p:cxnSp>
            <p:nvCxnSpPr>
              <p:cNvPr id="32" name="Elbow Connector 31"/>
              <p:cNvCxnSpPr>
                <a:endCxn id="30" idx="0"/>
              </p:cNvCxnSpPr>
              <p:nvPr/>
            </p:nvCxnSpPr>
            <p:spPr>
              <a:xfrm flipV="1">
                <a:off x="1781175" y="2838963"/>
                <a:ext cx="619125" cy="2556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62000" y="991001"/>
                <a:ext cx="1143000" cy="2895775"/>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1514" name="Group 25"/>
            <p:cNvGrpSpPr>
              <a:grpSpLocks/>
            </p:cNvGrpSpPr>
            <p:nvPr/>
          </p:nvGrpSpPr>
          <p:grpSpPr bwMode="auto">
            <a:xfrm rot="1221856" flipH="1">
              <a:off x="5416196" y="932636"/>
              <a:ext cx="384175" cy="293687"/>
              <a:chOff x="4368" y="2748"/>
              <a:chExt cx="242" cy="185"/>
            </a:xfrm>
          </p:grpSpPr>
          <p:sp>
            <p:nvSpPr>
              <p:cNvPr id="21553"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54"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55"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56"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1515" name="Group 25"/>
            <p:cNvGrpSpPr>
              <a:grpSpLocks/>
            </p:cNvGrpSpPr>
            <p:nvPr/>
          </p:nvGrpSpPr>
          <p:grpSpPr bwMode="auto">
            <a:xfrm rot="-1221856">
              <a:off x="5416196" y="1317144"/>
              <a:ext cx="384175" cy="293687"/>
              <a:chOff x="4368" y="2748"/>
              <a:chExt cx="242" cy="185"/>
            </a:xfrm>
          </p:grpSpPr>
          <p:sp>
            <p:nvSpPr>
              <p:cNvPr id="21549"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50"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51"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52"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1516" name="Group 25"/>
            <p:cNvGrpSpPr>
              <a:grpSpLocks/>
            </p:cNvGrpSpPr>
            <p:nvPr/>
          </p:nvGrpSpPr>
          <p:grpSpPr bwMode="auto">
            <a:xfrm rot="1221856" flipH="1">
              <a:off x="5373095" y="2267467"/>
              <a:ext cx="384175" cy="293687"/>
              <a:chOff x="4368" y="2748"/>
              <a:chExt cx="242" cy="185"/>
            </a:xfrm>
          </p:grpSpPr>
          <p:sp>
            <p:nvSpPr>
              <p:cNvPr id="21545"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6"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7"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8"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1517" name="Group 25"/>
            <p:cNvGrpSpPr>
              <a:grpSpLocks/>
            </p:cNvGrpSpPr>
            <p:nvPr/>
          </p:nvGrpSpPr>
          <p:grpSpPr bwMode="auto">
            <a:xfrm rot="-1221856">
              <a:off x="5373095" y="2651975"/>
              <a:ext cx="384175" cy="293687"/>
              <a:chOff x="4368" y="2748"/>
              <a:chExt cx="242" cy="185"/>
            </a:xfrm>
          </p:grpSpPr>
          <p:sp>
            <p:nvSpPr>
              <p:cNvPr id="21541"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2"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3"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4"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1518" name="Group 53"/>
            <p:cNvGrpSpPr>
              <a:grpSpLocks/>
            </p:cNvGrpSpPr>
            <p:nvPr/>
          </p:nvGrpSpPr>
          <p:grpSpPr bwMode="auto">
            <a:xfrm flipH="1" flipV="1">
              <a:off x="3581400" y="932260"/>
              <a:ext cx="384175" cy="678195"/>
              <a:chOff x="4458695" y="2419867"/>
              <a:chExt cx="384175" cy="678195"/>
            </a:xfrm>
          </p:grpSpPr>
          <p:grpSp>
            <p:nvGrpSpPr>
              <p:cNvPr id="21531" name="Group 25"/>
              <p:cNvGrpSpPr>
                <a:grpSpLocks/>
              </p:cNvGrpSpPr>
              <p:nvPr/>
            </p:nvGrpSpPr>
            <p:grpSpPr bwMode="auto">
              <a:xfrm rot="1221856" flipH="1">
                <a:off x="4458695" y="2419867"/>
                <a:ext cx="384175" cy="293687"/>
                <a:chOff x="4368" y="2748"/>
                <a:chExt cx="242" cy="185"/>
              </a:xfrm>
            </p:grpSpPr>
            <p:sp>
              <p:nvSpPr>
                <p:cNvPr id="21537"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8"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9"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40"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1532" name="Group 25"/>
              <p:cNvGrpSpPr>
                <a:grpSpLocks/>
              </p:cNvGrpSpPr>
              <p:nvPr/>
            </p:nvGrpSpPr>
            <p:grpSpPr bwMode="auto">
              <a:xfrm rot="-1221856">
                <a:off x="4458695" y="2804375"/>
                <a:ext cx="384175" cy="293687"/>
                <a:chOff x="4368" y="2748"/>
                <a:chExt cx="242" cy="185"/>
              </a:xfrm>
            </p:grpSpPr>
            <p:sp>
              <p:nvSpPr>
                <p:cNvPr id="21533"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4"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5"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6"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1519" name="Group 25"/>
            <p:cNvGrpSpPr>
              <a:grpSpLocks/>
            </p:cNvGrpSpPr>
            <p:nvPr/>
          </p:nvGrpSpPr>
          <p:grpSpPr bwMode="auto">
            <a:xfrm rot="1221856" flipH="1">
              <a:off x="3687400" y="2678682"/>
              <a:ext cx="384175" cy="293687"/>
              <a:chOff x="4368" y="2748"/>
              <a:chExt cx="242" cy="185"/>
            </a:xfrm>
          </p:grpSpPr>
          <p:sp>
            <p:nvSpPr>
              <p:cNvPr id="21527"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28"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29"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30"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1520" name="Group 25"/>
            <p:cNvGrpSpPr>
              <a:grpSpLocks/>
            </p:cNvGrpSpPr>
            <p:nvPr/>
          </p:nvGrpSpPr>
          <p:grpSpPr bwMode="auto">
            <a:xfrm rot="-1221856">
              <a:off x="3622287" y="2304531"/>
              <a:ext cx="384175" cy="293687"/>
              <a:chOff x="4368" y="2748"/>
              <a:chExt cx="242" cy="185"/>
            </a:xfrm>
          </p:grpSpPr>
          <p:sp>
            <p:nvSpPr>
              <p:cNvPr id="21523" name="Arc 26"/>
              <p:cNvSpPr>
                <a:spLocks noChangeAspect="1"/>
              </p:cNvSpPr>
              <p:nvPr/>
            </p:nvSpPr>
            <p:spPr bwMode="auto">
              <a:xfrm>
                <a:off x="4368" y="2808"/>
                <a:ext cx="35" cy="6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24" name="Arc 27"/>
              <p:cNvSpPr>
                <a:spLocks noChangeAspect="1"/>
              </p:cNvSpPr>
              <p:nvPr/>
            </p:nvSpPr>
            <p:spPr bwMode="auto">
              <a:xfrm>
                <a:off x="4512" y="2748"/>
                <a:ext cx="98" cy="185"/>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25" name="Arc 28"/>
              <p:cNvSpPr>
                <a:spLocks noChangeAspect="1"/>
              </p:cNvSpPr>
              <p:nvPr/>
            </p:nvSpPr>
            <p:spPr bwMode="auto">
              <a:xfrm>
                <a:off x="4416" y="2793"/>
                <a:ext cx="52" cy="96"/>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526" name="Arc 29"/>
              <p:cNvSpPr>
                <a:spLocks noChangeAspect="1"/>
              </p:cNvSpPr>
              <p:nvPr/>
            </p:nvSpPr>
            <p:spPr bwMode="auto">
              <a:xfrm>
                <a:off x="4464" y="2766"/>
                <a:ext cx="81" cy="150"/>
              </a:xfrm>
              <a:custGeom>
                <a:avLst/>
                <a:gdLst>
                  <a:gd name="T0" fmla="*/ 0 w 21600"/>
                  <a:gd name="T1" fmla="*/ 0 h 41785"/>
                  <a:gd name="T2" fmla="*/ 0 w 21600"/>
                  <a:gd name="T3" fmla="*/ 0 h 41785"/>
                  <a:gd name="T4" fmla="*/ 0 w 21600"/>
                  <a:gd name="T5" fmla="*/ 0 h 41785"/>
                  <a:gd name="T6" fmla="*/ 0 60000 65536"/>
                  <a:gd name="T7" fmla="*/ 0 60000 65536"/>
                  <a:gd name="T8" fmla="*/ 0 60000 65536"/>
                  <a:gd name="T9" fmla="*/ 0 w 21600"/>
                  <a:gd name="T10" fmla="*/ 0 h 41785"/>
                  <a:gd name="T11" fmla="*/ 21600 w 21600"/>
                  <a:gd name="T12" fmla="*/ 41785 h 41785"/>
                </a:gdLst>
                <a:ahLst/>
                <a:cxnLst>
                  <a:cxn ang="T6">
                    <a:pos x="T0" y="T1"/>
                  </a:cxn>
                  <a:cxn ang="T7">
                    <a:pos x="T2" y="T3"/>
                  </a:cxn>
                  <a:cxn ang="T8">
                    <a:pos x="T4" y="T5"/>
                  </a:cxn>
                </a:cxnLst>
                <a:rect l="T9" t="T10" r="T11" b="T12"/>
                <a:pathLst>
                  <a:path w="21600" h="41785" fill="none" extrusionOk="0">
                    <a:moveTo>
                      <a:pt x="-1" y="0"/>
                    </a:moveTo>
                    <a:cubicBezTo>
                      <a:pt x="11929" y="0"/>
                      <a:pt x="21600" y="9670"/>
                      <a:pt x="21600" y="21600"/>
                    </a:cubicBezTo>
                    <a:cubicBezTo>
                      <a:pt x="21600" y="30562"/>
                      <a:pt x="16065" y="38593"/>
                      <a:pt x="7689" y="41784"/>
                    </a:cubicBezTo>
                  </a:path>
                  <a:path w="21600" h="41785" stroke="0" extrusionOk="0">
                    <a:moveTo>
                      <a:pt x="-1" y="0"/>
                    </a:moveTo>
                    <a:cubicBezTo>
                      <a:pt x="11929" y="0"/>
                      <a:pt x="21600" y="9670"/>
                      <a:pt x="21600" y="21600"/>
                    </a:cubicBezTo>
                    <a:cubicBezTo>
                      <a:pt x="21600" y="30562"/>
                      <a:pt x="16065" y="38593"/>
                      <a:pt x="7689" y="41784"/>
                    </a:cubicBezTo>
                    <a:lnTo>
                      <a:pt x="0" y="21600"/>
                    </a:lnTo>
                    <a:lnTo>
                      <a:pt x="-1" y="0"/>
                    </a:lnTo>
                    <a:close/>
                  </a:path>
                </a:pathLst>
              </a:custGeom>
              <a:noFill/>
              <a:ln w="9525">
                <a:solidFill>
                  <a:srgbClr val="0099FF"/>
                </a:solidFill>
                <a:round/>
                <a:headEnd/>
                <a:tailEnd/>
              </a:ln>
              <a:effectLst>
                <a:prstShdw prst="shdw17" dist="17961" dir="2700000">
                  <a:srgbClr val="005C99"/>
                </a:prstShdw>
              </a:effectLst>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1521" name="TextBox 74"/>
            <p:cNvSpPr txBox="1">
              <a:spLocks noChangeArrowheads="1"/>
            </p:cNvSpPr>
            <p:nvPr/>
          </p:nvSpPr>
          <p:spPr bwMode="auto">
            <a:xfrm>
              <a:off x="1873521" y="4000073"/>
              <a:ext cx="10535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2x2 radio</a:t>
              </a:r>
            </a:p>
          </p:txBody>
        </p:sp>
        <p:sp>
          <p:nvSpPr>
            <p:cNvPr id="21522" name="TextBox 75"/>
            <p:cNvSpPr txBox="1">
              <a:spLocks noChangeArrowheads="1"/>
            </p:cNvSpPr>
            <p:nvPr/>
          </p:nvSpPr>
          <p:spPr bwMode="auto">
            <a:xfrm>
              <a:off x="6521721" y="4000073"/>
              <a:ext cx="10535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t>2x2 radio</a:t>
              </a:r>
            </a:p>
          </p:txBody>
        </p:sp>
      </p:grpSp>
      <p:sp>
        <p:nvSpPr>
          <p:cNvPr id="21509" name="TextBox 2"/>
          <p:cNvSpPr txBox="1">
            <a:spLocks noChangeArrowheads="1"/>
          </p:cNvSpPr>
          <p:nvPr/>
        </p:nvSpPr>
        <p:spPr bwMode="auto">
          <a:xfrm>
            <a:off x="3276600" y="5461000"/>
            <a:ext cx="2220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1000"/>
              <a:t>MIMO = multiple input multiple output</a:t>
            </a:r>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11</a:t>
            </a:fld>
            <a:endParaRPr lang="en-US"/>
          </a:p>
        </p:txBody>
      </p:sp>
    </p:spTree>
    <p:extLst>
      <p:ext uri="{BB962C8B-B14F-4D97-AF65-F5344CB8AC3E}">
        <p14:creationId xmlns:p14="http://schemas.microsoft.com/office/powerpoint/2010/main" val="104578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mtClean="0"/>
              <a:t>Multiple Antenna Techniques</a:t>
            </a:r>
          </a:p>
        </p:txBody>
      </p:sp>
      <p:sp>
        <p:nvSpPr>
          <p:cNvPr id="22531" name="Content Placeholder 2"/>
          <p:cNvSpPr>
            <a:spLocks noGrp="1"/>
          </p:cNvSpPr>
          <p:nvPr>
            <p:ph idx="1"/>
          </p:nvPr>
        </p:nvSpPr>
        <p:spPr bwMode="auto">
          <a:xfrm>
            <a:off x="457200" y="1497013"/>
            <a:ext cx="5410200"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1600" smtClean="0"/>
              <a:t>SISO (Single Input Single Output)</a:t>
            </a:r>
          </a:p>
          <a:p>
            <a:pPr lvl="1" eaLnBrk="1" hangingPunct="1">
              <a:buFontTx/>
              <a:buBlip>
                <a:blip r:embed="rId3"/>
              </a:buBlip>
            </a:pPr>
            <a:r>
              <a:rPr lang="en-US" sz="1400" smtClean="0"/>
              <a:t>Traditional radio</a:t>
            </a:r>
          </a:p>
          <a:p>
            <a:pPr eaLnBrk="1" hangingPunct="1"/>
            <a:r>
              <a:rPr lang="en-US" sz="1600" smtClean="0"/>
              <a:t>MISO (Multiple Input Single Output)</a:t>
            </a:r>
          </a:p>
          <a:p>
            <a:pPr lvl="1" eaLnBrk="1" hangingPunct="1">
              <a:buFontTx/>
              <a:buBlip>
                <a:blip r:embed="rId3"/>
              </a:buBlip>
            </a:pPr>
            <a:r>
              <a:rPr lang="en-US" sz="1400" smtClean="0"/>
              <a:t>Transmit diversity (STBC, SFBC, CDD)</a:t>
            </a:r>
          </a:p>
          <a:p>
            <a:pPr eaLnBrk="1" hangingPunct="1"/>
            <a:r>
              <a:rPr lang="en-US" sz="1600" smtClean="0"/>
              <a:t>SIMO (Single Input Multiple Output)</a:t>
            </a:r>
          </a:p>
          <a:p>
            <a:pPr lvl="1" eaLnBrk="1" hangingPunct="1">
              <a:buFontTx/>
              <a:buBlip>
                <a:blip r:embed="rId3"/>
              </a:buBlip>
            </a:pPr>
            <a:r>
              <a:rPr lang="en-US" sz="1400" smtClean="0"/>
              <a:t>Receive diversity, MRC</a:t>
            </a:r>
          </a:p>
          <a:p>
            <a:pPr eaLnBrk="1" hangingPunct="1"/>
            <a:r>
              <a:rPr lang="en-US" sz="1600" smtClean="0"/>
              <a:t>MIMO (Multiple Input Multiple Output)</a:t>
            </a:r>
          </a:p>
          <a:p>
            <a:pPr lvl="1" eaLnBrk="1" hangingPunct="1">
              <a:buFontTx/>
              <a:buBlip>
                <a:blip r:embed="rId3"/>
              </a:buBlip>
            </a:pPr>
            <a:r>
              <a:rPr lang="en-US" sz="1400" smtClean="0"/>
              <a:t>SM to transmit multiple streams simultaneously; can be used in conjunction with CDD; works best in high SNR environments and channels de-correlated by multipath</a:t>
            </a:r>
          </a:p>
          <a:p>
            <a:pPr lvl="1" eaLnBrk="1" hangingPunct="1">
              <a:buFontTx/>
              <a:buBlip>
                <a:blip r:embed="rId3"/>
              </a:buBlip>
            </a:pPr>
            <a:r>
              <a:rPr lang="en-US" sz="1400" smtClean="0"/>
              <a:t>TX and RX diversity, used independently or together; used to enhance throughput in the presence of adverse channel conditions</a:t>
            </a:r>
          </a:p>
          <a:p>
            <a:pPr eaLnBrk="1" hangingPunct="1"/>
            <a:r>
              <a:rPr lang="en-US" sz="1600" smtClean="0"/>
              <a:t>Beamforming</a:t>
            </a:r>
          </a:p>
          <a:p>
            <a:pPr eaLnBrk="1" hangingPunct="1"/>
            <a:endParaRPr lang="en-US" sz="1600" smtClean="0"/>
          </a:p>
        </p:txBody>
      </p:sp>
      <p:pic>
        <p:nvPicPr>
          <p:cNvPr id="22532"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4076700"/>
            <a:ext cx="21542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2286000"/>
            <a:ext cx="2157413"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9"/>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3162300"/>
            <a:ext cx="2157413"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0"/>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1371600"/>
            <a:ext cx="21542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2"/>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4991100"/>
            <a:ext cx="2157413"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TextBox 10"/>
          <p:cNvSpPr txBox="1">
            <a:spLocks noChangeArrowheads="1"/>
          </p:cNvSpPr>
          <p:nvPr/>
        </p:nvSpPr>
        <p:spPr bwMode="auto">
          <a:xfrm>
            <a:off x="3505200" y="4849813"/>
            <a:ext cx="20955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1000">
                <a:latin typeface="Calibri" panose="020F0502020204030204" pitchFamily="34" charset="0"/>
              </a:rPr>
              <a:t>SM = spatial multiplexing</a:t>
            </a:r>
          </a:p>
          <a:p>
            <a:pPr eaLnBrk="1" hangingPunct="1"/>
            <a:r>
              <a:rPr lang="en-US" sz="1000">
                <a:latin typeface="Calibri" panose="020F0502020204030204" pitchFamily="34" charset="0"/>
              </a:rPr>
              <a:t>SFBC = space frequency block coding</a:t>
            </a:r>
          </a:p>
          <a:p>
            <a:pPr eaLnBrk="1" hangingPunct="1"/>
            <a:r>
              <a:rPr lang="en-US" sz="1000">
                <a:latin typeface="Calibri" panose="020F0502020204030204" pitchFamily="34" charset="0"/>
              </a:rPr>
              <a:t>STBC = space time block coding</a:t>
            </a:r>
          </a:p>
          <a:p>
            <a:pPr eaLnBrk="1" hangingPunct="1"/>
            <a:r>
              <a:rPr lang="en-US" sz="1000">
                <a:latin typeface="Calibri" panose="020F0502020204030204" pitchFamily="34" charset="0"/>
              </a:rPr>
              <a:t>CDD = cyclic delay diversity</a:t>
            </a:r>
          </a:p>
          <a:p>
            <a:pPr eaLnBrk="1" hangingPunct="1"/>
            <a:r>
              <a:rPr lang="en-US" sz="1000">
                <a:latin typeface="Calibri" panose="020F0502020204030204" pitchFamily="34" charset="0"/>
              </a:rPr>
              <a:t>MRC = maximal ratio combining</a:t>
            </a:r>
          </a:p>
          <a:p>
            <a:pPr eaLnBrk="1" hangingPunct="1"/>
            <a:r>
              <a:rPr lang="en-US" sz="1000">
                <a:latin typeface="Calibri" panose="020F0502020204030204" pitchFamily="34" charset="0"/>
              </a:rPr>
              <a:t>SM = Spatial Multiplexing</a:t>
            </a:r>
          </a:p>
          <a:p>
            <a:pPr eaLnBrk="1" hangingPunct="1"/>
            <a:r>
              <a:rPr lang="en-US" sz="1000">
                <a:latin typeface="Calibri" panose="020F0502020204030204" pitchFamily="34" charset="0"/>
              </a:rPr>
              <a:t>SNR = signal to noise ratio</a:t>
            </a:r>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12</a:t>
            </a:fld>
            <a:endParaRPr lang="en-US"/>
          </a:p>
        </p:txBody>
      </p:sp>
    </p:spTree>
    <p:extLst>
      <p:ext uri="{BB962C8B-B14F-4D97-AF65-F5344CB8AC3E}">
        <p14:creationId xmlns:p14="http://schemas.microsoft.com/office/powerpoint/2010/main" val="466303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smtClean="0"/>
              <a:t>MIMO Based RX and TX Diversity</a:t>
            </a:r>
          </a:p>
        </p:txBody>
      </p:sp>
      <p:sp>
        <p:nvSpPr>
          <p:cNvPr id="62467" name="Content Placeholder 2"/>
          <p:cNvSpPr>
            <a:spLocks noGrp="1"/>
          </p:cNvSpPr>
          <p:nvPr>
            <p:ph idx="1"/>
          </p:nvPr>
        </p:nvSpPr>
        <p:spPr>
          <a:xfrm>
            <a:off x="457200" y="1371600"/>
            <a:ext cx="4419600" cy="4525963"/>
          </a:xfrm>
        </p:spPr>
        <p:txBody>
          <a:bodyPr/>
          <a:lstStyle/>
          <a:p>
            <a:pPr eaLnBrk="1" hangingPunct="1"/>
            <a:r>
              <a:rPr lang="en-US" sz="1800" smtClean="0"/>
              <a:t>When 2 receivers are available in a MIMO radio MRC can be used instead of simple diversity to combine signals from two or more antennas, improving SNR</a:t>
            </a:r>
          </a:p>
          <a:p>
            <a:pPr eaLnBrk="1" hangingPunct="1"/>
            <a:r>
              <a:rPr lang="en-US" sz="1800" smtClean="0"/>
              <a:t>MIMO also enables transmit diversity techniques, including CDD, STBC, SFBC</a:t>
            </a:r>
          </a:p>
          <a:p>
            <a:pPr eaLnBrk="1" hangingPunct="1"/>
            <a:r>
              <a:rPr lang="en-US" sz="1800" smtClean="0"/>
              <a:t>TX diversity is used to spread the signal so as to create artificial multipath to decorrelate signals from different transmitters so as to optimize signal reception</a:t>
            </a:r>
          </a:p>
        </p:txBody>
      </p:sp>
      <p:pic>
        <p:nvPicPr>
          <p:cNvPr id="62468" name="Picture 2"/>
          <p:cNvPicPr>
            <a:picLocks noChangeAspect="1" noChangeArrowheads="1"/>
          </p:cNvPicPr>
          <p:nvPr/>
        </p:nvPicPr>
        <p:blipFill>
          <a:blip r:embed="rId3" cstate="print"/>
          <a:srcRect/>
          <a:stretch>
            <a:fillRect/>
          </a:stretch>
        </p:blipFill>
        <p:spPr bwMode="auto">
          <a:xfrm>
            <a:off x="4953000" y="1422400"/>
            <a:ext cx="3829050" cy="2338388"/>
          </a:xfrm>
          <a:prstGeom prst="rect">
            <a:avLst/>
          </a:prstGeom>
          <a:noFill/>
          <a:ln w="9525">
            <a:noFill/>
            <a:miter lim="800000"/>
            <a:headEnd/>
            <a:tailEnd/>
          </a:ln>
        </p:spPr>
      </p:pic>
      <p:cxnSp>
        <p:nvCxnSpPr>
          <p:cNvPr id="6" name="Straight Arrow Connector 5"/>
          <p:cNvCxnSpPr/>
          <p:nvPr/>
        </p:nvCxnSpPr>
        <p:spPr>
          <a:xfrm rot="5400000">
            <a:off x="6096001" y="2336800"/>
            <a:ext cx="304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470" name="TextBox 6"/>
          <p:cNvSpPr txBox="1">
            <a:spLocks noChangeArrowheads="1"/>
          </p:cNvSpPr>
          <p:nvPr/>
        </p:nvSpPr>
        <p:spPr bwMode="auto">
          <a:xfrm>
            <a:off x="5918200" y="1892300"/>
            <a:ext cx="630238" cy="368300"/>
          </a:xfrm>
          <a:prstGeom prst="rect">
            <a:avLst/>
          </a:prstGeom>
          <a:noFill/>
          <a:ln w="9525">
            <a:noFill/>
            <a:miter lim="800000"/>
            <a:headEnd/>
            <a:tailEnd/>
          </a:ln>
        </p:spPr>
        <p:txBody>
          <a:bodyPr wrap="none">
            <a:spAutoFit/>
          </a:bodyPr>
          <a:lstStyle/>
          <a:p>
            <a:r>
              <a:rPr lang="en-US">
                <a:solidFill>
                  <a:srgbClr val="00B050"/>
                </a:solidFill>
                <a:latin typeface="Calibri" pitchFamily="34" charset="0"/>
              </a:rPr>
              <a:t>Peak</a:t>
            </a:r>
          </a:p>
        </p:txBody>
      </p:sp>
      <p:sp>
        <p:nvSpPr>
          <p:cNvPr id="62471" name="TextBox 7"/>
          <p:cNvSpPr txBox="1">
            <a:spLocks noChangeArrowheads="1"/>
          </p:cNvSpPr>
          <p:nvPr/>
        </p:nvSpPr>
        <p:spPr bwMode="auto">
          <a:xfrm>
            <a:off x="5715000" y="3632200"/>
            <a:ext cx="561975" cy="369888"/>
          </a:xfrm>
          <a:prstGeom prst="rect">
            <a:avLst/>
          </a:prstGeom>
          <a:noFill/>
          <a:ln w="9525">
            <a:noFill/>
            <a:miter lim="800000"/>
            <a:headEnd/>
            <a:tailEnd/>
          </a:ln>
        </p:spPr>
        <p:txBody>
          <a:bodyPr wrap="none">
            <a:spAutoFit/>
          </a:bodyPr>
          <a:lstStyle/>
          <a:p>
            <a:r>
              <a:rPr lang="en-US">
                <a:solidFill>
                  <a:srgbClr val="00B050"/>
                </a:solidFill>
                <a:latin typeface="Calibri" pitchFamily="34" charset="0"/>
              </a:rPr>
              <a:t>Null</a:t>
            </a:r>
          </a:p>
        </p:txBody>
      </p:sp>
      <p:cxnSp>
        <p:nvCxnSpPr>
          <p:cNvPr id="10" name="Straight Arrow Connector 9"/>
          <p:cNvCxnSpPr/>
          <p:nvPr/>
        </p:nvCxnSpPr>
        <p:spPr>
          <a:xfrm rot="5400000" flipH="1" flipV="1">
            <a:off x="5981700" y="3441700"/>
            <a:ext cx="381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2473" name="Picture 3"/>
          <p:cNvPicPr>
            <a:picLocks noChangeAspect="1" noChangeArrowheads="1"/>
          </p:cNvPicPr>
          <p:nvPr/>
        </p:nvPicPr>
        <p:blipFill>
          <a:blip r:embed="rId4" cstate="print"/>
          <a:srcRect/>
          <a:stretch>
            <a:fillRect/>
          </a:stretch>
        </p:blipFill>
        <p:spPr bwMode="auto">
          <a:xfrm>
            <a:off x="5334000" y="4165600"/>
            <a:ext cx="2878138" cy="1473200"/>
          </a:xfrm>
          <a:prstGeom prst="rect">
            <a:avLst/>
          </a:prstGeom>
          <a:noFill/>
          <a:ln w="9525">
            <a:noFill/>
            <a:miter lim="800000"/>
            <a:headEnd/>
            <a:tailEnd/>
          </a:ln>
        </p:spPr>
      </p:pic>
      <p:sp>
        <p:nvSpPr>
          <p:cNvPr id="62474" name="TextBox 10"/>
          <p:cNvSpPr txBox="1">
            <a:spLocks noChangeArrowheads="1"/>
          </p:cNvSpPr>
          <p:nvPr/>
        </p:nvSpPr>
        <p:spPr bwMode="auto">
          <a:xfrm>
            <a:off x="914400" y="4633118"/>
            <a:ext cx="2220913" cy="1477963"/>
          </a:xfrm>
          <a:prstGeom prst="rect">
            <a:avLst/>
          </a:prstGeom>
          <a:noFill/>
          <a:ln w="9525">
            <a:noFill/>
            <a:miter lim="800000"/>
            <a:headEnd/>
            <a:tailEnd/>
          </a:ln>
        </p:spPr>
        <p:txBody>
          <a:bodyPr wrap="none">
            <a:spAutoFit/>
          </a:bodyPr>
          <a:lstStyle/>
          <a:p>
            <a:r>
              <a:rPr lang="en-US" sz="1000" dirty="0">
                <a:latin typeface="Calibri" pitchFamily="34" charset="0"/>
              </a:rPr>
              <a:t>MIMO = multiple input multiple output</a:t>
            </a:r>
          </a:p>
          <a:p>
            <a:r>
              <a:rPr lang="en-US" sz="1000" dirty="0">
                <a:latin typeface="Calibri" pitchFamily="34" charset="0"/>
              </a:rPr>
              <a:t>SIMO = single input multiple outputs</a:t>
            </a:r>
          </a:p>
          <a:p>
            <a:r>
              <a:rPr lang="en-US" sz="1000" dirty="0">
                <a:latin typeface="Calibri" pitchFamily="34" charset="0"/>
              </a:rPr>
              <a:t>SM = spatial multiplexing</a:t>
            </a:r>
          </a:p>
          <a:p>
            <a:r>
              <a:rPr lang="en-US" sz="1000" dirty="0">
                <a:latin typeface="Calibri" pitchFamily="34" charset="0"/>
              </a:rPr>
              <a:t>SFBC = space frequency block coding</a:t>
            </a:r>
          </a:p>
          <a:p>
            <a:r>
              <a:rPr lang="en-US" sz="1000" dirty="0">
                <a:latin typeface="Calibri" pitchFamily="34" charset="0"/>
              </a:rPr>
              <a:t>STBC = space time block coding</a:t>
            </a:r>
          </a:p>
          <a:p>
            <a:r>
              <a:rPr lang="en-US" sz="1000" dirty="0">
                <a:latin typeface="Calibri" pitchFamily="34" charset="0"/>
              </a:rPr>
              <a:t>CDD = cyclic delay diversity</a:t>
            </a:r>
          </a:p>
          <a:p>
            <a:r>
              <a:rPr lang="en-US" sz="1000" dirty="0">
                <a:latin typeface="Calibri" pitchFamily="34" charset="0"/>
              </a:rPr>
              <a:t>MRC = maximal ratio combining</a:t>
            </a:r>
          </a:p>
          <a:p>
            <a:r>
              <a:rPr lang="en-US" sz="1000" dirty="0">
                <a:latin typeface="Calibri" pitchFamily="34" charset="0"/>
              </a:rPr>
              <a:t>SM = Spatial Multiplexing</a:t>
            </a:r>
          </a:p>
          <a:p>
            <a:r>
              <a:rPr lang="en-US" sz="1000" dirty="0">
                <a:latin typeface="Calibri" pitchFamily="34" charset="0"/>
              </a:rPr>
              <a:t>SNR = signal to noise ratio</a:t>
            </a:r>
          </a:p>
        </p:txBody>
      </p:sp>
      <p:sp>
        <p:nvSpPr>
          <p:cNvPr id="62476" name="TextBox 12"/>
          <p:cNvSpPr txBox="1">
            <a:spLocks noChangeArrowheads="1"/>
          </p:cNvSpPr>
          <p:nvPr/>
        </p:nvSpPr>
        <p:spPr bwMode="auto">
          <a:xfrm>
            <a:off x="6324600" y="5257800"/>
            <a:ext cx="1279525" cy="246063"/>
          </a:xfrm>
          <a:prstGeom prst="rect">
            <a:avLst/>
          </a:prstGeom>
          <a:noFill/>
          <a:ln w="9525">
            <a:noFill/>
            <a:miter lim="800000"/>
            <a:headEnd/>
            <a:tailEnd/>
          </a:ln>
        </p:spPr>
        <p:txBody>
          <a:bodyPr wrap="none">
            <a:spAutoFit/>
          </a:bodyPr>
          <a:lstStyle/>
          <a:p>
            <a:r>
              <a:rPr lang="en-US" sz="1000">
                <a:latin typeface="Calibri" pitchFamily="34" charset="0"/>
              </a:rPr>
              <a:t>Delay is inside the TX</a:t>
            </a:r>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13</a:t>
            </a:fld>
            <a:endParaRPr lang="en-US"/>
          </a:p>
        </p:txBody>
      </p:sp>
    </p:spTree>
    <p:extLst>
      <p:ext uri="{BB962C8B-B14F-4D97-AF65-F5344CB8AC3E}">
        <p14:creationId xmlns:p14="http://schemas.microsoft.com/office/powerpoint/2010/main" val="2755567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Beamforming and Beam Steering</a:t>
            </a:r>
          </a:p>
        </p:txBody>
      </p:sp>
      <p:sp>
        <p:nvSpPr>
          <p:cNvPr id="19459" name="Content Placeholder 2"/>
          <p:cNvSpPr>
            <a:spLocks noGrp="1"/>
          </p:cNvSpPr>
          <p:nvPr>
            <p:ph idx="1"/>
          </p:nvPr>
        </p:nvSpPr>
        <p:spPr bwMode="auto">
          <a:xfrm>
            <a:off x="457200" y="1447800"/>
            <a:ext cx="48006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Beamforming is a feature of 802.11ac and central to 802.11ad</a:t>
            </a:r>
          </a:p>
          <a:p>
            <a:r>
              <a:rPr lang="en-US" sz="2400" smtClean="0"/>
              <a:t>Optimizes the range by focusing the energy between transmitting and receiving nodes</a:t>
            </a:r>
          </a:p>
        </p:txBody>
      </p:sp>
      <p:pic>
        <p:nvPicPr>
          <p:cNvPr id="1946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990600"/>
            <a:ext cx="323850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2"/>
          <p:cNvPicPr>
            <a:picLocks noChangeAspect="1" noChangeArrowheads="1"/>
          </p:cNvPicPr>
          <p:nvPr/>
        </p:nvPicPr>
        <p:blipFill>
          <a:blip r:embed="rId3">
            <a:extLst>
              <a:ext uri="{28A0092B-C50C-407E-A947-70E740481C1C}">
                <a14:useLocalDpi xmlns:a14="http://schemas.microsoft.com/office/drawing/2010/main" val="0"/>
              </a:ext>
            </a:extLst>
          </a:blip>
          <a:srcRect l="22488" r="12546" b="23280"/>
          <a:stretch>
            <a:fillRect/>
          </a:stretch>
        </p:blipFill>
        <p:spPr bwMode="auto">
          <a:xfrm>
            <a:off x="2895600" y="3733800"/>
            <a:ext cx="1981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
          <p:cNvPicPr>
            <a:picLocks noChangeAspect="1" noChangeArrowheads="1"/>
          </p:cNvPicPr>
          <p:nvPr/>
        </p:nvPicPr>
        <p:blipFill>
          <a:blip r:embed="rId4">
            <a:extLst>
              <a:ext uri="{28A0092B-C50C-407E-A947-70E740481C1C}">
                <a14:useLocalDpi xmlns:a14="http://schemas.microsoft.com/office/drawing/2010/main" val="0"/>
              </a:ext>
            </a:extLst>
          </a:blip>
          <a:srcRect l="24896" r="17842" b="17012"/>
          <a:stretch>
            <a:fillRect/>
          </a:stretch>
        </p:blipFill>
        <p:spPr bwMode="auto">
          <a:xfrm>
            <a:off x="990600" y="3657600"/>
            <a:ext cx="1752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Slide Number Placeholder 2"/>
          <p:cNvSpPr>
            <a:spLocks noGrp="1"/>
          </p:cNvSpPr>
          <p:nvPr>
            <p:ph type="sldNum" sz="quarter" idx="4294967295"/>
          </p:nvPr>
        </p:nvSpPr>
        <p:spPr bwMode="auto">
          <a:xfrm>
            <a:off x="274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78029B6-22C0-4095-9345-A85FA76EC2AC}" type="slidenum">
              <a:rPr lang="en-US">
                <a:latin typeface="Calibri" panose="020F0502020204030204" pitchFamily="34" charset="0"/>
              </a:rPr>
              <a:pPr eaLnBrk="1" hangingPunct="1"/>
              <a:t>14</a:t>
            </a:fld>
            <a:endParaRPr lang="en-US">
              <a:latin typeface="Calibri" panose="020F0502020204030204" pitchFamily="34" charset="0"/>
            </a:endParaRPr>
          </a:p>
        </p:txBody>
      </p:sp>
    </p:spTree>
    <p:extLst>
      <p:ext uri="{BB962C8B-B14F-4D97-AF65-F5344CB8AC3E}">
        <p14:creationId xmlns:p14="http://schemas.microsoft.com/office/powerpoint/2010/main" val="1323531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Rate Adaptation</a:t>
            </a:r>
            <a:endParaRPr lang="en-US" dirty="0"/>
          </a:p>
        </p:txBody>
      </p:sp>
      <p:sp>
        <p:nvSpPr>
          <p:cNvPr id="3" name="Content Placeholder 2"/>
          <p:cNvSpPr>
            <a:spLocks noGrp="1"/>
          </p:cNvSpPr>
          <p:nvPr>
            <p:ph idx="1"/>
          </p:nvPr>
        </p:nvSpPr>
        <p:spPr/>
        <p:txBody>
          <a:bodyPr/>
          <a:lstStyle/>
          <a:p>
            <a:r>
              <a:rPr lang="en-US" dirty="0" smtClean="0"/>
              <a:t>MIMO </a:t>
            </a:r>
            <a:r>
              <a:rPr lang="en-US" dirty="0"/>
              <a:t>radios </a:t>
            </a:r>
            <a:r>
              <a:rPr lang="en-US" dirty="0" smtClean="0"/>
              <a:t>adapt </a:t>
            </a:r>
            <a:r>
              <a:rPr lang="en-US" dirty="0"/>
              <a:t>their operating mode to the changing channel conditions, optimizing throughput and minimizing </a:t>
            </a:r>
            <a:r>
              <a:rPr lang="en-US" dirty="0" smtClean="0"/>
              <a:t>PER</a:t>
            </a:r>
          </a:p>
          <a:p>
            <a:r>
              <a:rPr lang="en-US" dirty="0" smtClean="0"/>
              <a:t>Example of rate adaptation is MCS adaptation </a:t>
            </a:r>
            <a:r>
              <a:rPr lang="en-US" dirty="0"/>
              <a:t>employed by </a:t>
            </a:r>
            <a:r>
              <a:rPr lang="en-US" dirty="0" smtClean="0"/>
              <a:t>802.11n/ac </a:t>
            </a:r>
            <a:r>
              <a:rPr lang="en-US" dirty="0"/>
              <a:t>and LTE radios. </a:t>
            </a:r>
          </a:p>
          <a:p>
            <a:endParaRPr lang="en-US" dirty="0"/>
          </a:p>
        </p:txBody>
      </p:sp>
      <p:sp>
        <p:nvSpPr>
          <p:cNvPr id="4" name="Slide Number Placeholder 3"/>
          <p:cNvSpPr>
            <a:spLocks noGrp="1"/>
          </p:cNvSpPr>
          <p:nvPr>
            <p:ph type="sldNum" sz="quarter" idx="11"/>
          </p:nvPr>
        </p:nvSpPr>
        <p:spPr/>
        <p:txBody>
          <a:bodyPr/>
          <a:lstStyle/>
          <a:p>
            <a:pPr>
              <a:defRPr/>
            </a:pPr>
            <a:fld id="{975563D8-C050-4C82-9F0A-213C81A52F3D}" type="slidenum">
              <a:rPr lang="en-US" smtClean="0"/>
              <a:pPr>
                <a:defRPr/>
              </a:pPr>
              <a:t>15</a:t>
            </a:fld>
            <a:endParaRPr lang="en-US"/>
          </a:p>
        </p:txBody>
      </p:sp>
      <p:sp>
        <p:nvSpPr>
          <p:cNvPr id="5" name="TextBox 4"/>
          <p:cNvSpPr txBox="1"/>
          <p:nvPr/>
        </p:nvSpPr>
        <p:spPr>
          <a:xfrm>
            <a:off x="5410200" y="5486400"/>
            <a:ext cx="2335896" cy="430887"/>
          </a:xfrm>
          <a:prstGeom prst="rect">
            <a:avLst/>
          </a:prstGeom>
          <a:noFill/>
        </p:spPr>
        <p:txBody>
          <a:bodyPr wrap="none" rtlCol="0">
            <a:spAutoFit/>
          </a:bodyPr>
          <a:lstStyle/>
          <a:p>
            <a:r>
              <a:rPr lang="en-US" sz="1100" dirty="0" smtClean="0"/>
              <a:t>PER = packet error rate</a:t>
            </a:r>
          </a:p>
          <a:p>
            <a:r>
              <a:rPr lang="en-US" sz="1100" dirty="0" smtClean="0"/>
              <a:t>MCS = modulation coding scheme</a:t>
            </a:r>
            <a:endParaRPr lang="en-US" sz="1100" dirty="0"/>
          </a:p>
        </p:txBody>
      </p:sp>
    </p:spTree>
    <p:extLst>
      <p:ext uri="{BB962C8B-B14F-4D97-AF65-F5344CB8AC3E}">
        <p14:creationId xmlns:p14="http://schemas.microsoft.com/office/powerpoint/2010/main" val="1173329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971732"/>
          <a:ext cx="7772401" cy="4971868"/>
        </p:xfrm>
        <a:graphic>
          <a:graphicData uri="http://schemas.openxmlformats.org/drawingml/2006/table">
            <a:tbl>
              <a:tblPr/>
              <a:tblGrid>
                <a:gridCol w="1356849"/>
                <a:gridCol w="801944"/>
                <a:gridCol w="801944"/>
                <a:gridCol w="801944"/>
                <a:gridCol w="801944"/>
                <a:gridCol w="801944"/>
                <a:gridCol w="801944"/>
                <a:gridCol w="801944"/>
                <a:gridCol w="801944"/>
              </a:tblGrid>
              <a:tr h="326512">
                <a:tc rowSpan="3">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 </a:t>
                      </a:r>
                      <a:endParaRPr lang="en-US" sz="1600" dirty="0">
                        <a:latin typeface="Times New Roman"/>
                        <a:ea typeface="MS Mincho"/>
                        <a:cs typeface="Times New Roman"/>
                      </a:endParaRPr>
                    </a:p>
                    <a:p>
                      <a:pPr marL="0" marR="0">
                        <a:spcBef>
                          <a:spcPts val="0"/>
                        </a:spcBef>
                        <a:spcAft>
                          <a:spcPts val="0"/>
                        </a:spcAft>
                      </a:pPr>
                      <a:r>
                        <a:rPr lang="en-US" sz="1050" dirty="0">
                          <a:solidFill>
                            <a:srgbClr val="FFFFFF"/>
                          </a:solidFill>
                          <a:highlight>
                            <a:srgbClr val="000000"/>
                          </a:highlight>
                          <a:latin typeface="Arial"/>
                          <a:ea typeface="MS Mincho"/>
                          <a:cs typeface="Times New Roman"/>
                        </a:rPr>
                        <a:t> </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gridSpan="4">
                  <a:txBody>
                    <a:bodyPr/>
                    <a:lstStyle/>
                    <a:p>
                      <a:pPr marL="0" marR="0" algn="ctr">
                        <a:spcBef>
                          <a:spcPts val="0"/>
                        </a:spcBef>
                        <a:spcAft>
                          <a:spcPts val="0"/>
                        </a:spcAft>
                      </a:pPr>
                      <a:r>
                        <a:rPr lang="en-US" sz="1050" b="1" dirty="0">
                          <a:solidFill>
                            <a:srgbClr val="FFFFFF"/>
                          </a:solidFill>
                          <a:highlight>
                            <a:srgbClr val="000000"/>
                          </a:highlight>
                          <a:latin typeface="Arial"/>
                          <a:ea typeface="MS Mincho"/>
                          <a:cs typeface="Times New Roman"/>
                        </a:rPr>
                        <a:t>20 MHz Channel</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050" b="1">
                          <a:solidFill>
                            <a:srgbClr val="FFFFFF"/>
                          </a:solidFill>
                          <a:highlight>
                            <a:srgbClr val="000000"/>
                          </a:highlight>
                          <a:latin typeface="Arial"/>
                          <a:ea typeface="MS Mincho"/>
                          <a:cs typeface="Times New Roman"/>
                        </a:rPr>
                        <a:t>40 MHz Channel</a:t>
                      </a:r>
                      <a:endParaRPr lang="en-US" sz="160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59288">
                <a:tc vMerge="1">
                  <a:txBody>
                    <a:bodyPr/>
                    <a:lstStyle/>
                    <a:p>
                      <a:endParaRPr lang="en-US"/>
                    </a:p>
                  </a:txBody>
                  <a:tcPr/>
                </a:tc>
                <a:tc>
                  <a:txBody>
                    <a:bodyPr/>
                    <a:lstStyle/>
                    <a:p>
                      <a:pPr marL="0" marR="0">
                        <a:spcBef>
                          <a:spcPts val="0"/>
                        </a:spcBef>
                        <a:spcAft>
                          <a:spcPts val="0"/>
                        </a:spcAft>
                      </a:pPr>
                      <a:r>
                        <a:rPr lang="en-US" sz="1050">
                          <a:solidFill>
                            <a:srgbClr val="FFFFFF"/>
                          </a:solidFill>
                          <a:highlight>
                            <a:srgbClr val="000000"/>
                          </a:highlight>
                          <a:latin typeface="Arial"/>
                          <a:ea typeface="MS Mincho"/>
                          <a:cs typeface="Times New Roman"/>
                        </a:rPr>
                        <a:t>1 stream</a:t>
                      </a:r>
                      <a:endParaRPr lang="en-US" sz="160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a:solidFill>
                            <a:srgbClr val="FFFFFF"/>
                          </a:solidFill>
                          <a:highlight>
                            <a:srgbClr val="000000"/>
                          </a:highlight>
                          <a:latin typeface="Arial"/>
                          <a:ea typeface="MS Mincho"/>
                          <a:cs typeface="Times New Roman"/>
                        </a:rPr>
                        <a:t>2 streams</a:t>
                      </a:r>
                      <a:endParaRPr lang="en-US" sz="160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3 streams</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4 streams</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1 stream</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2 streams</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3 streams</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050" dirty="0">
                          <a:solidFill>
                            <a:srgbClr val="FFFFFF"/>
                          </a:solidFill>
                          <a:highlight>
                            <a:srgbClr val="000000"/>
                          </a:highlight>
                          <a:latin typeface="Arial"/>
                          <a:ea typeface="MS Mincho"/>
                          <a:cs typeface="Times New Roman"/>
                        </a:rPr>
                        <a:t>4 streams</a:t>
                      </a:r>
                      <a:endParaRPr lang="en-US" sz="1600" dirty="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r>
              <a:tr h="211177">
                <a:tc vMerge="1">
                  <a:txBody>
                    <a:bodyPr/>
                    <a:lstStyle/>
                    <a:p>
                      <a:endParaRPr lang="en-US"/>
                    </a:p>
                  </a:txBody>
                  <a:tcPr/>
                </a:tc>
                <a:tc gridSpan="8">
                  <a:txBody>
                    <a:bodyPr/>
                    <a:lstStyle/>
                    <a:p>
                      <a:pPr marL="0" marR="0" indent="114935" algn="ctr">
                        <a:spcBef>
                          <a:spcPts val="0"/>
                        </a:spcBef>
                        <a:spcAft>
                          <a:spcPts val="0"/>
                        </a:spcAft>
                      </a:pPr>
                      <a:r>
                        <a:rPr lang="en-US" sz="1050" b="1">
                          <a:solidFill>
                            <a:srgbClr val="FFFFFF"/>
                          </a:solidFill>
                          <a:highlight>
                            <a:srgbClr val="000000"/>
                          </a:highlight>
                          <a:latin typeface="Arial"/>
                          <a:ea typeface="MS Mincho"/>
                          <a:cs typeface="Times New Roman"/>
                        </a:rPr>
                        <a:t>Data Rate, in Mbps</a:t>
                      </a:r>
                      <a:endParaRPr lang="en-US" sz="1600">
                        <a:latin typeface="Times New Roman"/>
                        <a:ea typeface="MS Mincho"/>
                        <a:cs typeface="Times New Roman"/>
                      </a:endParaRPr>
                    </a:p>
                  </a:txBody>
                  <a:tcPr marL="60850" marR="6085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8546">
                <a:tc>
                  <a:txBody>
                    <a:bodyPr/>
                    <a:lstStyle/>
                    <a:p>
                      <a:pPr marL="0" marR="0">
                        <a:spcBef>
                          <a:spcPts val="0"/>
                        </a:spcBef>
                        <a:spcAft>
                          <a:spcPts val="0"/>
                        </a:spcAft>
                      </a:pPr>
                      <a:r>
                        <a:rPr lang="en-US" sz="1050" b="1">
                          <a:latin typeface="Arial"/>
                          <a:ea typeface="MS Mincho"/>
                          <a:cs typeface="Times New Roman"/>
                        </a:rPr>
                        <a:t>802.11b </a:t>
                      </a:r>
                      <a:br>
                        <a:rPr lang="en-US" sz="1050" b="1">
                          <a:latin typeface="Arial"/>
                          <a:ea typeface="MS Mincho"/>
                          <a:cs typeface="Times New Roman"/>
                        </a:rPr>
                      </a:br>
                      <a:r>
                        <a:rPr lang="en-US" sz="1050" b="1">
                          <a:latin typeface="Arial"/>
                          <a:ea typeface="MS Mincho"/>
                          <a:cs typeface="Times New Roman"/>
                        </a:rPr>
                        <a:t>2.4 GHz</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1, 2, 5.5, 11</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3023">
                <a:tc>
                  <a:txBody>
                    <a:bodyPr/>
                    <a:lstStyle/>
                    <a:p>
                      <a:pPr marL="0" marR="0">
                        <a:spcBef>
                          <a:spcPts val="0"/>
                        </a:spcBef>
                        <a:spcAft>
                          <a:spcPts val="0"/>
                        </a:spcAft>
                      </a:pPr>
                      <a:r>
                        <a:rPr lang="en-US" sz="1050" b="1">
                          <a:latin typeface="Arial"/>
                          <a:ea typeface="MS Mincho"/>
                          <a:cs typeface="Times New Roman"/>
                        </a:rPr>
                        <a:t>802.11a </a:t>
                      </a:r>
                      <a:br>
                        <a:rPr lang="en-US" sz="1050" b="1">
                          <a:latin typeface="Arial"/>
                          <a:ea typeface="MS Mincho"/>
                          <a:cs typeface="Times New Roman"/>
                        </a:rPr>
                      </a:br>
                      <a:r>
                        <a:rPr lang="en-US" sz="1050" b="1">
                          <a:latin typeface="Arial"/>
                          <a:ea typeface="MS Mincho"/>
                          <a:cs typeface="Times New Roman"/>
                        </a:rPr>
                        <a:t>5 GHz</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6, 9, 12, 18, 24, 36, 48, 54</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dirty="0">
                          <a:latin typeface="Arial"/>
                          <a:ea typeface="MS Mincho"/>
                          <a:cs typeface="Times New Roman"/>
                        </a:rPr>
                        <a:t> </a:t>
                      </a:r>
                      <a:endParaRPr lang="en-US" sz="1600" dirty="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075">
                <a:tc>
                  <a:txBody>
                    <a:bodyPr/>
                    <a:lstStyle/>
                    <a:p>
                      <a:pPr marL="0" marR="0">
                        <a:spcBef>
                          <a:spcPts val="0"/>
                        </a:spcBef>
                        <a:spcAft>
                          <a:spcPts val="0"/>
                        </a:spcAft>
                      </a:pPr>
                      <a:r>
                        <a:rPr lang="en-US" sz="1050" b="1">
                          <a:latin typeface="Arial"/>
                          <a:ea typeface="MS Mincho"/>
                          <a:cs typeface="Times New Roman"/>
                        </a:rPr>
                        <a:t>802.11g </a:t>
                      </a:r>
                      <a:br>
                        <a:rPr lang="en-US" sz="1050" b="1">
                          <a:latin typeface="Arial"/>
                          <a:ea typeface="MS Mincho"/>
                          <a:cs typeface="Times New Roman"/>
                        </a:rPr>
                      </a:br>
                      <a:r>
                        <a:rPr lang="en-US" sz="1050" b="1">
                          <a:latin typeface="Arial"/>
                          <a:ea typeface="MS Mincho"/>
                          <a:cs typeface="Times New Roman"/>
                        </a:rPr>
                        <a:t>2.4 GHz</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1, 2, 6, 9, 12, 18, 24, 36, 48, 54</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r>
                        <a:rPr lang="en-US" sz="1050" b="1">
                          <a:latin typeface="Arial"/>
                          <a:ea typeface="MS Mincho"/>
                          <a:cs typeface="Times New Roman"/>
                        </a:rPr>
                        <a:t> </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14935">
                        <a:spcBef>
                          <a:spcPts val="0"/>
                        </a:spcBef>
                        <a:spcAft>
                          <a:spcPts val="0"/>
                        </a:spcAft>
                      </a:pP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047">
                <a:tc>
                  <a:txBody>
                    <a:bodyPr/>
                    <a:lstStyle/>
                    <a:p>
                      <a:pPr marL="0" marR="0">
                        <a:spcBef>
                          <a:spcPts val="0"/>
                        </a:spcBef>
                        <a:spcAft>
                          <a:spcPts val="0"/>
                        </a:spcAft>
                      </a:pPr>
                      <a:r>
                        <a:rPr lang="en-US" sz="1050" b="1">
                          <a:latin typeface="Arial"/>
                          <a:ea typeface="MS Mincho"/>
                          <a:cs typeface="Times New Roman"/>
                        </a:rPr>
                        <a:t>802.11n</a:t>
                      </a:r>
                      <a:br>
                        <a:rPr lang="en-US" sz="1050" b="1">
                          <a:latin typeface="Arial"/>
                          <a:ea typeface="MS Mincho"/>
                          <a:cs typeface="Times New Roman"/>
                        </a:rPr>
                      </a:br>
                      <a:r>
                        <a:rPr lang="en-US" sz="1050" b="1">
                          <a:latin typeface="Arial"/>
                          <a:ea typeface="MS Mincho"/>
                          <a:cs typeface="Times New Roman"/>
                        </a:rPr>
                        <a:t>2.4 and </a:t>
                      </a:r>
                      <a:br>
                        <a:rPr lang="en-US" sz="1050" b="1">
                          <a:latin typeface="Arial"/>
                          <a:ea typeface="MS Mincho"/>
                          <a:cs typeface="Times New Roman"/>
                        </a:rPr>
                      </a:br>
                      <a:r>
                        <a:rPr lang="en-US" sz="1050" b="1">
                          <a:latin typeface="Arial"/>
                          <a:ea typeface="MS Mincho"/>
                          <a:cs typeface="Times New Roman"/>
                        </a:rPr>
                        <a:t>5 GHz</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6.5, 13, 19.5, 26, 39, 52, 58.5, 65</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13, 26, 39, 52, 78, 104, 117, 130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19.5, 39, 58.5, 78, 117, 156, 175.5, 195</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26, 52, 78, 104, 156, 208, 234, 260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13.5, 27, 40.5, 54, 81, 108, 121.5, 135</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27, 54, 81, 108, 162, 216, 243, 270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40.5, 81, 121.5, 162, 243, 324, 364.5, 405</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54, 108, 162, 216, 324, 432, 486, 540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0">
                <a:tc>
                  <a:txBody>
                    <a:bodyPr/>
                    <a:lstStyle/>
                    <a:p>
                      <a:pPr marL="0" marR="0">
                        <a:spcBef>
                          <a:spcPts val="0"/>
                        </a:spcBef>
                        <a:spcAft>
                          <a:spcPts val="0"/>
                        </a:spcAft>
                      </a:pPr>
                      <a:r>
                        <a:rPr lang="en-US" sz="1050" b="1">
                          <a:latin typeface="Arial"/>
                          <a:ea typeface="MS Mincho"/>
                          <a:cs typeface="Times New Roman"/>
                        </a:rPr>
                        <a:t>802.11n, SGI enabled  </a:t>
                      </a:r>
                      <a:br>
                        <a:rPr lang="en-US" sz="1050" b="1">
                          <a:latin typeface="Arial"/>
                          <a:ea typeface="MS Mincho"/>
                          <a:cs typeface="Times New Roman"/>
                        </a:rPr>
                      </a:br>
                      <a:r>
                        <a:rPr lang="en-US" sz="1050" b="1">
                          <a:latin typeface="Arial"/>
                          <a:ea typeface="MS Mincho"/>
                          <a:cs typeface="Times New Roman"/>
                        </a:rPr>
                        <a:t>2.4 and </a:t>
                      </a:r>
                      <a:br>
                        <a:rPr lang="en-US" sz="1050" b="1">
                          <a:latin typeface="Arial"/>
                          <a:ea typeface="MS Mincho"/>
                          <a:cs typeface="Times New Roman"/>
                        </a:rPr>
                      </a:br>
                      <a:r>
                        <a:rPr lang="en-US" sz="1050" b="1">
                          <a:latin typeface="Arial"/>
                          <a:ea typeface="MS Mincho"/>
                          <a:cs typeface="Times New Roman"/>
                        </a:rPr>
                        <a:t>5 GHz</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7.2, 14.4, 21.7, 28.9, 43.3, 57.8, 65, 72.2</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14.4, 28.9, 43.3, 57.8, 86.7, 115.6, 130, 144.4</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21.7, 43.3, 65, 86.7, 130, 173.3, 195, 216.7</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28.9, 57.8, 86.7, 115.6, 173.3, 231.1, 260, 288.9</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15, 30, 45, 60, 90, 120, 135, 150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30, 60, 90, 120, 180, 240, 270, 300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a:latin typeface="Arial"/>
                          <a:ea typeface="MS Mincho"/>
                          <a:cs typeface="Times New Roman"/>
                        </a:rPr>
                        <a:t>45, 90, 135, 180, 270, 360, 405, </a:t>
                      </a:r>
                      <a:r>
                        <a:rPr lang="en-US" sz="1050" b="1">
                          <a:latin typeface="Arial"/>
                          <a:ea typeface="MS Mincho"/>
                          <a:cs typeface="Times New Roman"/>
                        </a:rPr>
                        <a:t>450</a:t>
                      </a:r>
                      <a:endParaRPr lang="en-US" sz="160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dirty="0">
                          <a:latin typeface="Arial"/>
                          <a:ea typeface="MS Mincho"/>
                          <a:cs typeface="Times New Roman"/>
                        </a:rPr>
                        <a:t>60, 120, 180, 240, 360, 480, 540, </a:t>
                      </a:r>
                      <a:r>
                        <a:rPr lang="en-US" sz="1050" b="1" dirty="0">
                          <a:latin typeface="Arial"/>
                          <a:ea typeface="MS Mincho"/>
                          <a:cs typeface="Times New Roman"/>
                        </a:rPr>
                        <a:t>600</a:t>
                      </a:r>
                      <a:endParaRPr lang="en-US" sz="1600" dirty="0">
                        <a:latin typeface="Times New Roman"/>
                        <a:ea typeface="MS Mincho"/>
                        <a:cs typeface="Times New Roman"/>
                      </a:endParaRPr>
                    </a:p>
                  </a:txBody>
                  <a:tcPr marL="60850" marR="608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9" name="Title 10"/>
          <p:cNvSpPr>
            <a:spLocks noGrp="1"/>
          </p:cNvSpPr>
          <p:nvPr>
            <p:ph type="title"/>
          </p:nvPr>
        </p:nvSpPr>
        <p:spPr bwMode="auto">
          <a:xfrm>
            <a:off x="0" y="228600"/>
            <a:ext cx="9144000" cy="71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dirty="0" smtClean="0"/>
              <a:t>IEEE 802.11a,b,g,n Data Rates</a:t>
            </a:r>
          </a:p>
        </p:txBody>
      </p:sp>
      <p:sp>
        <p:nvSpPr>
          <p:cNvPr id="24580" name="TextBox 2"/>
          <p:cNvSpPr txBox="1">
            <a:spLocks noChangeArrowheads="1"/>
          </p:cNvSpPr>
          <p:nvPr/>
        </p:nvSpPr>
        <p:spPr bwMode="auto">
          <a:xfrm>
            <a:off x="6096000" y="5943600"/>
            <a:ext cx="15049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1000" dirty="0"/>
              <a:t>SGI = short guard interval</a:t>
            </a:r>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16</a:t>
            </a:fld>
            <a:endParaRPr lang="en-US"/>
          </a:p>
        </p:txBody>
      </p:sp>
    </p:spTree>
    <p:extLst>
      <p:ext uri="{BB962C8B-B14F-4D97-AF65-F5344CB8AC3E}">
        <p14:creationId xmlns:p14="http://schemas.microsoft.com/office/powerpoint/2010/main" val="2756732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Adaptation Example – 11ac</a:t>
            </a:r>
            <a:endParaRPr lang="en-US" dirty="0"/>
          </a:p>
        </p:txBody>
      </p:sp>
      <p:sp>
        <p:nvSpPr>
          <p:cNvPr id="4" name="Slide Number Placeholder 3"/>
          <p:cNvSpPr>
            <a:spLocks noGrp="1"/>
          </p:cNvSpPr>
          <p:nvPr>
            <p:ph type="sldNum" sz="quarter" idx="11"/>
          </p:nvPr>
        </p:nvSpPr>
        <p:spPr/>
        <p:txBody>
          <a:bodyPr/>
          <a:lstStyle/>
          <a:p>
            <a:pPr>
              <a:defRPr/>
            </a:pPr>
            <a:fld id="{975563D8-C050-4C82-9F0A-213C81A52F3D}" type="slidenum">
              <a:rPr lang="en-US" smtClean="0"/>
              <a:pPr>
                <a:defRPr/>
              </a:pPr>
              <a:t>17</a:t>
            </a:fld>
            <a:endParaRPr lang="en-US"/>
          </a:p>
        </p:txBody>
      </p:sp>
      <p:pic>
        <p:nvPicPr>
          <p:cNvPr id="5" name="Picture 4"/>
          <p:cNvPicPr>
            <a:picLocks noChangeAspect="1"/>
          </p:cNvPicPr>
          <p:nvPr/>
        </p:nvPicPr>
        <p:blipFill>
          <a:blip r:embed="rId2"/>
          <a:stretch>
            <a:fillRect/>
          </a:stretch>
        </p:blipFill>
        <p:spPr>
          <a:xfrm>
            <a:off x="450231" y="1627658"/>
            <a:ext cx="8299292" cy="4087342"/>
          </a:xfrm>
          <a:prstGeom prst="rect">
            <a:avLst/>
          </a:prstGeom>
        </p:spPr>
      </p:pic>
      <p:sp>
        <p:nvSpPr>
          <p:cNvPr id="6" name="TextBox 5"/>
          <p:cNvSpPr txBox="1"/>
          <p:nvPr/>
        </p:nvSpPr>
        <p:spPr>
          <a:xfrm>
            <a:off x="4343400" y="5727192"/>
            <a:ext cx="4476867" cy="276999"/>
          </a:xfrm>
          <a:prstGeom prst="rect">
            <a:avLst/>
          </a:prstGeom>
          <a:noFill/>
        </p:spPr>
        <p:txBody>
          <a:bodyPr wrap="none" rtlCol="0">
            <a:spAutoFit/>
          </a:bodyPr>
          <a:lstStyle/>
          <a:p>
            <a:r>
              <a:rPr lang="en-US" sz="1200" dirty="0" smtClean="0">
                <a:solidFill>
                  <a:srgbClr val="00B050"/>
                </a:solidFill>
              </a:rPr>
              <a:t>Source: </a:t>
            </a:r>
            <a:r>
              <a:rPr lang="en-US" sz="1200" dirty="0">
                <a:solidFill>
                  <a:srgbClr val="00B050"/>
                </a:solidFill>
              </a:rPr>
              <a:t>IEEE </a:t>
            </a:r>
            <a:r>
              <a:rPr lang="en-US" sz="1200" dirty="0" smtClean="0">
                <a:solidFill>
                  <a:srgbClr val="00B050"/>
                </a:solidFill>
              </a:rPr>
              <a:t>P802.11ac/D7.0, </a:t>
            </a:r>
            <a:r>
              <a:rPr lang="en-US" sz="1200" dirty="0">
                <a:solidFill>
                  <a:srgbClr val="00B050"/>
                </a:solidFill>
              </a:rPr>
              <a:t>September </a:t>
            </a:r>
            <a:r>
              <a:rPr lang="en-US" sz="1200" dirty="0" smtClean="0">
                <a:solidFill>
                  <a:srgbClr val="00B050"/>
                </a:solidFill>
              </a:rPr>
              <a:t>2013; </a:t>
            </a:r>
            <a:r>
              <a:rPr lang="en-US" sz="1200" dirty="0">
                <a:solidFill>
                  <a:srgbClr val="00B050"/>
                </a:solidFill>
              </a:rPr>
              <a:t>Table 22-48</a:t>
            </a:r>
          </a:p>
        </p:txBody>
      </p:sp>
      <p:sp>
        <p:nvSpPr>
          <p:cNvPr id="7" name="Oval 6"/>
          <p:cNvSpPr/>
          <p:nvPr/>
        </p:nvSpPr>
        <p:spPr>
          <a:xfrm>
            <a:off x="7696200" y="5181600"/>
            <a:ext cx="9144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79451" y="4385146"/>
            <a:ext cx="3305520" cy="276999"/>
          </a:xfrm>
          <a:prstGeom prst="rect">
            <a:avLst/>
          </a:prstGeom>
          <a:noFill/>
        </p:spPr>
        <p:txBody>
          <a:bodyPr wrap="none" rtlCol="0">
            <a:spAutoFit/>
          </a:bodyPr>
          <a:lstStyle/>
          <a:p>
            <a:r>
              <a:rPr lang="en-US" sz="1200" dirty="0" smtClean="0">
                <a:solidFill>
                  <a:srgbClr val="FF0000"/>
                </a:solidFill>
              </a:rPr>
              <a:t>Max 802.11ac data rate with 3 spatial streams</a:t>
            </a:r>
            <a:endParaRPr lang="en-US" sz="1200" dirty="0">
              <a:solidFill>
                <a:srgbClr val="FF0000"/>
              </a:solidFill>
            </a:endParaRPr>
          </a:p>
        </p:txBody>
      </p:sp>
      <p:cxnSp>
        <p:nvCxnSpPr>
          <p:cNvPr id="13" name="Straight Arrow Connector 12"/>
          <p:cNvCxnSpPr/>
          <p:nvPr/>
        </p:nvCxnSpPr>
        <p:spPr>
          <a:xfrm>
            <a:off x="7848600" y="4639609"/>
            <a:ext cx="76200" cy="587063"/>
          </a:xfrm>
          <a:prstGeom prst="straightConnector1">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2"/>
          <p:cNvSpPr txBox="1">
            <a:spLocks noChangeArrowheads="1"/>
          </p:cNvSpPr>
          <p:nvPr/>
        </p:nvSpPr>
        <p:spPr bwMode="auto">
          <a:xfrm>
            <a:off x="2133600" y="5819826"/>
            <a:ext cx="10759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1000" dirty="0" smtClean="0"/>
              <a:t>GI </a:t>
            </a:r>
            <a:r>
              <a:rPr lang="en-US" sz="1000" dirty="0"/>
              <a:t>= </a:t>
            </a:r>
            <a:r>
              <a:rPr lang="en-US" sz="1000" dirty="0" smtClean="0"/>
              <a:t>guard </a:t>
            </a:r>
            <a:r>
              <a:rPr lang="en-US" sz="1000" dirty="0"/>
              <a:t>interval</a:t>
            </a:r>
          </a:p>
        </p:txBody>
      </p:sp>
    </p:spTree>
    <p:extLst>
      <p:ext uri="{BB962C8B-B14F-4D97-AF65-F5344CB8AC3E}">
        <p14:creationId xmlns:p14="http://schemas.microsoft.com/office/powerpoint/2010/main" val="4129054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TGac – Next Generation Wi-Fi</a:t>
            </a:r>
          </a:p>
        </p:txBody>
      </p:sp>
      <p:sp>
        <p:nvSpPr>
          <p:cNvPr id="17411" name="Content Placeholder 2"/>
          <p:cNvSpPr>
            <a:spLocks noGrp="1"/>
          </p:cNvSpPr>
          <p:nvPr>
            <p:ph idx="1"/>
          </p:nvPr>
        </p:nvSpPr>
        <p:spPr bwMode="auto">
          <a:xfrm>
            <a:off x="457200" y="1600200"/>
            <a:ext cx="4114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Up to 6.9 Gbps of PHY data rate (draft 0.1)</a:t>
            </a:r>
          </a:p>
          <a:p>
            <a:r>
              <a:rPr lang="en-US" sz="2400" smtClean="0"/>
              <a:t>Higher order MIMO (&gt; 4x4)</a:t>
            </a:r>
          </a:p>
          <a:p>
            <a:r>
              <a:rPr lang="en-US" sz="2400" smtClean="0"/>
              <a:t>8 spatial streams</a:t>
            </a:r>
          </a:p>
          <a:p>
            <a:r>
              <a:rPr lang="en-US" sz="2400" smtClean="0"/>
              <a:t>Multi-user (MU) MIMO </a:t>
            </a:r>
          </a:p>
          <a:p>
            <a:pPr lvl="1"/>
            <a:r>
              <a:rPr lang="en-US" sz="2200" smtClean="0"/>
              <a:t>Up to 4 users; up to 4 streams per user</a:t>
            </a:r>
          </a:p>
          <a:p>
            <a:r>
              <a:rPr lang="en-US" sz="2400" smtClean="0"/>
              <a:t>Higher bandwidth channels (20, 40, 80, 80+80 and 160 MHz)</a:t>
            </a:r>
          </a:p>
        </p:txBody>
      </p:sp>
      <p:sp>
        <p:nvSpPr>
          <p:cNvPr id="17412" name="Slide Number Placeholder 5"/>
          <p:cNvSpPr>
            <a:spLocks noGrp="1"/>
          </p:cNvSpPr>
          <p:nvPr>
            <p:ph type="sldNum" sz="quarter" idx="4294967295"/>
          </p:nvPr>
        </p:nvSpPr>
        <p:spPr bwMode="auto">
          <a:xfrm>
            <a:off x="274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B15C7E9-CDF5-4299-B8AE-E17CC5F7BF75}" type="slidenum">
              <a:rPr lang="en-US">
                <a:latin typeface="Calibri" panose="020F0502020204030204" pitchFamily="34" charset="0"/>
              </a:rPr>
              <a:pPr eaLnBrk="1" hangingPunct="1"/>
              <a:t>18</a:t>
            </a:fld>
            <a:endParaRPr lang="en-US">
              <a:latin typeface="Calibri" panose="020F0502020204030204" pitchFamily="34" charset="0"/>
            </a:endParaRPr>
          </a:p>
        </p:txBody>
      </p:sp>
      <p:sp>
        <p:nvSpPr>
          <p:cNvPr id="17413" name="Oval 9"/>
          <p:cNvSpPr>
            <a:spLocks noChangeArrowheads="1"/>
          </p:cNvSpPr>
          <p:nvPr/>
        </p:nvSpPr>
        <p:spPr bwMode="auto">
          <a:xfrm rot="1683754">
            <a:off x="6569075" y="2262188"/>
            <a:ext cx="304800" cy="2336800"/>
          </a:xfrm>
          <a:prstGeom prst="ellipse">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sz="2400">
              <a:latin typeface="Arial Narrow" panose="020B0606020202030204" pitchFamily="34" charset="0"/>
            </a:endParaRPr>
          </a:p>
        </p:txBody>
      </p:sp>
      <p:sp>
        <p:nvSpPr>
          <p:cNvPr id="17414" name="Oval 10"/>
          <p:cNvSpPr>
            <a:spLocks noChangeArrowheads="1"/>
          </p:cNvSpPr>
          <p:nvPr/>
        </p:nvSpPr>
        <p:spPr bwMode="auto">
          <a:xfrm rot="8173173" flipH="1">
            <a:off x="7451725" y="2300288"/>
            <a:ext cx="304800" cy="935037"/>
          </a:xfrm>
          <a:prstGeom prst="ellipse">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sz="2400">
              <a:latin typeface="Arial Narrow" panose="020B0606020202030204" pitchFamily="34" charset="0"/>
            </a:endParaRPr>
          </a:p>
        </p:txBody>
      </p:sp>
      <p:pic>
        <p:nvPicPr>
          <p:cNvPr id="17415"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0900" y="1066800"/>
            <a:ext cx="2146300"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6763" y="3025775"/>
            <a:ext cx="1685925"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0738" y="3243263"/>
            <a:ext cx="1447800"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8" name="TextBox 34"/>
          <p:cNvSpPr txBox="1">
            <a:spLocks noChangeArrowheads="1"/>
          </p:cNvSpPr>
          <p:nvPr/>
        </p:nvSpPr>
        <p:spPr bwMode="auto">
          <a:xfrm>
            <a:off x="6172200" y="4691063"/>
            <a:ext cx="28082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sz="1600">
                <a:solidFill>
                  <a:srgbClr val="00B050"/>
                </a:solidFill>
              </a:rPr>
              <a:t>MU-MIMO</a:t>
            </a:r>
          </a:p>
          <a:p>
            <a:pPr eaLnBrk="1" hangingPunct="1"/>
            <a:r>
              <a:rPr lang="en-US" sz="1600">
                <a:solidFill>
                  <a:srgbClr val="00B050"/>
                </a:solidFill>
              </a:rPr>
              <a:t>Multiple beamformed </a:t>
            </a:r>
          </a:p>
          <a:p>
            <a:pPr eaLnBrk="1" hangingPunct="1"/>
            <a:r>
              <a:rPr lang="en-US" sz="1600">
                <a:solidFill>
                  <a:srgbClr val="00B050"/>
                </a:solidFill>
              </a:rPr>
              <a:t>streams in the same channel</a:t>
            </a:r>
          </a:p>
        </p:txBody>
      </p:sp>
    </p:spTree>
    <p:extLst>
      <p:ext uri="{BB962C8B-B14F-4D97-AF65-F5344CB8AC3E}">
        <p14:creationId xmlns:p14="http://schemas.microsoft.com/office/powerpoint/2010/main" val="3695787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t>802.11ad 60 GHz Channels</a:t>
            </a:r>
          </a:p>
        </p:txBody>
      </p:sp>
      <p:graphicFrame>
        <p:nvGraphicFramePr>
          <p:cNvPr id="9" name="Table 8"/>
          <p:cNvGraphicFramePr>
            <a:graphicFrameLocks noGrp="1"/>
          </p:cNvGraphicFramePr>
          <p:nvPr/>
        </p:nvGraphicFramePr>
        <p:xfrm>
          <a:off x="2590800" y="914400"/>
          <a:ext cx="4724400" cy="1731962"/>
        </p:xfrm>
        <a:graphic>
          <a:graphicData uri="http://schemas.openxmlformats.org/drawingml/2006/table">
            <a:tbl>
              <a:tblPr firstRow="1" bandRow="1">
                <a:tableStyleId>{5C22544A-7EE6-4342-B048-85BDC9FD1C3A}</a:tableStyleId>
              </a:tblPr>
              <a:tblGrid>
                <a:gridCol w="1003935"/>
                <a:gridCol w="1062990"/>
                <a:gridCol w="2657475"/>
              </a:tblGrid>
              <a:tr h="390714">
                <a:tc>
                  <a:txBody>
                    <a:bodyPr/>
                    <a:lstStyle/>
                    <a:p>
                      <a:pPr algn="ctr"/>
                      <a:r>
                        <a:rPr lang="en-US" sz="1400" dirty="0" smtClean="0"/>
                        <a:t>Channel</a:t>
                      </a:r>
                      <a:endParaRPr lang="en-US" sz="1400" dirty="0"/>
                    </a:p>
                  </a:txBody>
                  <a:tcPr marT="45724" marB="45724"/>
                </a:tc>
                <a:tc>
                  <a:txBody>
                    <a:bodyPr/>
                    <a:lstStyle/>
                    <a:p>
                      <a:r>
                        <a:rPr lang="en-US" sz="1400" dirty="0" smtClean="0"/>
                        <a:t>f  </a:t>
                      </a:r>
                      <a:r>
                        <a:rPr lang="en-US" sz="1400" baseline="-25000" dirty="0" smtClean="0"/>
                        <a:t>c</a:t>
                      </a:r>
                      <a:r>
                        <a:rPr lang="en-US" sz="1400" dirty="0" smtClean="0"/>
                        <a:t> </a:t>
                      </a:r>
                      <a:r>
                        <a:rPr lang="en-US" sz="1400" baseline="0" dirty="0" smtClean="0"/>
                        <a:t> (GHz)</a:t>
                      </a:r>
                      <a:endParaRPr lang="en-US" sz="1400" dirty="0"/>
                    </a:p>
                  </a:txBody>
                  <a:tcPr marT="45724" marB="45724"/>
                </a:tc>
                <a:tc>
                  <a:txBody>
                    <a:bodyPr/>
                    <a:lstStyle/>
                    <a:p>
                      <a:r>
                        <a:rPr lang="en-US" sz="1400" dirty="0" smtClean="0"/>
                        <a:t>Country</a:t>
                      </a:r>
                      <a:endParaRPr lang="en-US" sz="1400" dirty="0"/>
                    </a:p>
                  </a:txBody>
                  <a:tcPr marT="45724" marB="45724"/>
                </a:tc>
              </a:tr>
              <a:tr h="335312">
                <a:tc>
                  <a:txBody>
                    <a:bodyPr/>
                    <a:lstStyle/>
                    <a:p>
                      <a:pPr algn="ctr"/>
                      <a:r>
                        <a:rPr lang="en-US" sz="1600" dirty="0" smtClean="0"/>
                        <a:t>1</a:t>
                      </a:r>
                      <a:endParaRPr lang="en-US" sz="1600" dirty="0"/>
                    </a:p>
                  </a:txBody>
                  <a:tcPr marT="45724" marB="45724"/>
                </a:tc>
                <a:tc>
                  <a:txBody>
                    <a:bodyPr/>
                    <a:lstStyle/>
                    <a:p>
                      <a:r>
                        <a:rPr lang="en-US" sz="1600" dirty="0" smtClean="0"/>
                        <a:t>58.32</a:t>
                      </a:r>
                      <a:endParaRPr lang="en-US" sz="1600" dirty="0"/>
                    </a:p>
                  </a:txBody>
                  <a:tcPr marT="45724" marB="45724"/>
                </a:tc>
                <a:tc>
                  <a:txBody>
                    <a:bodyPr/>
                    <a:lstStyle/>
                    <a:p>
                      <a:r>
                        <a:rPr lang="en-US" sz="1600" dirty="0" smtClean="0"/>
                        <a:t>US</a:t>
                      </a:r>
                      <a:endParaRPr lang="en-US" sz="1600" dirty="0"/>
                    </a:p>
                  </a:txBody>
                  <a:tcPr marT="45724" marB="45724"/>
                </a:tc>
              </a:tr>
              <a:tr h="335312">
                <a:tc>
                  <a:txBody>
                    <a:bodyPr/>
                    <a:lstStyle/>
                    <a:p>
                      <a:pPr algn="ctr"/>
                      <a:r>
                        <a:rPr lang="en-US" sz="1600" dirty="0" smtClean="0"/>
                        <a:t>2</a:t>
                      </a:r>
                      <a:endParaRPr lang="en-US" sz="1600" dirty="0"/>
                    </a:p>
                  </a:txBody>
                  <a:tcPr marT="45724" marB="45724"/>
                </a:tc>
                <a:tc>
                  <a:txBody>
                    <a:bodyPr/>
                    <a:lstStyle/>
                    <a:p>
                      <a:r>
                        <a:rPr lang="en-US" sz="1600" dirty="0" smtClean="0"/>
                        <a:t>60.48</a:t>
                      </a:r>
                      <a:endParaRPr lang="en-US" sz="1600" dirty="0"/>
                    </a:p>
                  </a:txBody>
                  <a:tcPr marT="45724" marB="45724"/>
                </a:tc>
                <a:tc>
                  <a:txBody>
                    <a:bodyPr/>
                    <a:lstStyle/>
                    <a:p>
                      <a:r>
                        <a:rPr lang="en-US" sz="1600" dirty="0" smtClean="0"/>
                        <a:t>US, Japan,</a:t>
                      </a:r>
                      <a:r>
                        <a:rPr lang="en-US" sz="1600" baseline="0" dirty="0" smtClean="0"/>
                        <a:t> EU, Australia</a:t>
                      </a:r>
                      <a:endParaRPr lang="en-US" sz="1600" dirty="0"/>
                    </a:p>
                  </a:txBody>
                  <a:tcPr marT="45724" marB="45724"/>
                </a:tc>
              </a:tr>
              <a:tr h="335312">
                <a:tc>
                  <a:txBody>
                    <a:bodyPr/>
                    <a:lstStyle/>
                    <a:p>
                      <a:pPr algn="ctr"/>
                      <a:r>
                        <a:rPr lang="en-US" sz="1600" dirty="0" smtClean="0"/>
                        <a:t>3</a:t>
                      </a:r>
                      <a:endParaRPr lang="en-US" sz="1600" dirty="0"/>
                    </a:p>
                  </a:txBody>
                  <a:tcPr marT="45724" marB="45724"/>
                </a:tc>
                <a:tc>
                  <a:txBody>
                    <a:bodyPr/>
                    <a:lstStyle/>
                    <a:p>
                      <a:r>
                        <a:rPr lang="en-US" sz="1600" dirty="0" smtClean="0"/>
                        <a:t>62.64</a:t>
                      </a:r>
                      <a:endParaRPr lang="en-US" sz="1600" dirty="0"/>
                    </a:p>
                  </a:txBody>
                  <a:tcPr marT="45724" marB="45724"/>
                </a:tc>
                <a:tc>
                  <a:txBody>
                    <a:bodyPr/>
                    <a:lstStyle/>
                    <a:p>
                      <a:r>
                        <a:rPr lang="en-US" sz="1600" dirty="0" smtClean="0"/>
                        <a:t>US, Japan, EU</a:t>
                      </a:r>
                      <a:endParaRPr lang="en-US" sz="1600" dirty="0"/>
                    </a:p>
                  </a:txBody>
                  <a:tcPr marT="45724" marB="45724"/>
                </a:tc>
              </a:tr>
              <a:tr h="335312">
                <a:tc>
                  <a:txBody>
                    <a:bodyPr/>
                    <a:lstStyle/>
                    <a:p>
                      <a:pPr algn="ctr"/>
                      <a:r>
                        <a:rPr lang="en-US" sz="1600" dirty="0" smtClean="0"/>
                        <a:t>4</a:t>
                      </a:r>
                      <a:endParaRPr lang="en-US" sz="1600" dirty="0"/>
                    </a:p>
                  </a:txBody>
                  <a:tcPr marT="45724" marB="45724"/>
                </a:tc>
                <a:tc>
                  <a:txBody>
                    <a:bodyPr/>
                    <a:lstStyle/>
                    <a:p>
                      <a:r>
                        <a:rPr lang="en-US" sz="1600" dirty="0" smtClean="0"/>
                        <a:t>64.80</a:t>
                      </a:r>
                      <a:endParaRPr lang="en-US" sz="1600" dirty="0"/>
                    </a:p>
                  </a:txBody>
                  <a:tcPr marT="45724" marB="45724"/>
                </a:tc>
                <a:tc>
                  <a:txBody>
                    <a:bodyPr/>
                    <a:lstStyle/>
                    <a:p>
                      <a:r>
                        <a:rPr lang="en-US" sz="1600" dirty="0" smtClean="0"/>
                        <a:t>Japan, EU</a:t>
                      </a:r>
                      <a:endParaRPr lang="en-US" sz="1600" dirty="0"/>
                    </a:p>
                  </a:txBody>
                  <a:tcPr marT="45724" marB="45724"/>
                </a:tc>
              </a:tr>
            </a:tbl>
          </a:graphicData>
        </a:graphic>
      </p:graphicFrame>
      <p:pic>
        <p:nvPicPr>
          <p:cNvPr id="18461" name="Picture 8"/>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 y="2447925"/>
            <a:ext cx="855345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2" name="Rectangle 11"/>
          <p:cNvSpPr>
            <a:spLocks noChangeArrowheads="1"/>
          </p:cNvSpPr>
          <p:nvPr/>
        </p:nvSpPr>
        <p:spPr bwMode="auto">
          <a:xfrm>
            <a:off x="5029200" y="3200400"/>
            <a:ext cx="373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eaLnBrk="1" hangingPunct="1"/>
            <a:r>
              <a:rPr lang="en-US" sz="1600">
                <a:solidFill>
                  <a:srgbClr val="00B050"/>
                </a:solidFill>
              </a:rPr>
              <a:t>EIRP: (40 dBm avg, 43 dBm peak in the US; 57 dBm in Europe, Japan and Australia</a:t>
            </a:r>
            <a:endParaRPr lang="en-US" sz="2400">
              <a:solidFill>
                <a:srgbClr val="00B050"/>
              </a:solidFill>
            </a:endParaRPr>
          </a:p>
        </p:txBody>
      </p:sp>
      <p:sp>
        <p:nvSpPr>
          <p:cNvPr id="18463" name="Rectangle 12"/>
          <p:cNvSpPr>
            <a:spLocks noChangeArrowheads="1"/>
          </p:cNvSpPr>
          <p:nvPr/>
        </p:nvSpPr>
        <p:spPr bwMode="auto">
          <a:xfrm>
            <a:off x="762000" y="1447800"/>
            <a:ext cx="1600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lvl="1" algn="r" eaLnBrk="1" hangingPunct="1"/>
            <a:r>
              <a:rPr lang="en-US" sz="1600">
                <a:solidFill>
                  <a:srgbClr val="00B050"/>
                </a:solidFill>
              </a:rPr>
              <a:t>Channel 2 must be supported</a:t>
            </a:r>
            <a:endParaRPr lang="en-US" sz="2400">
              <a:solidFill>
                <a:srgbClr val="00B050"/>
              </a:solidFill>
            </a:endParaRPr>
          </a:p>
        </p:txBody>
      </p:sp>
      <p:cxnSp>
        <p:nvCxnSpPr>
          <p:cNvPr id="17" name="Straight Arrow Connector 16"/>
          <p:cNvCxnSpPr/>
          <p:nvPr/>
        </p:nvCxnSpPr>
        <p:spPr>
          <a:xfrm>
            <a:off x="2362200" y="1828800"/>
            <a:ext cx="457200"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465" name="Rectangle 9"/>
          <p:cNvSpPr>
            <a:spLocks noChangeArrowheads="1"/>
          </p:cNvSpPr>
          <p:nvPr/>
        </p:nvSpPr>
        <p:spPr bwMode="auto">
          <a:xfrm>
            <a:off x="228600" y="3048000"/>
            <a:ext cx="213360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sz="1200"/>
              <a:t>IEEE  802.11ad is the key standard; other specifications are: </a:t>
            </a:r>
            <a:r>
              <a:rPr lang="en-US" sz="1100"/>
              <a:t>802.15.3c, ECMA-387, WirelessHD</a:t>
            </a:r>
          </a:p>
        </p:txBody>
      </p:sp>
      <p:sp>
        <p:nvSpPr>
          <p:cNvPr id="18466" name="TextBox 3"/>
          <p:cNvSpPr txBox="1">
            <a:spLocks noChangeArrowheads="1"/>
          </p:cNvSpPr>
          <p:nvPr/>
        </p:nvSpPr>
        <p:spPr bwMode="auto">
          <a:xfrm>
            <a:off x="6400800" y="4343400"/>
            <a:ext cx="25749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ea typeface="MS PGothic" panose="020B0600070205080204" pitchFamily="34" charset="-128"/>
              </a:defRPr>
            </a:lvl1pPr>
            <a:lvl2pPr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lvl="1" eaLnBrk="1" hangingPunct="1"/>
            <a:r>
              <a:rPr lang="en-US" sz="1600">
                <a:solidFill>
                  <a:srgbClr val="00B050"/>
                </a:solidFill>
              </a:rPr>
              <a:t>Channel spacing = 2160MHz </a:t>
            </a:r>
          </a:p>
        </p:txBody>
      </p:sp>
      <p:sp>
        <p:nvSpPr>
          <p:cNvPr id="18467" name="Slide Number Placeholder 4"/>
          <p:cNvSpPr>
            <a:spLocks noGrp="1"/>
          </p:cNvSpPr>
          <p:nvPr>
            <p:ph type="sldNum" sz="quarter" idx="4294967295"/>
          </p:nvPr>
        </p:nvSpPr>
        <p:spPr bwMode="auto">
          <a:xfrm>
            <a:off x="274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43E4FBFF-32A4-4FE7-AE2E-64E8F6B7501E}" type="slidenum">
              <a:rPr lang="en-US">
                <a:latin typeface="Calibri" panose="020F0502020204030204" pitchFamily="34" charset="0"/>
              </a:rPr>
              <a:pPr eaLnBrk="1" hangingPunct="1"/>
              <a:t>19</a:t>
            </a:fld>
            <a:endParaRPr lang="en-US">
              <a:latin typeface="Calibri" panose="020F0502020204030204" pitchFamily="34" charset="0"/>
            </a:endParaRPr>
          </a:p>
        </p:txBody>
      </p:sp>
    </p:spTree>
    <p:extLst>
      <p:ext uri="{BB962C8B-B14F-4D97-AF65-F5344CB8AC3E}">
        <p14:creationId xmlns:p14="http://schemas.microsoft.com/office/powerpoint/2010/main" val="92237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latin typeface="Tahoma" panose="020B0604030504040204" pitchFamily="34" charset="0"/>
                <a:cs typeface="Tahoma" panose="020B0604030504040204" pitchFamily="34" charset="0"/>
              </a:rPr>
              <a:t>Outline</a:t>
            </a:r>
          </a:p>
        </p:txBody>
      </p:sp>
      <p:sp>
        <p:nvSpPr>
          <p:cNvPr id="1536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 typeface="Arial" panose="020B0604020202020204" pitchFamily="34" charset="0"/>
              <a:buNone/>
            </a:pPr>
            <a:r>
              <a:rPr lang="en-US" dirty="0" smtClean="0">
                <a:latin typeface="Tahoma" panose="020B0604030504040204" pitchFamily="34" charset="0"/>
                <a:cs typeface="Tahoma" panose="020B0604030504040204" pitchFamily="34" charset="0"/>
              </a:rPr>
              <a:t>This lecture will examine</a:t>
            </a:r>
          </a:p>
          <a:p>
            <a:pPr lvl="1" eaLnBrk="1" hangingPunct="1">
              <a:buFont typeface="Arial" panose="020B0604020202020204" pitchFamily="34" charset="0"/>
              <a:buChar char="•"/>
            </a:pPr>
            <a:r>
              <a:rPr lang="en-US" dirty="0" smtClean="0">
                <a:latin typeface="Tahoma" panose="020B0604030504040204" pitchFamily="34" charset="0"/>
                <a:cs typeface="Tahoma" panose="020B0604030504040204" pitchFamily="34" charset="0"/>
              </a:rPr>
              <a:t>Wireless performance issues, such as throughput, range and capacity</a:t>
            </a:r>
          </a:p>
          <a:p>
            <a:pPr lvl="1" eaLnBrk="1" hangingPunct="1">
              <a:buFont typeface="Arial" panose="020B0604020202020204" pitchFamily="34" charset="0"/>
              <a:buChar char="•"/>
            </a:pPr>
            <a:r>
              <a:rPr lang="en-US" dirty="0" smtClean="0">
                <a:latin typeface="Tahoma" panose="020B0604030504040204" pitchFamily="34" charset="0"/>
                <a:cs typeface="Tahoma" panose="020B0604030504040204" pitchFamily="34" charset="0"/>
              </a:rPr>
              <a:t>Advantages of MIMO and OFDM over legacy wireless technologies</a:t>
            </a: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99F6B3-F1AB-40B3-9FB8-5991CA26A0CA}" type="slidenum">
              <a:rPr lang="en-US">
                <a:latin typeface="Calibri" panose="020F0502020204030204" pitchFamily="34" charset="0"/>
              </a:rPr>
              <a:pPr/>
              <a:t>2</a:t>
            </a:fld>
            <a:endParaRPr lang="en-US">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smtClean="0"/>
              <a:t>MIMO vs. SISO Throughput</a:t>
            </a:r>
          </a:p>
        </p:txBody>
      </p:sp>
      <p:sp>
        <p:nvSpPr>
          <p:cNvPr id="23556" name="TextBox 4"/>
          <p:cNvSpPr txBox="1">
            <a:spLocks noChangeArrowheads="1"/>
          </p:cNvSpPr>
          <p:nvPr/>
        </p:nvSpPr>
        <p:spPr bwMode="auto">
          <a:xfrm>
            <a:off x="3962400" y="5514975"/>
            <a:ext cx="2441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1000" dirty="0"/>
              <a:t>MIMO = multiple input multiple output</a:t>
            </a:r>
          </a:p>
          <a:p>
            <a:pPr eaLnBrk="1" hangingPunct="1"/>
            <a:r>
              <a:rPr lang="en-US" sz="1000" dirty="0"/>
              <a:t>SISO = single input single output</a:t>
            </a:r>
          </a:p>
        </p:txBody>
      </p:sp>
      <p:pic>
        <p:nvPicPr>
          <p:cNvPr id="23557"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5100" y="1066800"/>
            <a:ext cx="8831263"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20</a:t>
            </a:fld>
            <a:endParaRPr lang="en-US"/>
          </a:p>
        </p:txBody>
      </p:sp>
    </p:spTree>
    <p:extLst>
      <p:ext uri="{BB962C8B-B14F-4D97-AF65-F5344CB8AC3E}">
        <p14:creationId xmlns:p14="http://schemas.microsoft.com/office/powerpoint/2010/main" val="3314961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Performance Factors</a:t>
            </a:r>
            <a:endParaRPr lang="en-US" dirty="0"/>
          </a:p>
        </p:txBody>
      </p:sp>
      <p:sp>
        <p:nvSpPr>
          <p:cNvPr id="4" name="Slide Number Placeholder 3"/>
          <p:cNvSpPr>
            <a:spLocks noGrp="1"/>
          </p:cNvSpPr>
          <p:nvPr>
            <p:ph type="sldNum" sz="quarter" idx="11"/>
          </p:nvPr>
        </p:nvSpPr>
        <p:spPr/>
        <p:txBody>
          <a:bodyPr/>
          <a:lstStyle/>
          <a:p>
            <a:pPr>
              <a:defRPr/>
            </a:pPr>
            <a:fld id="{975563D8-C050-4C82-9F0A-213C81A52F3D}" type="slidenum">
              <a:rPr lang="en-US" smtClean="0"/>
              <a:pPr>
                <a:defRPr/>
              </a:pPr>
              <a:t>21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856126270"/>
              </p:ext>
            </p:extLst>
          </p:nvPr>
        </p:nvGraphicFramePr>
        <p:xfrm>
          <a:off x="457201" y="1524000"/>
          <a:ext cx="8229599" cy="4171188"/>
        </p:xfrm>
        <a:graphic>
          <a:graphicData uri="http://schemas.openxmlformats.org/drawingml/2006/table">
            <a:tbl>
              <a:tblPr firstRow="1" firstCol="1" bandRow="1">
                <a:tableStyleId>{BC89EF96-8CEA-46FF-86C4-4CE0E7609802}</a:tableStyleId>
              </a:tblPr>
              <a:tblGrid>
                <a:gridCol w="1600200"/>
                <a:gridCol w="2514600"/>
                <a:gridCol w="4114799"/>
              </a:tblGrid>
              <a:tr h="157752">
                <a:tc>
                  <a:txBody>
                    <a:bodyPr/>
                    <a:lstStyle/>
                    <a:p>
                      <a:pPr marL="0" marR="0">
                        <a:lnSpc>
                          <a:spcPct val="115000"/>
                        </a:lnSpc>
                        <a:spcBef>
                          <a:spcPts val="0"/>
                        </a:spcBef>
                        <a:spcAft>
                          <a:spcPts val="0"/>
                        </a:spcAft>
                      </a:pPr>
                      <a:r>
                        <a:rPr lang="en-US" sz="1400" dirty="0">
                          <a:effectLst/>
                        </a:rPr>
                        <a:t>Factors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Explanation/Impact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dirty="0">
                          <a:effectLst/>
                        </a:rPr>
                        <a:t>Notes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r h="578426">
                <a:tc>
                  <a:txBody>
                    <a:bodyPr/>
                    <a:lstStyle/>
                    <a:p>
                      <a:pPr marL="0" marR="0">
                        <a:lnSpc>
                          <a:spcPct val="115000"/>
                        </a:lnSpc>
                        <a:spcBef>
                          <a:spcPts val="0"/>
                        </a:spcBef>
                        <a:spcAft>
                          <a:spcPts val="0"/>
                        </a:spcAft>
                      </a:pPr>
                      <a:r>
                        <a:rPr lang="en-US" sz="1400">
                          <a:effectLst/>
                        </a:rPr>
                        <a:t>MIMO channel correlation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Function of several variables including device antenna spacing, antenna polarization and multipath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The lower the correlation the higher the throughput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r h="723032">
                <a:tc>
                  <a:txBody>
                    <a:bodyPr/>
                    <a:lstStyle/>
                    <a:p>
                      <a:pPr marL="0" marR="0">
                        <a:lnSpc>
                          <a:spcPct val="115000"/>
                        </a:lnSpc>
                        <a:spcBef>
                          <a:spcPts val="0"/>
                        </a:spcBef>
                        <a:spcAft>
                          <a:spcPts val="0"/>
                        </a:spcAft>
                      </a:pPr>
                      <a:r>
                        <a:rPr lang="en-US" sz="1400">
                          <a:effectLst/>
                        </a:rPr>
                        <a:t>Angular spread of the received signal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dirty="0">
                          <a:effectLst/>
                        </a:rPr>
                        <a:t>Related to correlation and strongly influenced by multipath in the channel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Multipath causes signal to bounce around and arrive at different angles, thereby widening the angular spread at a receiver.  Typically, the wider the angular spread the higher the MIMO throughput.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r h="578426">
                <a:tc>
                  <a:txBody>
                    <a:bodyPr/>
                    <a:lstStyle/>
                    <a:p>
                      <a:pPr marL="0" marR="0">
                        <a:lnSpc>
                          <a:spcPct val="115000"/>
                        </a:lnSpc>
                        <a:spcBef>
                          <a:spcPts val="0"/>
                        </a:spcBef>
                        <a:spcAft>
                          <a:spcPts val="0"/>
                        </a:spcAft>
                      </a:pPr>
                      <a:r>
                        <a:rPr lang="en-US" sz="1400">
                          <a:effectLst/>
                        </a:rPr>
                        <a:t>Device antenna spacing and device orientation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Related to angular spread and correlation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MIMO throughput will vary vs. device orientation and antenna spacing. Typically, the wider the antenna spacing the lower the correlation and the higher the throughput.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r h="723032">
                <a:tc>
                  <a:txBody>
                    <a:bodyPr/>
                    <a:lstStyle/>
                    <a:p>
                      <a:pPr marL="0" marR="0">
                        <a:lnSpc>
                          <a:spcPct val="115000"/>
                        </a:lnSpc>
                        <a:spcBef>
                          <a:spcPts val="0"/>
                        </a:spcBef>
                        <a:spcAft>
                          <a:spcPts val="0"/>
                        </a:spcAft>
                      </a:pPr>
                      <a:r>
                        <a:rPr lang="en-US" sz="1400">
                          <a:effectLst/>
                        </a:rPr>
                        <a:t>Antenna polarization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Vertical, horizontal or circular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dirty="0">
                          <a:effectLst/>
                        </a:rPr>
                        <a:t>Cross-polarization (e.g. both vertical and horizontal) is sometimes used to lower MIMO correlation, thus enabling spatial multiplexing.  Multipath reflections can alter polarization.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bl>
          </a:graphicData>
        </a:graphic>
      </p:graphicFrame>
    </p:spTree>
    <p:extLst>
      <p:ext uri="{BB962C8B-B14F-4D97-AF65-F5344CB8AC3E}">
        <p14:creationId xmlns:p14="http://schemas.microsoft.com/office/powerpoint/2010/main" val="423367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Performance Factors</a:t>
            </a:r>
            <a:endParaRPr lang="en-US" dirty="0"/>
          </a:p>
        </p:txBody>
      </p:sp>
      <p:sp>
        <p:nvSpPr>
          <p:cNvPr id="4" name="Slide Number Placeholder 3"/>
          <p:cNvSpPr>
            <a:spLocks noGrp="1"/>
          </p:cNvSpPr>
          <p:nvPr>
            <p:ph type="sldNum" sz="quarter" idx="11"/>
          </p:nvPr>
        </p:nvSpPr>
        <p:spPr/>
        <p:txBody>
          <a:bodyPr/>
          <a:lstStyle/>
          <a:p>
            <a:pPr>
              <a:defRPr/>
            </a:pPr>
            <a:fld id="{975563D8-C050-4C82-9F0A-213C81A52F3D}" type="slidenum">
              <a:rPr lang="en-US" smtClean="0"/>
              <a:pPr>
                <a:defRPr/>
              </a:pPr>
              <a:t>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503447045"/>
              </p:ext>
            </p:extLst>
          </p:nvPr>
        </p:nvGraphicFramePr>
        <p:xfrm>
          <a:off x="628650" y="1825625"/>
          <a:ext cx="8229599" cy="2516251"/>
        </p:xfrm>
        <a:graphic>
          <a:graphicData uri="http://schemas.openxmlformats.org/drawingml/2006/table">
            <a:tbl>
              <a:tblPr firstRow="1" firstCol="1" bandRow="1">
                <a:tableStyleId>{BC89EF96-8CEA-46FF-86C4-4CE0E7609802}</a:tableStyleId>
              </a:tblPr>
              <a:tblGrid>
                <a:gridCol w="1600200"/>
                <a:gridCol w="2514600"/>
                <a:gridCol w="4114799"/>
              </a:tblGrid>
              <a:tr h="307975">
                <a:tc>
                  <a:txBody>
                    <a:bodyPr/>
                    <a:lstStyle/>
                    <a:p>
                      <a:pPr marL="0" marR="0">
                        <a:lnSpc>
                          <a:spcPct val="115000"/>
                        </a:lnSpc>
                        <a:spcBef>
                          <a:spcPts val="0"/>
                        </a:spcBef>
                        <a:spcAft>
                          <a:spcPts val="0"/>
                        </a:spcAft>
                      </a:pPr>
                      <a:r>
                        <a:rPr lang="en-US" sz="1400" dirty="0">
                          <a:effectLst/>
                        </a:rPr>
                        <a:t>Factors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Explanation/Impact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dirty="0">
                          <a:effectLst/>
                        </a:rPr>
                        <a:t>Notes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r h="1012245">
                <a:tc>
                  <a:txBody>
                    <a:bodyPr/>
                    <a:lstStyle/>
                    <a:p>
                      <a:pPr marL="0" marR="0">
                        <a:lnSpc>
                          <a:spcPct val="115000"/>
                        </a:lnSpc>
                        <a:spcBef>
                          <a:spcPts val="0"/>
                        </a:spcBef>
                        <a:spcAft>
                          <a:spcPts val="0"/>
                        </a:spcAft>
                      </a:pPr>
                      <a:r>
                        <a:rPr lang="en-US" sz="1400" dirty="0">
                          <a:effectLst/>
                        </a:rPr>
                        <a:t>Noise and interference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High noise power with respect to signal power results in low SNR (signal to noise ratio) conditions.  The term SINR (signal to interference + noise ratio) is sometimes used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dirty="0">
                          <a:effectLst/>
                        </a:rPr>
                        <a:t>MIMO devices can adapt to the environment by selecting the most suitable mode of operation (e.g. TX diversity in low SNR conditions; spatial multiplexing in high SNR, low correlation conditions)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r h="578426">
                <a:tc>
                  <a:txBody>
                    <a:bodyPr/>
                    <a:lstStyle/>
                    <a:p>
                      <a:pPr marL="0" marR="0">
                        <a:lnSpc>
                          <a:spcPct val="115000"/>
                        </a:lnSpc>
                        <a:spcBef>
                          <a:spcPts val="0"/>
                        </a:spcBef>
                        <a:spcAft>
                          <a:spcPts val="0"/>
                        </a:spcAft>
                      </a:pPr>
                      <a:r>
                        <a:rPr lang="en-US" sz="1400" dirty="0">
                          <a:effectLst/>
                        </a:rPr>
                        <a:t>Motion of devices or multipath reflectors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a:effectLst/>
                        </a:rPr>
                        <a:t>Causes Doppler spread of the signal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c>
                  <a:txBody>
                    <a:bodyPr/>
                    <a:lstStyle/>
                    <a:p>
                      <a:pPr marL="0" marR="0">
                        <a:lnSpc>
                          <a:spcPct val="115000"/>
                        </a:lnSpc>
                        <a:spcBef>
                          <a:spcPts val="0"/>
                        </a:spcBef>
                        <a:spcAft>
                          <a:spcPts val="0"/>
                        </a:spcAft>
                      </a:pPr>
                      <a:r>
                        <a:rPr lang="en-US" sz="1400" dirty="0">
                          <a:effectLst/>
                        </a:rPr>
                        <a:t>OFDM signaling is particularly sensitive to Doppler spread.  Throughput should be measured in a variety of Doppler environments.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41" marR="51441" marT="0" marB="0"/>
                </a:tc>
              </a:tr>
            </a:tbl>
          </a:graphicData>
        </a:graphic>
      </p:graphicFrame>
    </p:spTree>
    <p:extLst>
      <p:ext uri="{BB962C8B-B14F-4D97-AF65-F5344CB8AC3E}">
        <p14:creationId xmlns:p14="http://schemas.microsoft.com/office/powerpoint/2010/main" val="1856515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Escalating Complexity</a:t>
            </a:r>
            <a:endParaRPr lang="en-US" dirty="0"/>
          </a:p>
        </p:txBody>
      </p:sp>
      <p:sp>
        <p:nvSpPr>
          <p:cNvPr id="3" name="Content Placeholder 2"/>
          <p:cNvSpPr>
            <a:spLocks noGrp="1"/>
          </p:cNvSpPr>
          <p:nvPr>
            <p:ph idx="1"/>
          </p:nvPr>
        </p:nvSpPr>
        <p:spPr>
          <a:xfrm>
            <a:off x="457200" y="1600200"/>
            <a:ext cx="5120577" cy="4525963"/>
          </a:xfrm>
        </p:spPr>
        <p:txBody>
          <a:bodyPr/>
          <a:lstStyle/>
          <a:p>
            <a:r>
              <a:rPr lang="en-US" sz="2000" dirty="0" smtClean="0"/>
              <a:t>Complex MIMO radio technology</a:t>
            </a:r>
          </a:p>
          <a:p>
            <a:pPr lvl="1"/>
            <a:r>
              <a:rPr lang="en-US" sz="2000" dirty="0" smtClean="0"/>
              <a:t>Spatial multiplexing, TX/RX diversity, beamforming, MU-MIMO</a:t>
            </a:r>
          </a:p>
          <a:p>
            <a:pPr lvl="1"/>
            <a:r>
              <a:rPr lang="en-US" sz="2000" dirty="0" smtClean="0"/>
              <a:t>Multiple radio networks (2G/3G/LTE, Wi-Fi)</a:t>
            </a:r>
          </a:p>
          <a:p>
            <a:r>
              <a:rPr lang="en-US" sz="2000" dirty="0" smtClean="0"/>
              <a:t>Complex protocols</a:t>
            </a:r>
          </a:p>
          <a:p>
            <a:pPr lvl="1"/>
            <a:r>
              <a:rPr lang="en-US" sz="2000" dirty="0" smtClean="0"/>
              <a:t>Mobility management (handover)</a:t>
            </a:r>
          </a:p>
          <a:p>
            <a:pPr lvl="1"/>
            <a:r>
              <a:rPr lang="en-US" sz="2000" dirty="0" smtClean="0"/>
              <a:t>Cell-edge interference avoidance</a:t>
            </a:r>
          </a:p>
          <a:p>
            <a:pPr lvl="1"/>
            <a:r>
              <a:rPr lang="en-US" sz="2000" dirty="0" smtClean="0"/>
              <a:t>Self-organizing behavior</a:t>
            </a:r>
          </a:p>
          <a:p>
            <a:r>
              <a:rPr lang="en-US" sz="2000" dirty="0" smtClean="0"/>
              <a:t>Industry needs new generation sophisticated test methodologies to ensure devices and systems work in the field </a:t>
            </a:r>
          </a:p>
        </p:txBody>
      </p:sp>
      <p:sp>
        <p:nvSpPr>
          <p:cNvPr id="5" name="Slide Number Placeholder 4"/>
          <p:cNvSpPr>
            <a:spLocks noGrp="1"/>
          </p:cNvSpPr>
          <p:nvPr>
            <p:ph type="sldNum" sz="quarter" idx="11"/>
          </p:nvPr>
        </p:nvSpPr>
        <p:spPr>
          <a:prstGeom prst="rect">
            <a:avLst/>
          </a:prstGeom>
        </p:spPr>
        <p:txBody>
          <a:bodyPr/>
          <a:lstStyle/>
          <a:p>
            <a:fld id="{E8564489-EDDE-4FC8-9D05-FACCA8B09789}" type="slidenum">
              <a:rPr lang="en-US" smtClean="0"/>
              <a:pPr/>
              <a:t>23</a:t>
            </a:fld>
            <a:endParaRPr lang="en-US" dirty="0"/>
          </a:p>
        </p:txBody>
      </p:sp>
      <p:sp>
        <p:nvSpPr>
          <p:cNvPr id="4" name="TextBox 3"/>
          <p:cNvSpPr txBox="1"/>
          <p:nvPr/>
        </p:nvSpPr>
        <p:spPr>
          <a:xfrm>
            <a:off x="5477151" y="5438001"/>
            <a:ext cx="2209259" cy="553998"/>
          </a:xfrm>
          <a:prstGeom prst="rect">
            <a:avLst/>
          </a:prstGeom>
          <a:noFill/>
        </p:spPr>
        <p:txBody>
          <a:bodyPr wrap="none" rtlCol="0">
            <a:spAutoFit/>
          </a:bodyPr>
          <a:lstStyle/>
          <a:p>
            <a:r>
              <a:rPr lang="en-US" sz="1000" dirty="0" smtClean="0"/>
              <a:t>MU = multi-user</a:t>
            </a:r>
          </a:p>
          <a:p>
            <a:r>
              <a:rPr lang="en-US" sz="1000" dirty="0" smtClean="0"/>
              <a:t>MIMO = multiple input multiple output</a:t>
            </a:r>
          </a:p>
          <a:p>
            <a:r>
              <a:rPr lang="en-US" sz="1000" dirty="0"/>
              <a:t>HARQ = Hybrid Automatic Repeat </a:t>
            </a:r>
            <a:r>
              <a:rPr lang="en-US" sz="1000" dirty="0" err="1" smtClean="0"/>
              <a:t>ReQuest</a:t>
            </a:r>
            <a:endParaRPr lang="en-US" sz="1000" dirty="0"/>
          </a:p>
        </p:txBody>
      </p:sp>
      <p:grpSp>
        <p:nvGrpSpPr>
          <p:cNvPr id="6" name="Group 17"/>
          <p:cNvGrpSpPr>
            <a:grpSpLocks/>
          </p:cNvGrpSpPr>
          <p:nvPr/>
        </p:nvGrpSpPr>
        <p:grpSpPr bwMode="auto">
          <a:xfrm>
            <a:off x="7315200" y="3429000"/>
            <a:ext cx="927101" cy="1472354"/>
            <a:chOff x="1008" y="2563"/>
            <a:chExt cx="605" cy="749"/>
          </a:xfrm>
        </p:grpSpPr>
        <p:sp>
          <p:nvSpPr>
            <p:cNvPr id="7" name="AutoShape 18"/>
            <p:cNvSpPr>
              <a:spLocks noChangeArrowheads="1"/>
            </p:cNvSpPr>
            <p:nvPr/>
          </p:nvSpPr>
          <p:spPr bwMode="auto">
            <a:xfrm>
              <a:off x="1008" y="2995"/>
              <a:ext cx="605" cy="317"/>
            </a:xfrm>
            <a:prstGeom prst="hexagon">
              <a:avLst>
                <a:gd name="adj" fmla="val 51424"/>
                <a:gd name="vf" fmla="val 115470"/>
              </a:avLst>
            </a:prstGeom>
            <a:gradFill rotWithShape="1">
              <a:gsLst>
                <a:gs pos="0">
                  <a:schemeClr val="accent1"/>
                </a:gs>
                <a:gs pos="100000">
                  <a:schemeClr val="bg1"/>
                </a:gs>
              </a:gsLst>
              <a:lin ang="18900000" scaled="1"/>
            </a:gradFill>
            <a:ln w="9525">
              <a:miter lim="800000"/>
              <a:headEnd/>
              <a:tailEnd/>
            </a:ln>
            <a:scene3d>
              <a:camera prst="legacyObliqueBottom"/>
              <a:lightRig rig="legacyFlat3" dir="t"/>
            </a:scene3d>
            <a:sp3d extrusionH="125400" prstMaterial="legacyMatte">
              <a:bevelT w="13500" h="13500" prst="angle"/>
              <a:bevelB w="13500" h="13500" prst="angle"/>
              <a:extrusionClr>
                <a:srgbClr val="FFFFFF"/>
              </a:extrusionClr>
            </a:sp3d>
          </p:spPr>
          <p:txBody>
            <a:bodyPr rot="10800000" vert="eaVert" wrap="none" anchor="ctr">
              <a:spAutoFit/>
              <a:flatTx/>
            </a:bodyPr>
            <a:lstStyle/>
            <a:p>
              <a:pPr eaLnBrk="0" hangingPunct="0"/>
              <a:endParaRPr lang="en-US"/>
            </a:p>
          </p:txBody>
        </p:sp>
        <p:pic>
          <p:nvPicPr>
            <p:cNvPr id="8" name="Picture 1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97" y="2563"/>
              <a:ext cx="243" cy="618"/>
            </a:xfrm>
            <a:prstGeom prst="rect">
              <a:avLst/>
            </a:prstGeom>
            <a:noFill/>
            <a:ln w="9525">
              <a:noFill/>
              <a:miter lim="800000"/>
              <a:headEnd/>
              <a:tailEnd/>
            </a:ln>
          </p:spPr>
        </p:pic>
      </p:grpSp>
      <p:grpSp>
        <p:nvGrpSpPr>
          <p:cNvPr id="9" name="Group 20"/>
          <p:cNvGrpSpPr>
            <a:grpSpLocks/>
          </p:cNvGrpSpPr>
          <p:nvPr/>
        </p:nvGrpSpPr>
        <p:grpSpPr bwMode="auto">
          <a:xfrm>
            <a:off x="5791200" y="1447800"/>
            <a:ext cx="927101" cy="1472354"/>
            <a:chOff x="1008" y="2563"/>
            <a:chExt cx="605" cy="749"/>
          </a:xfrm>
        </p:grpSpPr>
        <p:sp>
          <p:nvSpPr>
            <p:cNvPr id="10" name="AutoShape 21"/>
            <p:cNvSpPr>
              <a:spLocks noChangeArrowheads="1"/>
            </p:cNvSpPr>
            <p:nvPr/>
          </p:nvSpPr>
          <p:spPr bwMode="auto">
            <a:xfrm>
              <a:off x="1008" y="2995"/>
              <a:ext cx="605" cy="317"/>
            </a:xfrm>
            <a:prstGeom prst="hexagon">
              <a:avLst>
                <a:gd name="adj" fmla="val 51424"/>
                <a:gd name="vf" fmla="val 115470"/>
              </a:avLst>
            </a:prstGeom>
            <a:gradFill rotWithShape="1">
              <a:gsLst>
                <a:gs pos="0">
                  <a:schemeClr val="accent1"/>
                </a:gs>
                <a:gs pos="100000">
                  <a:schemeClr val="bg1"/>
                </a:gs>
              </a:gsLst>
              <a:lin ang="18900000" scaled="1"/>
            </a:gradFill>
            <a:ln w="9525">
              <a:miter lim="800000"/>
              <a:headEnd/>
              <a:tailEnd/>
            </a:ln>
            <a:scene3d>
              <a:camera prst="legacyObliqueBottom"/>
              <a:lightRig rig="legacyFlat3" dir="t"/>
            </a:scene3d>
            <a:sp3d extrusionH="125400" prstMaterial="legacyMatte">
              <a:bevelT w="13500" h="13500" prst="angle"/>
              <a:bevelB w="13500" h="13500" prst="angle"/>
              <a:extrusionClr>
                <a:srgbClr val="FFFFFF"/>
              </a:extrusionClr>
            </a:sp3d>
          </p:spPr>
          <p:txBody>
            <a:bodyPr rot="10800000" vert="eaVert" wrap="none" anchor="ctr">
              <a:spAutoFit/>
              <a:flatTx/>
            </a:bodyPr>
            <a:lstStyle/>
            <a:p>
              <a:pPr eaLnBrk="0" hangingPunct="0"/>
              <a:endParaRPr lang="en-US"/>
            </a:p>
          </p:txBody>
        </p:sp>
        <p:pic>
          <p:nvPicPr>
            <p:cNvPr id="11" name="Picture 2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97" y="2563"/>
              <a:ext cx="243" cy="618"/>
            </a:xfrm>
            <a:prstGeom prst="rect">
              <a:avLst/>
            </a:prstGeom>
            <a:noFill/>
            <a:ln w="9525">
              <a:noFill/>
              <a:miter lim="800000"/>
              <a:headEnd/>
              <a:tailEnd/>
            </a:ln>
          </p:spPr>
        </p:pic>
      </p:grpSp>
      <p:sp>
        <p:nvSpPr>
          <p:cNvPr id="12" name="Oval 11"/>
          <p:cNvSpPr/>
          <p:nvPr/>
        </p:nvSpPr>
        <p:spPr>
          <a:xfrm>
            <a:off x="5638800" y="2057400"/>
            <a:ext cx="17526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858000" y="3886200"/>
            <a:ext cx="1752600" cy="16002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162800" y="2514600"/>
            <a:ext cx="1242648" cy="338554"/>
          </a:xfrm>
          <a:prstGeom prst="rect">
            <a:avLst/>
          </a:prstGeom>
          <a:solidFill>
            <a:schemeClr val="bg1"/>
          </a:solidFill>
        </p:spPr>
        <p:txBody>
          <a:bodyPr wrap="none" rtlCol="0">
            <a:spAutoFit/>
          </a:bodyPr>
          <a:lstStyle/>
          <a:p>
            <a:r>
              <a:rPr lang="en-US" sz="1600" dirty="0" smtClean="0">
                <a:solidFill>
                  <a:srgbClr val="0070C0"/>
                </a:solidFill>
              </a:rPr>
              <a:t>Serving cell</a:t>
            </a:r>
            <a:endParaRPr lang="en-US" sz="1600" dirty="0">
              <a:solidFill>
                <a:srgbClr val="0070C0"/>
              </a:solidFill>
            </a:endParaRPr>
          </a:p>
        </p:txBody>
      </p:sp>
      <p:sp>
        <p:nvSpPr>
          <p:cNvPr id="15" name="TextBox 14"/>
          <p:cNvSpPr txBox="1"/>
          <p:nvPr/>
        </p:nvSpPr>
        <p:spPr>
          <a:xfrm>
            <a:off x="5486400" y="4343400"/>
            <a:ext cx="1653017" cy="338554"/>
          </a:xfrm>
          <a:prstGeom prst="rect">
            <a:avLst/>
          </a:prstGeom>
          <a:solidFill>
            <a:schemeClr val="bg1"/>
          </a:solidFill>
        </p:spPr>
        <p:txBody>
          <a:bodyPr wrap="none" rtlCol="0">
            <a:spAutoFit/>
          </a:bodyPr>
          <a:lstStyle/>
          <a:p>
            <a:r>
              <a:rPr lang="en-US" sz="1600" dirty="0" smtClean="0">
                <a:solidFill>
                  <a:srgbClr val="0070C0"/>
                </a:solidFill>
              </a:rPr>
              <a:t>Non-serving cell</a:t>
            </a:r>
            <a:endParaRPr lang="en-US" sz="1600" dirty="0">
              <a:solidFill>
                <a:srgbClr val="0070C0"/>
              </a:solidFill>
            </a:endParaRPr>
          </a:p>
        </p:txBody>
      </p:sp>
      <p:cxnSp>
        <p:nvCxnSpPr>
          <p:cNvPr id="16" name="Straight Arrow Connector 15"/>
          <p:cNvCxnSpPr/>
          <p:nvPr/>
        </p:nvCxnSpPr>
        <p:spPr>
          <a:xfrm rot="16200000" flipV="1">
            <a:off x="6134100" y="1943100"/>
            <a:ext cx="1066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6210300" y="1866900"/>
            <a:ext cx="1066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V="1">
            <a:off x="6858000" y="3352800"/>
            <a:ext cx="533400" cy="3810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7010400" y="3352800"/>
            <a:ext cx="457200" cy="30480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781800" y="1219200"/>
            <a:ext cx="1707519" cy="954107"/>
          </a:xfrm>
          <a:prstGeom prst="rect">
            <a:avLst/>
          </a:prstGeom>
          <a:noFill/>
        </p:spPr>
        <p:txBody>
          <a:bodyPr wrap="none" rtlCol="0">
            <a:spAutoFit/>
          </a:bodyPr>
          <a:lstStyle/>
          <a:p>
            <a:r>
              <a:rPr lang="en-US" sz="1400" dirty="0" smtClean="0">
                <a:solidFill>
                  <a:srgbClr val="0070C0"/>
                </a:solidFill>
              </a:rPr>
              <a:t>Scheduling</a:t>
            </a:r>
          </a:p>
          <a:p>
            <a:r>
              <a:rPr lang="en-US" sz="1400" dirty="0" smtClean="0">
                <a:solidFill>
                  <a:srgbClr val="0070C0"/>
                </a:solidFill>
              </a:rPr>
              <a:t>Rate adaptation</a:t>
            </a:r>
          </a:p>
          <a:p>
            <a:r>
              <a:rPr lang="en-US" sz="1400" dirty="0" smtClean="0">
                <a:solidFill>
                  <a:srgbClr val="0070C0"/>
                </a:solidFill>
              </a:rPr>
              <a:t>HARQ</a:t>
            </a:r>
          </a:p>
          <a:p>
            <a:r>
              <a:rPr lang="en-US" sz="1400" dirty="0" smtClean="0">
                <a:solidFill>
                  <a:srgbClr val="0070C0"/>
                </a:solidFill>
              </a:rPr>
              <a:t>Data transmissions</a:t>
            </a:r>
            <a:endParaRPr lang="en-US" sz="1400" dirty="0">
              <a:solidFill>
                <a:srgbClr val="0070C0"/>
              </a:solidFill>
            </a:endParaRPr>
          </a:p>
        </p:txBody>
      </p:sp>
      <p:pic>
        <p:nvPicPr>
          <p:cNvPr id="21" name="Picture 10" descr="cellphone"/>
          <p:cNvPicPr>
            <a:picLocks noChangeAspect="1" noChangeArrowheads="1"/>
          </p:cNvPicPr>
          <p:nvPr/>
        </p:nvPicPr>
        <p:blipFill>
          <a:blip r:embed="rId3" cstate="print"/>
          <a:srcRect/>
          <a:stretch>
            <a:fillRect/>
          </a:stretch>
        </p:blipFill>
        <p:spPr bwMode="auto">
          <a:xfrm>
            <a:off x="6477000" y="2819400"/>
            <a:ext cx="692150" cy="642938"/>
          </a:xfrm>
          <a:prstGeom prst="rect">
            <a:avLst/>
          </a:prstGeom>
          <a:noFill/>
          <a:ln w="9525">
            <a:noFill/>
            <a:miter lim="800000"/>
            <a:headEnd/>
            <a:tailEnd/>
          </a:ln>
        </p:spPr>
      </p:pic>
    </p:spTree>
    <p:extLst>
      <p:ext uri="{BB962C8B-B14F-4D97-AF65-F5344CB8AC3E}">
        <p14:creationId xmlns:p14="http://schemas.microsoft.com/office/powerpoint/2010/main" val="416841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Both </a:t>
            </a:r>
            <a:r>
              <a:rPr lang="en-US" sz="2800" dirty="0"/>
              <a:t>the channel environment and the radio operating mode are time variable and interdependent, making it challenging to obtain repeatable test results.  </a:t>
            </a:r>
            <a:endParaRPr lang="en-US" sz="2800" dirty="0" smtClean="0"/>
          </a:p>
          <a:p>
            <a:r>
              <a:rPr lang="en-US" sz="2800" dirty="0" smtClean="0"/>
              <a:t>OFDM and MIMO make it possible for radios to </a:t>
            </a:r>
            <a:r>
              <a:rPr lang="en-US" sz="2800" dirty="0"/>
              <a:t>adapt to a variety of channel </a:t>
            </a:r>
            <a:r>
              <a:rPr lang="en-US" sz="2800" dirty="0" smtClean="0"/>
              <a:t>conditions.</a:t>
            </a:r>
          </a:p>
          <a:p>
            <a:r>
              <a:rPr lang="en-US" sz="2800" dirty="0" smtClean="0"/>
              <a:t>Testing this </a:t>
            </a:r>
            <a:r>
              <a:rPr lang="en-US" sz="2800" dirty="0"/>
              <a:t>adaptation behavior requires controlled emulation of different channel </a:t>
            </a:r>
            <a:r>
              <a:rPr lang="en-US" sz="2800" dirty="0" smtClean="0"/>
              <a:t>conditions, which is the subject of tomorrow’s lecture.</a:t>
            </a:r>
            <a:endParaRPr lang="en-US" sz="2800" dirty="0"/>
          </a:p>
        </p:txBody>
      </p:sp>
      <p:sp>
        <p:nvSpPr>
          <p:cNvPr id="4" name="Slide Number Placeholder 3"/>
          <p:cNvSpPr>
            <a:spLocks noGrp="1"/>
          </p:cNvSpPr>
          <p:nvPr>
            <p:ph type="sldNum" sz="quarter" idx="11"/>
          </p:nvPr>
        </p:nvSpPr>
        <p:spPr/>
        <p:txBody>
          <a:bodyPr/>
          <a:lstStyle/>
          <a:p>
            <a:pPr>
              <a:defRPr/>
            </a:pPr>
            <a:fld id="{975563D8-C050-4C82-9F0A-213C81A52F3D}" type="slidenum">
              <a:rPr lang="en-US" smtClean="0"/>
              <a:pPr>
                <a:defRPr/>
              </a:pPr>
              <a:t>24</a:t>
            </a:fld>
            <a:endParaRPr lang="en-US"/>
          </a:p>
        </p:txBody>
      </p:sp>
    </p:spTree>
    <p:extLst>
      <p:ext uri="{BB962C8B-B14F-4D97-AF65-F5344CB8AC3E}">
        <p14:creationId xmlns:p14="http://schemas.microsoft.com/office/powerpoint/2010/main" val="244473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Next Session</a:t>
            </a:r>
          </a:p>
        </p:txBody>
      </p:sp>
      <p:sp>
        <p:nvSpPr>
          <p:cNvPr id="35843" name="Content Placeholder 2"/>
          <p:cNvSpPr>
            <a:spLocks noGrp="1"/>
          </p:cNvSpPr>
          <p:nvPr>
            <p:ph idx="1"/>
          </p:nvPr>
        </p:nvSpPr>
        <p:spPr bwMode="auto">
          <a:xfrm>
            <a:off x="457200" y="1600200"/>
            <a:ext cx="8229600" cy="3962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dirty="0" smtClean="0">
                <a:latin typeface="Tahoma" panose="020B0604030504040204" pitchFamily="34" charset="0"/>
                <a:cs typeface="Tahoma" panose="020B0604030504040204" pitchFamily="34" charset="0"/>
              </a:rPr>
              <a:t>Part IV:</a:t>
            </a:r>
            <a:r>
              <a:rPr lang="en-US" dirty="0" smtClean="0">
                <a:latin typeface="Tahoma" panose="020B0604030504040204" pitchFamily="34" charset="0"/>
                <a:cs typeface="Tahoma" panose="020B0604030504040204" pitchFamily="34" charset="0"/>
              </a:rPr>
              <a:t>  Measuring Wireless Performance</a:t>
            </a:r>
          </a:p>
          <a:p>
            <a:r>
              <a:rPr lang="en-US" smtClean="0"/>
              <a:t>Thursday, </a:t>
            </a:r>
            <a:r>
              <a:rPr lang="en-US" dirty="0" smtClean="0"/>
              <a:t>October 24</a:t>
            </a:r>
            <a:r>
              <a:rPr lang="en-US" baseline="30000" dirty="0" smtClean="0"/>
              <a:t>th</a:t>
            </a:r>
            <a:r>
              <a:rPr lang="en-US" dirty="0" smtClean="0"/>
              <a:t>,  2013</a:t>
            </a:r>
          </a:p>
          <a:p>
            <a:r>
              <a:rPr lang="en-US" dirty="0" smtClean="0"/>
              <a:t>2 pm EST</a:t>
            </a:r>
          </a:p>
        </p:txBody>
      </p:sp>
      <p:sp>
        <p:nvSpPr>
          <p:cNvPr id="2" name="Slide Number Placeholder 1"/>
          <p:cNvSpPr>
            <a:spLocks noGrp="1"/>
          </p:cNvSpPr>
          <p:nvPr>
            <p:ph type="sldNum" sz="quarter" idx="11"/>
          </p:nvPr>
        </p:nvSpPr>
        <p:spPr/>
        <p:txBody>
          <a:bodyPr/>
          <a:lstStyle/>
          <a:p>
            <a:pPr>
              <a:defRPr/>
            </a:pPr>
            <a:fld id="{329A159E-1755-49BC-92A0-D4A24B8956FF}" type="slidenum">
              <a:rPr lang="en-US" smtClean="0"/>
              <a:pPr>
                <a:defRPr/>
              </a:pPr>
              <a:t>25</a:t>
            </a:fld>
            <a:endParaRPr lang="en-US"/>
          </a:p>
        </p:txBody>
      </p:sp>
      <p:sp>
        <p:nvSpPr>
          <p:cNvPr id="6" name="TextBox 4"/>
          <p:cNvSpPr txBox="1">
            <a:spLocks noChangeArrowheads="1"/>
          </p:cNvSpPr>
          <p:nvPr/>
        </p:nvSpPr>
        <p:spPr bwMode="auto">
          <a:xfrm>
            <a:off x="833284" y="4495800"/>
            <a:ext cx="74774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r>
              <a:rPr lang="en-US" dirty="0"/>
              <a:t>Visit </a:t>
            </a:r>
            <a:r>
              <a:rPr lang="en-US" dirty="0" smtClean="0">
                <a:hlinkClick r:id="rId2"/>
              </a:rPr>
              <a:t>www.octoscope.com</a:t>
            </a:r>
            <a:r>
              <a:rPr lang="en-US" dirty="0" smtClean="0"/>
              <a:t> for </a:t>
            </a:r>
            <a:r>
              <a:rPr lang="en-US" dirty="0"/>
              <a:t>more </a:t>
            </a:r>
            <a:r>
              <a:rPr lang="en-US" dirty="0" smtClean="0"/>
              <a:t>material and test solution information</a:t>
            </a:r>
            <a:endParaRPr lang="en-US" dirty="0"/>
          </a:p>
        </p:txBody>
      </p:sp>
    </p:spTree>
    <p:extLst>
      <p:ext uri="{BB962C8B-B14F-4D97-AF65-F5344CB8AC3E}">
        <p14:creationId xmlns:p14="http://schemas.microsoft.com/office/powerpoint/2010/main" val="778956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Path Loss and Multipath</a:t>
            </a:r>
          </a:p>
        </p:txBody>
      </p:sp>
      <p:sp>
        <p:nvSpPr>
          <p:cNvPr id="53251" name="Content Placeholder 2"/>
          <p:cNvSpPr>
            <a:spLocks noGrp="1"/>
          </p:cNvSpPr>
          <p:nvPr>
            <p:ph idx="1"/>
          </p:nvPr>
        </p:nvSpPr>
        <p:spPr>
          <a:xfrm>
            <a:off x="457200" y="1600200"/>
            <a:ext cx="4038600" cy="1828800"/>
          </a:xfrm>
        </p:spPr>
        <p:txBody>
          <a:bodyPr/>
          <a:lstStyle/>
          <a:p>
            <a:pPr eaLnBrk="1" hangingPunct="1"/>
            <a:r>
              <a:rPr lang="en-US" sz="2000" smtClean="0"/>
              <a:t>In a wireless channel the signal propagating from TX to RX experiences fading and multipath</a:t>
            </a:r>
          </a:p>
          <a:p>
            <a:pPr eaLnBrk="1" hangingPunct="1"/>
            <a:r>
              <a:rPr lang="en-US" sz="2000" smtClean="0"/>
              <a:t>Free space loss (flat fading) increases vs. frequency</a:t>
            </a:r>
            <a:endParaRPr lang="en-US" sz="1600" smtClean="0"/>
          </a:p>
        </p:txBody>
      </p:sp>
      <p:pic>
        <p:nvPicPr>
          <p:cNvPr id="53253" name="Picture 3"/>
          <p:cNvPicPr>
            <a:picLocks noChangeAspect="1" noChangeArrowheads="1"/>
          </p:cNvPicPr>
          <p:nvPr/>
        </p:nvPicPr>
        <p:blipFill>
          <a:blip r:embed="rId3" cstate="print"/>
          <a:srcRect/>
          <a:stretch>
            <a:fillRect/>
          </a:stretch>
        </p:blipFill>
        <p:spPr bwMode="auto">
          <a:xfrm>
            <a:off x="4724400" y="1598613"/>
            <a:ext cx="3581400" cy="1776412"/>
          </a:xfrm>
          <a:prstGeom prst="rect">
            <a:avLst/>
          </a:prstGeom>
          <a:noFill/>
          <a:ln w="9525">
            <a:noFill/>
            <a:miter lim="800000"/>
            <a:headEnd/>
            <a:tailEnd/>
          </a:ln>
        </p:spPr>
      </p:pic>
      <p:sp>
        <p:nvSpPr>
          <p:cNvPr id="53254" name="TextBox 6"/>
          <p:cNvSpPr txBox="1">
            <a:spLocks noChangeArrowheads="1"/>
          </p:cNvSpPr>
          <p:nvPr/>
        </p:nvSpPr>
        <p:spPr bwMode="auto">
          <a:xfrm>
            <a:off x="4724400" y="3200400"/>
            <a:ext cx="1905000" cy="738188"/>
          </a:xfrm>
          <a:prstGeom prst="rect">
            <a:avLst/>
          </a:prstGeom>
          <a:noFill/>
          <a:ln w="9525">
            <a:noFill/>
            <a:miter lim="800000"/>
            <a:headEnd/>
            <a:tailEnd/>
          </a:ln>
        </p:spPr>
        <p:txBody>
          <a:bodyPr>
            <a:spAutoFit/>
          </a:bodyPr>
          <a:lstStyle/>
          <a:p>
            <a:r>
              <a:rPr lang="en-US" sz="1400">
                <a:latin typeface="Calibri" pitchFamily="34" charset="0"/>
              </a:rPr>
              <a:t>Fading can be ‘flat’ or it can have multipath components</a:t>
            </a:r>
          </a:p>
        </p:txBody>
      </p:sp>
      <p:sp>
        <p:nvSpPr>
          <p:cNvPr id="53255" name="TextBox 7"/>
          <p:cNvSpPr txBox="1">
            <a:spLocks noChangeArrowheads="1"/>
          </p:cNvSpPr>
          <p:nvPr/>
        </p:nvSpPr>
        <p:spPr bwMode="auto">
          <a:xfrm>
            <a:off x="6400800" y="3429000"/>
            <a:ext cx="2133600" cy="738188"/>
          </a:xfrm>
          <a:prstGeom prst="rect">
            <a:avLst/>
          </a:prstGeom>
          <a:noFill/>
          <a:ln w="9525">
            <a:noFill/>
            <a:miter lim="800000"/>
            <a:headEnd/>
            <a:tailEnd/>
          </a:ln>
        </p:spPr>
        <p:txBody>
          <a:bodyPr>
            <a:spAutoFit/>
          </a:bodyPr>
          <a:lstStyle/>
          <a:p>
            <a:r>
              <a:rPr lang="en-US" sz="1400">
                <a:latin typeface="Calibri" pitchFamily="34" charset="0"/>
              </a:rPr>
              <a:t>Multipath can be caused by mobile or stationary reflectors.</a:t>
            </a:r>
          </a:p>
        </p:txBody>
      </p:sp>
      <p:pic>
        <p:nvPicPr>
          <p:cNvPr id="53256" name="Picture 1"/>
          <p:cNvPicPr>
            <a:picLocks noChangeAspect="1" noChangeArrowheads="1"/>
          </p:cNvPicPr>
          <p:nvPr/>
        </p:nvPicPr>
        <p:blipFill>
          <a:blip r:embed="rId4" cstate="print"/>
          <a:srcRect/>
          <a:stretch>
            <a:fillRect/>
          </a:stretch>
        </p:blipFill>
        <p:spPr bwMode="auto">
          <a:xfrm>
            <a:off x="4838700" y="4800600"/>
            <a:ext cx="2247900" cy="1304925"/>
          </a:xfrm>
          <a:prstGeom prst="rect">
            <a:avLst/>
          </a:prstGeom>
          <a:noFill/>
          <a:ln w="9525">
            <a:noFill/>
            <a:miter lim="800000"/>
            <a:headEnd/>
            <a:tailEnd/>
          </a:ln>
        </p:spPr>
      </p:pic>
      <p:cxnSp>
        <p:nvCxnSpPr>
          <p:cNvPr id="11" name="Straight Arrow Connector 10"/>
          <p:cNvCxnSpPr/>
          <p:nvPr/>
        </p:nvCxnSpPr>
        <p:spPr>
          <a:xfrm>
            <a:off x="4953000" y="5867400"/>
            <a:ext cx="2362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258" name="TextBox 11"/>
          <p:cNvSpPr txBox="1">
            <a:spLocks noChangeArrowheads="1"/>
          </p:cNvSpPr>
          <p:nvPr/>
        </p:nvSpPr>
        <p:spPr bwMode="auto">
          <a:xfrm>
            <a:off x="5638800" y="5791200"/>
            <a:ext cx="649288" cy="369888"/>
          </a:xfrm>
          <a:prstGeom prst="rect">
            <a:avLst/>
          </a:prstGeom>
          <a:noFill/>
          <a:ln w="9525">
            <a:noFill/>
            <a:miter lim="800000"/>
            <a:headEnd/>
            <a:tailEnd/>
          </a:ln>
        </p:spPr>
        <p:txBody>
          <a:bodyPr wrap="none">
            <a:spAutoFit/>
          </a:bodyPr>
          <a:lstStyle/>
          <a:p>
            <a:r>
              <a:rPr lang="en-US">
                <a:latin typeface="Calibri" pitchFamily="34" charset="0"/>
              </a:rPr>
              <a:t>Time</a:t>
            </a:r>
          </a:p>
        </p:txBody>
      </p:sp>
      <p:sp>
        <p:nvSpPr>
          <p:cNvPr id="53259" name="TextBox 12"/>
          <p:cNvSpPr txBox="1">
            <a:spLocks noChangeArrowheads="1"/>
          </p:cNvSpPr>
          <p:nvPr/>
        </p:nvSpPr>
        <p:spPr bwMode="auto">
          <a:xfrm>
            <a:off x="7010400" y="4648200"/>
            <a:ext cx="688975" cy="307975"/>
          </a:xfrm>
          <a:prstGeom prst="rect">
            <a:avLst/>
          </a:prstGeom>
          <a:noFill/>
          <a:ln w="9525">
            <a:noFill/>
            <a:miter lim="800000"/>
            <a:headEnd/>
            <a:tailEnd/>
          </a:ln>
        </p:spPr>
        <p:txBody>
          <a:bodyPr wrap="none">
            <a:spAutoFit/>
          </a:bodyPr>
          <a:lstStyle/>
          <a:p>
            <a:r>
              <a:rPr lang="en-US" sz="1400">
                <a:solidFill>
                  <a:srgbClr val="00B050"/>
                </a:solidFill>
                <a:latin typeface="Calibri" pitchFamily="34" charset="0"/>
              </a:rPr>
              <a:t>+10 dB</a:t>
            </a:r>
          </a:p>
        </p:txBody>
      </p:sp>
      <p:sp>
        <p:nvSpPr>
          <p:cNvPr id="53260" name="TextBox 15"/>
          <p:cNvSpPr txBox="1">
            <a:spLocks noChangeArrowheads="1"/>
          </p:cNvSpPr>
          <p:nvPr/>
        </p:nvSpPr>
        <p:spPr bwMode="auto">
          <a:xfrm>
            <a:off x="7188200" y="4876800"/>
            <a:ext cx="508000" cy="307975"/>
          </a:xfrm>
          <a:prstGeom prst="rect">
            <a:avLst/>
          </a:prstGeom>
          <a:noFill/>
          <a:ln w="9525">
            <a:noFill/>
            <a:miter lim="800000"/>
            <a:headEnd/>
            <a:tailEnd/>
          </a:ln>
        </p:spPr>
        <p:txBody>
          <a:bodyPr wrap="none">
            <a:spAutoFit/>
          </a:bodyPr>
          <a:lstStyle/>
          <a:p>
            <a:r>
              <a:rPr lang="en-US" sz="1400">
                <a:solidFill>
                  <a:srgbClr val="00B050"/>
                </a:solidFill>
                <a:latin typeface="Calibri" pitchFamily="34" charset="0"/>
              </a:rPr>
              <a:t>0 dB</a:t>
            </a:r>
          </a:p>
        </p:txBody>
      </p:sp>
      <p:cxnSp>
        <p:nvCxnSpPr>
          <p:cNvPr id="21" name="Straight Connector 20"/>
          <p:cNvCxnSpPr/>
          <p:nvPr/>
        </p:nvCxnSpPr>
        <p:spPr>
          <a:xfrm>
            <a:off x="6943725" y="5076825"/>
            <a:ext cx="2286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53262" name="TextBox 21"/>
          <p:cNvSpPr txBox="1">
            <a:spLocks noChangeArrowheads="1"/>
          </p:cNvSpPr>
          <p:nvPr/>
        </p:nvSpPr>
        <p:spPr bwMode="auto">
          <a:xfrm>
            <a:off x="4724400" y="4648200"/>
            <a:ext cx="2284413" cy="307975"/>
          </a:xfrm>
          <a:prstGeom prst="rect">
            <a:avLst/>
          </a:prstGeom>
          <a:noFill/>
          <a:ln w="9525">
            <a:noFill/>
            <a:miter lim="800000"/>
            <a:headEnd/>
            <a:tailEnd/>
          </a:ln>
        </p:spPr>
        <p:txBody>
          <a:bodyPr wrap="none">
            <a:spAutoFit/>
          </a:bodyPr>
          <a:lstStyle/>
          <a:p>
            <a:r>
              <a:rPr lang="en-US" sz="1400">
                <a:solidFill>
                  <a:srgbClr val="1C25D2"/>
                </a:solidFill>
                <a:latin typeface="Calibri" pitchFamily="34" charset="0"/>
              </a:rPr>
              <a:t>Multipath fading component</a:t>
            </a:r>
          </a:p>
        </p:txBody>
      </p:sp>
      <p:cxnSp>
        <p:nvCxnSpPr>
          <p:cNvPr id="24" name="Straight Connector 23"/>
          <p:cNvCxnSpPr/>
          <p:nvPr/>
        </p:nvCxnSpPr>
        <p:spPr>
          <a:xfrm flipV="1">
            <a:off x="4876800" y="5486400"/>
            <a:ext cx="2286000" cy="0"/>
          </a:xfrm>
          <a:prstGeom prst="line">
            <a:avLst/>
          </a:prstGeom>
          <a:ln w="19050">
            <a:solidFill>
              <a:srgbClr val="2F0FB7"/>
            </a:solidFill>
          </a:ln>
        </p:spPr>
        <p:style>
          <a:lnRef idx="1">
            <a:schemeClr val="accent1"/>
          </a:lnRef>
          <a:fillRef idx="0">
            <a:schemeClr val="accent1"/>
          </a:fillRef>
          <a:effectRef idx="0">
            <a:schemeClr val="accent1"/>
          </a:effectRef>
          <a:fontRef idx="minor">
            <a:schemeClr val="tx1"/>
          </a:fontRef>
        </p:style>
      </p:cxnSp>
      <p:sp>
        <p:nvSpPr>
          <p:cNvPr id="53264" name="TextBox 24"/>
          <p:cNvSpPr txBox="1">
            <a:spLocks noChangeArrowheads="1"/>
          </p:cNvSpPr>
          <p:nvPr/>
        </p:nvSpPr>
        <p:spPr bwMode="auto">
          <a:xfrm>
            <a:off x="7086600" y="5257800"/>
            <a:ext cx="1429815" cy="523220"/>
          </a:xfrm>
          <a:prstGeom prst="rect">
            <a:avLst/>
          </a:prstGeom>
          <a:noFill/>
          <a:ln w="9525">
            <a:noFill/>
            <a:miter lim="800000"/>
            <a:headEnd/>
            <a:tailEnd/>
          </a:ln>
        </p:spPr>
        <p:txBody>
          <a:bodyPr wrap="none">
            <a:spAutoFit/>
          </a:bodyPr>
          <a:lstStyle/>
          <a:p>
            <a:r>
              <a:rPr lang="en-US" sz="1400" dirty="0">
                <a:solidFill>
                  <a:srgbClr val="1C25D2"/>
                </a:solidFill>
                <a:latin typeface="Calibri" pitchFamily="34" charset="0"/>
              </a:rPr>
              <a:t>-15 dB flat </a:t>
            </a:r>
            <a:r>
              <a:rPr lang="en-US" sz="1400" dirty="0" smtClean="0">
                <a:solidFill>
                  <a:srgbClr val="1C25D2"/>
                </a:solidFill>
                <a:latin typeface="Calibri" pitchFamily="34" charset="0"/>
              </a:rPr>
              <a:t>fading</a:t>
            </a:r>
            <a:br>
              <a:rPr lang="en-US" sz="1400" dirty="0" smtClean="0">
                <a:solidFill>
                  <a:srgbClr val="1C25D2"/>
                </a:solidFill>
                <a:latin typeface="Calibri" pitchFamily="34" charset="0"/>
              </a:rPr>
            </a:br>
            <a:r>
              <a:rPr lang="en-US" sz="1400" dirty="0" smtClean="0">
                <a:solidFill>
                  <a:srgbClr val="1C25D2"/>
                </a:solidFill>
                <a:latin typeface="Calibri" pitchFamily="34" charset="0"/>
              </a:rPr>
              <a:t> component</a:t>
            </a:r>
            <a:endParaRPr lang="en-US" sz="1400" dirty="0">
              <a:solidFill>
                <a:srgbClr val="1C25D2"/>
              </a:solidFill>
              <a:latin typeface="Calibri" pitchFamily="34" charset="0"/>
            </a:endParaRPr>
          </a:p>
        </p:txBody>
      </p:sp>
      <p:graphicFrame>
        <p:nvGraphicFramePr>
          <p:cNvPr id="28" name="Table 27"/>
          <p:cNvGraphicFramePr>
            <a:graphicFrameLocks noGrp="1"/>
          </p:cNvGraphicFramePr>
          <p:nvPr>
            <p:extLst>
              <p:ext uri="{D42A27DB-BD31-4B8C-83A1-F6EECF244321}">
                <p14:modId xmlns:p14="http://schemas.microsoft.com/office/powerpoint/2010/main" val="1614140352"/>
              </p:ext>
            </p:extLst>
          </p:nvPr>
        </p:nvGraphicFramePr>
        <p:xfrm>
          <a:off x="838200" y="4648200"/>
          <a:ext cx="2971800" cy="668655"/>
        </p:xfrm>
        <a:graphic>
          <a:graphicData uri="http://schemas.openxmlformats.org/drawingml/2006/table">
            <a:tbl>
              <a:tblPr/>
              <a:tblGrid>
                <a:gridCol w="742950"/>
                <a:gridCol w="742950"/>
                <a:gridCol w="742950"/>
                <a:gridCol w="742950"/>
              </a:tblGrid>
              <a:tr h="190500">
                <a:tc gridSpan="4">
                  <a:txBody>
                    <a:bodyPr/>
                    <a:lstStyle/>
                    <a:p>
                      <a:pPr algn="ctr" fontAlgn="b"/>
                      <a:r>
                        <a:rPr lang="en-US" sz="1400" b="0" i="1" u="none" strike="noStrike" dirty="0" smtClean="0">
                          <a:solidFill>
                            <a:srgbClr val="000000"/>
                          </a:solidFill>
                          <a:latin typeface="Calibri"/>
                        </a:rPr>
                        <a:t>                 Path loss in</a:t>
                      </a:r>
                      <a:r>
                        <a:rPr lang="en-US" sz="1400" b="0" i="1" u="none" strike="noStrike" baseline="0" dirty="0" smtClean="0">
                          <a:solidFill>
                            <a:srgbClr val="000000"/>
                          </a:solidFill>
                          <a:latin typeface="Calibri"/>
                        </a:rPr>
                        <a:t> free space</a:t>
                      </a:r>
                      <a:endParaRPr lang="en-US" sz="1400" b="0" i="1"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pPr algn="ctr" fontAlgn="b"/>
                      <a:endParaRPr lang="en-US" sz="1400" b="0" i="0" u="none" strike="noStrike" dirty="0">
                        <a:solidFill>
                          <a:srgbClr val="000000"/>
                        </a:solidFill>
                        <a:latin typeface="Calibri"/>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r>
              <a:tr h="190500">
                <a:tc>
                  <a:txBody>
                    <a:bodyPr/>
                    <a:lstStyle/>
                    <a:p>
                      <a:pPr algn="ctr" fontAlgn="b"/>
                      <a:r>
                        <a:rPr lang="en-US" sz="1400" b="0" i="1" u="none" strike="noStrike" dirty="0" smtClean="0">
                          <a:solidFill>
                            <a:srgbClr val="000000"/>
                          </a:solidFill>
                          <a:latin typeface="Calibri"/>
                        </a:rPr>
                        <a:t>Distance</a:t>
                      </a:r>
                      <a:endParaRPr lang="en-US" sz="1400" b="0" i="1"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5.8 GHz</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2.4 GHz</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latin typeface="Calibri"/>
                        </a:rPr>
                        <a:t>915 MHz</a:t>
                      </a:r>
                    </a:p>
                  </a:txBody>
                  <a:tcPr marL="9525" marR="9525" marT="9525" marB="0" anchor="b">
                    <a:lnL>
                      <a:noFill/>
                    </a:lnL>
                    <a:lnR>
                      <a:noFill/>
                    </a:lnR>
                    <a:lnT>
                      <a:noFill/>
                    </a:lnT>
                    <a:lnB>
                      <a:noFill/>
                    </a:lnB>
                  </a:tcPr>
                </a:tc>
              </a:tr>
              <a:tr h="190500">
                <a:tc>
                  <a:txBody>
                    <a:bodyPr/>
                    <a:lstStyle/>
                    <a:p>
                      <a:pPr algn="ctr" fontAlgn="b"/>
                      <a:r>
                        <a:rPr lang="en-US" sz="1400" b="0" i="0" u="none" strike="noStrike" dirty="0" smtClean="0">
                          <a:solidFill>
                            <a:srgbClr val="000000"/>
                          </a:solidFill>
                          <a:latin typeface="Calibri"/>
                        </a:rPr>
                        <a:t>160 feet</a:t>
                      </a:r>
                      <a:endParaRPr lang="en-US"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dirty="0" smtClean="0">
                          <a:solidFill>
                            <a:srgbClr val="000000"/>
                          </a:solidFill>
                          <a:latin typeface="Calibri"/>
                        </a:rPr>
                        <a:t>81 dB</a:t>
                      </a:r>
                      <a:endParaRPr lang="en-US"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dirty="0" smtClean="0">
                          <a:solidFill>
                            <a:srgbClr val="000000"/>
                          </a:solidFill>
                          <a:latin typeface="Calibri"/>
                        </a:rPr>
                        <a:t>74 dB</a:t>
                      </a:r>
                      <a:endParaRPr lang="en-US" sz="14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dirty="0" smtClean="0">
                          <a:solidFill>
                            <a:srgbClr val="000000"/>
                          </a:solidFill>
                          <a:latin typeface="Calibri"/>
                        </a:rPr>
                        <a:t>65 dB</a:t>
                      </a:r>
                      <a:endParaRPr lang="en-US" sz="14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53275" name="Rectangle 28"/>
          <p:cNvSpPr>
            <a:spLocks noChangeArrowheads="1"/>
          </p:cNvSpPr>
          <p:nvPr/>
        </p:nvSpPr>
        <p:spPr bwMode="auto">
          <a:xfrm>
            <a:off x="762000" y="4038600"/>
            <a:ext cx="3200400" cy="523875"/>
          </a:xfrm>
          <a:prstGeom prst="rect">
            <a:avLst/>
          </a:prstGeom>
          <a:noFill/>
          <a:ln w="9525">
            <a:solidFill>
              <a:srgbClr val="00B0F0"/>
            </a:solidFill>
            <a:miter lim="800000"/>
            <a:headEnd/>
            <a:tailEnd/>
          </a:ln>
        </p:spPr>
        <p:txBody>
          <a:bodyPr>
            <a:spAutoFit/>
          </a:bodyPr>
          <a:lstStyle/>
          <a:p>
            <a:pPr marL="0" lvl="1"/>
            <a:r>
              <a:rPr lang="en-US" sz="1400" b="1">
                <a:latin typeface="Calibri" pitchFamily="34" charset="0"/>
              </a:rPr>
              <a:t>Loss (dB) </a:t>
            </a:r>
            <a:r>
              <a:rPr lang="en-US" sz="1400">
                <a:latin typeface="Calibri" pitchFamily="34" charset="0"/>
              </a:rPr>
              <a:t>= 20 * Log</a:t>
            </a:r>
            <a:r>
              <a:rPr lang="en-US" sz="1400" baseline="-25000">
                <a:latin typeface="Calibri" pitchFamily="34" charset="0"/>
              </a:rPr>
              <a:t>10</a:t>
            </a:r>
            <a:r>
              <a:rPr lang="en-US" sz="1400">
                <a:latin typeface="Calibri" pitchFamily="34" charset="0"/>
              </a:rPr>
              <a:t> (frequency in MHz) + 20 * Log</a:t>
            </a:r>
            <a:r>
              <a:rPr lang="en-US" sz="1400" baseline="-25000">
                <a:latin typeface="Calibri" pitchFamily="34" charset="0"/>
              </a:rPr>
              <a:t>10</a:t>
            </a:r>
            <a:r>
              <a:rPr lang="en-US" sz="1400">
                <a:latin typeface="Calibri" pitchFamily="34" charset="0"/>
              </a:rPr>
              <a:t> (distance in miles) + 36.6 </a:t>
            </a:r>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3</a:t>
            </a:fld>
            <a:endParaRPr lang="en-US"/>
          </a:p>
        </p:txBody>
      </p:sp>
    </p:spTree>
    <p:extLst>
      <p:ext uri="{BB962C8B-B14F-4D97-AF65-F5344CB8AC3E}">
        <p14:creationId xmlns:p14="http://schemas.microsoft.com/office/powerpoint/2010/main" val="1906925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dirty="0" smtClean="0"/>
              <a:t>Why OFDM?</a:t>
            </a:r>
          </a:p>
        </p:txBody>
      </p:sp>
      <p:sp>
        <p:nvSpPr>
          <p:cNvPr id="20483" name="Content Placeholder 2"/>
          <p:cNvSpPr>
            <a:spLocks noGrp="1"/>
          </p:cNvSpPr>
          <p:nvPr>
            <p:ph idx="1"/>
          </p:nvPr>
        </p:nvSpPr>
        <p:spPr bwMode="auto">
          <a:xfrm>
            <a:off x="457200" y="1447800"/>
            <a:ext cx="42672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1800" dirty="0" smtClean="0"/>
              <a:t>OFDM transforms a frequency- and time-variable fading channel into parallel correlated flat-fading channels, enabling wide bandwidth operation</a:t>
            </a:r>
          </a:p>
        </p:txBody>
      </p:sp>
      <p:sp>
        <p:nvSpPr>
          <p:cNvPr id="20484" name="TextBox 6"/>
          <p:cNvSpPr txBox="1">
            <a:spLocks noChangeArrowheads="1"/>
          </p:cNvSpPr>
          <p:nvPr/>
        </p:nvSpPr>
        <p:spPr bwMode="auto">
          <a:xfrm>
            <a:off x="609600" y="4997450"/>
            <a:ext cx="3276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dirty="0">
                <a:solidFill>
                  <a:srgbClr val="00B050"/>
                </a:solidFill>
                <a:latin typeface="Calibri" panose="020F0502020204030204" pitchFamily="34" charset="0"/>
              </a:rPr>
              <a:t>Frequency-variable channel appears flat over the narrow band of an OFDM subcarrier.</a:t>
            </a:r>
          </a:p>
        </p:txBody>
      </p:sp>
      <p:grpSp>
        <p:nvGrpSpPr>
          <p:cNvPr id="20485" name="Group 1"/>
          <p:cNvGrpSpPr>
            <a:grpSpLocks/>
          </p:cNvGrpSpPr>
          <p:nvPr/>
        </p:nvGrpSpPr>
        <p:grpSpPr bwMode="auto">
          <a:xfrm>
            <a:off x="609600" y="3200400"/>
            <a:ext cx="3949700" cy="1800225"/>
            <a:chOff x="1143000" y="3536436"/>
            <a:chExt cx="3949700" cy="1800676"/>
          </a:xfrm>
        </p:grpSpPr>
        <p:sp>
          <p:nvSpPr>
            <p:cNvPr id="5" name="Freeform 4"/>
            <p:cNvSpPr/>
            <p:nvPr/>
          </p:nvSpPr>
          <p:spPr>
            <a:xfrm>
              <a:off x="1219200" y="3993751"/>
              <a:ext cx="3873500" cy="1111528"/>
            </a:xfrm>
            <a:custGeom>
              <a:avLst/>
              <a:gdLst>
                <a:gd name="connsiteX0" fmla="*/ 0 w 3874168"/>
                <a:gd name="connsiteY0" fmla="*/ 164431 h 1110916"/>
                <a:gd name="connsiteX1" fmla="*/ 132347 w 3874168"/>
                <a:gd name="connsiteY1" fmla="*/ 417095 h 1110916"/>
                <a:gd name="connsiteX2" fmla="*/ 312821 w 3874168"/>
                <a:gd name="connsiteY2" fmla="*/ 561474 h 1110916"/>
                <a:gd name="connsiteX3" fmla="*/ 397042 w 3874168"/>
                <a:gd name="connsiteY3" fmla="*/ 561474 h 1110916"/>
                <a:gd name="connsiteX4" fmla="*/ 661737 w 3874168"/>
                <a:gd name="connsiteY4" fmla="*/ 429126 h 1110916"/>
                <a:gd name="connsiteX5" fmla="*/ 926431 w 3874168"/>
                <a:gd name="connsiteY5" fmla="*/ 128337 h 1110916"/>
                <a:gd name="connsiteX6" fmla="*/ 1167063 w 3874168"/>
                <a:gd name="connsiteY6" fmla="*/ 116305 h 1110916"/>
                <a:gd name="connsiteX7" fmla="*/ 1383631 w 3874168"/>
                <a:gd name="connsiteY7" fmla="*/ 272716 h 1110916"/>
                <a:gd name="connsiteX8" fmla="*/ 1515979 w 3874168"/>
                <a:gd name="connsiteY8" fmla="*/ 814137 h 1110916"/>
                <a:gd name="connsiteX9" fmla="*/ 1552073 w 3874168"/>
                <a:gd name="connsiteY9" fmla="*/ 1102895 h 1110916"/>
                <a:gd name="connsiteX10" fmla="*/ 1636294 w 3874168"/>
                <a:gd name="connsiteY10" fmla="*/ 766010 h 1110916"/>
                <a:gd name="connsiteX11" fmla="*/ 1720516 w 3874168"/>
                <a:gd name="connsiteY11" fmla="*/ 549442 h 1110916"/>
                <a:gd name="connsiteX12" fmla="*/ 1804737 w 3874168"/>
                <a:gd name="connsiteY12" fmla="*/ 441158 h 1110916"/>
                <a:gd name="connsiteX13" fmla="*/ 1900989 w 3874168"/>
                <a:gd name="connsiteY13" fmla="*/ 597568 h 1110916"/>
                <a:gd name="connsiteX14" fmla="*/ 1937084 w 3874168"/>
                <a:gd name="connsiteY14" fmla="*/ 705852 h 1110916"/>
                <a:gd name="connsiteX15" fmla="*/ 2057400 w 3874168"/>
                <a:gd name="connsiteY15" fmla="*/ 633663 h 1110916"/>
                <a:gd name="connsiteX16" fmla="*/ 2105526 w 3874168"/>
                <a:gd name="connsiteY16" fmla="*/ 597568 h 1110916"/>
                <a:gd name="connsiteX17" fmla="*/ 2249905 w 3874168"/>
                <a:gd name="connsiteY17" fmla="*/ 753979 h 1110916"/>
                <a:gd name="connsiteX18" fmla="*/ 2310063 w 3874168"/>
                <a:gd name="connsiteY18" fmla="*/ 525379 h 1110916"/>
                <a:gd name="connsiteX19" fmla="*/ 2430379 w 3874168"/>
                <a:gd name="connsiteY19" fmla="*/ 140368 h 1110916"/>
                <a:gd name="connsiteX20" fmla="*/ 2574758 w 3874168"/>
                <a:gd name="connsiteY20" fmla="*/ 8021 h 1110916"/>
                <a:gd name="connsiteX21" fmla="*/ 2803358 w 3874168"/>
                <a:gd name="connsiteY21" fmla="*/ 188495 h 1110916"/>
                <a:gd name="connsiteX22" fmla="*/ 2983831 w 3874168"/>
                <a:gd name="connsiteY22" fmla="*/ 621631 h 1110916"/>
                <a:gd name="connsiteX23" fmla="*/ 3080084 w 3874168"/>
                <a:gd name="connsiteY23" fmla="*/ 501316 h 1110916"/>
                <a:gd name="connsiteX24" fmla="*/ 3356810 w 3874168"/>
                <a:gd name="connsiteY24" fmla="*/ 465221 h 1110916"/>
                <a:gd name="connsiteX25" fmla="*/ 3549316 w 3874168"/>
                <a:gd name="connsiteY25" fmla="*/ 393031 h 1110916"/>
                <a:gd name="connsiteX26" fmla="*/ 3729789 w 3874168"/>
                <a:gd name="connsiteY26" fmla="*/ 248652 h 1110916"/>
                <a:gd name="connsiteX27" fmla="*/ 3874168 w 3874168"/>
                <a:gd name="connsiteY27" fmla="*/ 164431 h 111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874168" h="1110916">
                  <a:moveTo>
                    <a:pt x="0" y="164431"/>
                  </a:moveTo>
                  <a:cubicBezTo>
                    <a:pt x="40105" y="257676"/>
                    <a:pt x="80210" y="350921"/>
                    <a:pt x="132347" y="417095"/>
                  </a:cubicBezTo>
                  <a:cubicBezTo>
                    <a:pt x="184484" y="483269"/>
                    <a:pt x="268705" y="537411"/>
                    <a:pt x="312821" y="561474"/>
                  </a:cubicBezTo>
                  <a:cubicBezTo>
                    <a:pt x="356937" y="585537"/>
                    <a:pt x="338889" y="583532"/>
                    <a:pt x="397042" y="561474"/>
                  </a:cubicBezTo>
                  <a:cubicBezTo>
                    <a:pt x="455195" y="539416"/>
                    <a:pt x="573506" y="501315"/>
                    <a:pt x="661737" y="429126"/>
                  </a:cubicBezTo>
                  <a:cubicBezTo>
                    <a:pt x="749968" y="356937"/>
                    <a:pt x="842210" y="180474"/>
                    <a:pt x="926431" y="128337"/>
                  </a:cubicBezTo>
                  <a:cubicBezTo>
                    <a:pt x="1010652" y="76200"/>
                    <a:pt x="1090863" y="92242"/>
                    <a:pt x="1167063" y="116305"/>
                  </a:cubicBezTo>
                  <a:cubicBezTo>
                    <a:pt x="1243263" y="140368"/>
                    <a:pt x="1325478" y="156411"/>
                    <a:pt x="1383631" y="272716"/>
                  </a:cubicBezTo>
                  <a:cubicBezTo>
                    <a:pt x="1441784" y="389021"/>
                    <a:pt x="1487905" y="675774"/>
                    <a:pt x="1515979" y="814137"/>
                  </a:cubicBezTo>
                  <a:cubicBezTo>
                    <a:pt x="1544053" y="952500"/>
                    <a:pt x="1532021" y="1110916"/>
                    <a:pt x="1552073" y="1102895"/>
                  </a:cubicBezTo>
                  <a:cubicBezTo>
                    <a:pt x="1572125" y="1094874"/>
                    <a:pt x="1608220" y="858252"/>
                    <a:pt x="1636294" y="766010"/>
                  </a:cubicBezTo>
                  <a:cubicBezTo>
                    <a:pt x="1664368" y="673768"/>
                    <a:pt x="1692442" y="603584"/>
                    <a:pt x="1720516" y="549442"/>
                  </a:cubicBezTo>
                  <a:cubicBezTo>
                    <a:pt x="1748590" y="495300"/>
                    <a:pt x="1774658" y="433137"/>
                    <a:pt x="1804737" y="441158"/>
                  </a:cubicBezTo>
                  <a:cubicBezTo>
                    <a:pt x="1834816" y="449179"/>
                    <a:pt x="1878931" y="553453"/>
                    <a:pt x="1900989" y="597568"/>
                  </a:cubicBezTo>
                  <a:cubicBezTo>
                    <a:pt x="1923047" y="641683"/>
                    <a:pt x="1911016" y="699836"/>
                    <a:pt x="1937084" y="705852"/>
                  </a:cubicBezTo>
                  <a:cubicBezTo>
                    <a:pt x="1963153" y="711868"/>
                    <a:pt x="2029326" y="651710"/>
                    <a:pt x="2057400" y="633663"/>
                  </a:cubicBezTo>
                  <a:cubicBezTo>
                    <a:pt x="2085474" y="615616"/>
                    <a:pt x="2073442" y="577515"/>
                    <a:pt x="2105526" y="597568"/>
                  </a:cubicBezTo>
                  <a:cubicBezTo>
                    <a:pt x="2137610" y="617621"/>
                    <a:pt x="2215816" y="766010"/>
                    <a:pt x="2249905" y="753979"/>
                  </a:cubicBezTo>
                  <a:cubicBezTo>
                    <a:pt x="2283994" y="741948"/>
                    <a:pt x="2279984" y="627648"/>
                    <a:pt x="2310063" y="525379"/>
                  </a:cubicBezTo>
                  <a:cubicBezTo>
                    <a:pt x="2340142" y="423111"/>
                    <a:pt x="2386263" y="226594"/>
                    <a:pt x="2430379" y="140368"/>
                  </a:cubicBezTo>
                  <a:cubicBezTo>
                    <a:pt x="2474495" y="54142"/>
                    <a:pt x="2512595" y="0"/>
                    <a:pt x="2574758" y="8021"/>
                  </a:cubicBezTo>
                  <a:cubicBezTo>
                    <a:pt x="2636921" y="16042"/>
                    <a:pt x="2735179" y="86227"/>
                    <a:pt x="2803358" y="188495"/>
                  </a:cubicBezTo>
                  <a:cubicBezTo>
                    <a:pt x="2871537" y="290763"/>
                    <a:pt x="2937710" y="569494"/>
                    <a:pt x="2983831" y="621631"/>
                  </a:cubicBezTo>
                  <a:cubicBezTo>
                    <a:pt x="3029952" y="673768"/>
                    <a:pt x="3017921" y="527384"/>
                    <a:pt x="3080084" y="501316"/>
                  </a:cubicBezTo>
                  <a:cubicBezTo>
                    <a:pt x="3142247" y="475248"/>
                    <a:pt x="3278605" y="483269"/>
                    <a:pt x="3356810" y="465221"/>
                  </a:cubicBezTo>
                  <a:cubicBezTo>
                    <a:pt x="3435015" y="447174"/>
                    <a:pt x="3487153" y="429126"/>
                    <a:pt x="3549316" y="393031"/>
                  </a:cubicBezTo>
                  <a:cubicBezTo>
                    <a:pt x="3611479" y="356936"/>
                    <a:pt x="3675647" y="286752"/>
                    <a:pt x="3729789" y="248652"/>
                  </a:cubicBezTo>
                  <a:cubicBezTo>
                    <a:pt x="3783931" y="210552"/>
                    <a:pt x="3829049" y="187491"/>
                    <a:pt x="3874168" y="164431"/>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6" name="Trapezoid 5"/>
            <p:cNvSpPr/>
            <p:nvPr/>
          </p:nvSpPr>
          <p:spPr>
            <a:xfrm>
              <a:off x="3733800" y="3688874"/>
              <a:ext cx="76200" cy="1524382"/>
            </a:xfrm>
            <a:prstGeom prst="trapezoid">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Arrow Connector 8"/>
            <p:cNvCxnSpPr/>
            <p:nvPr/>
          </p:nvCxnSpPr>
          <p:spPr>
            <a:xfrm>
              <a:off x="1143000" y="5211669"/>
              <a:ext cx="30480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94" name="TextBox 9"/>
            <p:cNvSpPr txBox="1">
              <a:spLocks noChangeArrowheads="1"/>
            </p:cNvSpPr>
            <p:nvPr/>
          </p:nvSpPr>
          <p:spPr bwMode="auto">
            <a:xfrm>
              <a:off x="1143000" y="4967780"/>
              <a:ext cx="11658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a:solidFill>
                    <a:schemeClr val="tx2"/>
                  </a:solidFill>
                  <a:latin typeface="Calibri" panose="020F0502020204030204" pitchFamily="34" charset="0"/>
                </a:rPr>
                <a:t>Frequency</a:t>
              </a:r>
            </a:p>
          </p:txBody>
        </p:sp>
        <p:sp>
          <p:nvSpPr>
            <p:cNvPr id="13" name="Trapezoid 12"/>
            <p:cNvSpPr/>
            <p:nvPr/>
          </p:nvSpPr>
          <p:spPr>
            <a:xfrm>
              <a:off x="3810000" y="3688874"/>
              <a:ext cx="76200" cy="1524382"/>
            </a:xfrm>
            <a:prstGeom prst="trapezoid">
              <a:avLst/>
            </a:prstGeom>
            <a:no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96" name="TextBox 13"/>
            <p:cNvSpPr txBox="1">
              <a:spLocks noChangeArrowheads="1"/>
            </p:cNvSpPr>
            <p:nvPr/>
          </p:nvSpPr>
          <p:spPr bwMode="auto">
            <a:xfrm>
              <a:off x="3810000" y="3536436"/>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2400">
                  <a:latin typeface="Calibri" panose="020F0502020204030204" pitchFamily="34" charset="0"/>
                </a:rPr>
                <a:t>…</a:t>
              </a:r>
            </a:p>
          </p:txBody>
        </p:sp>
        <p:sp>
          <p:nvSpPr>
            <p:cNvPr id="20497" name="TextBox 14"/>
            <p:cNvSpPr txBox="1">
              <a:spLocks noChangeArrowheads="1"/>
            </p:cNvSpPr>
            <p:nvPr/>
          </p:nvSpPr>
          <p:spPr bwMode="auto">
            <a:xfrm>
              <a:off x="3317875" y="3536436"/>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2400">
                  <a:latin typeface="Calibri" panose="020F0502020204030204" pitchFamily="34" charset="0"/>
                </a:rPr>
                <a:t>…</a:t>
              </a:r>
            </a:p>
          </p:txBody>
        </p:sp>
      </p:grpSp>
      <p:sp>
        <p:nvSpPr>
          <p:cNvPr id="20486" name="Rectangle 18"/>
          <p:cNvSpPr>
            <a:spLocks noChangeArrowheads="1"/>
          </p:cNvSpPr>
          <p:nvPr/>
        </p:nvSpPr>
        <p:spPr bwMode="auto">
          <a:xfrm>
            <a:off x="2565248" y="5825332"/>
            <a:ext cx="286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Narrow" panose="020B0606020202030204" pitchFamily="34" charset="0"/>
                <a:cs typeface="Arial" panose="020B0604020202020204" pitchFamily="34" charset="0"/>
              </a:defRPr>
            </a:lvl1pPr>
            <a:lvl2pPr marL="742950" indent="-285750" eaLnBrk="0" hangingPunct="0">
              <a:defRPr>
                <a:solidFill>
                  <a:schemeClr val="tx1"/>
                </a:solidFill>
                <a:latin typeface="Arial Narrow" panose="020B0606020202030204" pitchFamily="34" charset="0"/>
                <a:cs typeface="Arial" panose="020B0604020202020204" pitchFamily="34" charset="0"/>
              </a:defRPr>
            </a:lvl2pPr>
            <a:lvl3pPr marL="1143000" indent="-228600" eaLnBrk="0" hangingPunct="0">
              <a:defRPr>
                <a:solidFill>
                  <a:schemeClr val="tx1"/>
                </a:solidFill>
                <a:latin typeface="Arial Narrow" panose="020B0606020202030204" pitchFamily="34" charset="0"/>
                <a:cs typeface="Arial" panose="020B0604020202020204" pitchFamily="34" charset="0"/>
              </a:defRPr>
            </a:lvl3pPr>
            <a:lvl4pPr marL="1600200" indent="-228600" eaLnBrk="0" hangingPunct="0">
              <a:defRPr>
                <a:solidFill>
                  <a:schemeClr val="tx1"/>
                </a:solidFill>
                <a:latin typeface="Arial Narrow" panose="020B0606020202030204" pitchFamily="34" charset="0"/>
                <a:cs typeface="Arial" panose="020B0604020202020204" pitchFamily="34" charset="0"/>
              </a:defRPr>
            </a:lvl4pPr>
            <a:lvl5pPr marL="2057400" indent="-228600" eaLnBrk="0" hangingPunct="0">
              <a:defRPr>
                <a:solidFill>
                  <a:schemeClr val="tx1"/>
                </a:solidFill>
                <a:latin typeface="Arial Narrow" panose="020B0606020202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eaLnBrk="1" hangingPunct="1"/>
            <a:r>
              <a:rPr lang="en-US" sz="1000" dirty="0">
                <a:latin typeface="Calibri" panose="020F0502020204030204" pitchFamily="34" charset="0"/>
              </a:rPr>
              <a:t>OFDM = orthogonal frequency division multiplexing</a:t>
            </a:r>
          </a:p>
          <a:p>
            <a:pPr eaLnBrk="1" hangingPunct="1"/>
            <a:r>
              <a:rPr lang="en-US" sz="1000" dirty="0">
                <a:latin typeface="Calibri" panose="020F0502020204030204" pitchFamily="34" charset="0"/>
              </a:rPr>
              <a:t>MIMO = multiple input multiple output</a:t>
            </a:r>
          </a:p>
        </p:txBody>
      </p:sp>
      <p:pic>
        <p:nvPicPr>
          <p:cNvPr id="20" name="Picture 3"/>
          <p:cNvPicPr>
            <a:picLocks noChangeAspect="1" noChangeArrowheads="1"/>
          </p:cNvPicPr>
          <p:nvPr/>
        </p:nvPicPr>
        <p:blipFill>
          <a:blip r:embed="rId3" cstate="email">
            <a:duotone>
              <a:schemeClr val="accent6">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4925943" y="2743200"/>
            <a:ext cx="3970339" cy="3429000"/>
          </a:xfrm>
          <a:prstGeom prst="rect">
            <a:avLst/>
          </a:prstGeom>
          <a:noFill/>
          <a:ln w="9525">
            <a:noFill/>
            <a:miter lim="800000"/>
            <a:headEnd/>
            <a:tailEnd/>
          </a:ln>
          <a:effectLst/>
        </p:spPr>
      </p:pic>
      <p:pic>
        <p:nvPicPr>
          <p:cNvPr id="21" name="Picture 2" descr="http://static.commentcamarche.net/en.kioskea.net/pictures/wireless-images-multipath.gif"/>
          <p:cNvPicPr>
            <a:picLocks noChangeAspect="1" noChangeArrowheads="1"/>
          </p:cNvPicPr>
          <p:nvPr/>
        </p:nvPicPr>
        <p:blipFill>
          <a:blip r:embed="rId4" cstate="print">
            <a:duotone>
              <a:schemeClr val="accent6">
                <a:shade val="45000"/>
                <a:satMod val="135000"/>
              </a:schemeClr>
              <a:prstClr val="white"/>
            </a:duotone>
          </a:blip>
          <a:srcRect/>
          <a:stretch>
            <a:fillRect/>
          </a:stretch>
        </p:blipFill>
        <p:spPr bwMode="auto">
          <a:xfrm>
            <a:off x="5410200" y="990600"/>
            <a:ext cx="3286125" cy="2047876"/>
          </a:xfrm>
          <a:prstGeom prst="rect">
            <a:avLst/>
          </a:prstGeom>
          <a:noFill/>
        </p:spPr>
      </p:pic>
      <p:sp>
        <p:nvSpPr>
          <p:cNvPr id="23" name="TextBox 22"/>
          <p:cNvSpPr txBox="1"/>
          <p:nvPr/>
        </p:nvSpPr>
        <p:spPr>
          <a:xfrm rot="16200000">
            <a:off x="4095750" y="3833813"/>
            <a:ext cx="1747837" cy="338138"/>
          </a:xfrm>
          <a:prstGeom prst="rect">
            <a:avLst/>
          </a:prstGeom>
          <a:noFill/>
        </p:spPr>
        <p:txBody>
          <a:bodyPr wrap="none">
            <a:spAutoFit/>
          </a:bodyPr>
          <a:lstStyle/>
          <a:p>
            <a:pPr fontAlgn="auto">
              <a:spcBef>
                <a:spcPts val="0"/>
              </a:spcBef>
              <a:spcAft>
                <a:spcPts val="0"/>
              </a:spcAft>
              <a:defRPr/>
            </a:pPr>
            <a:r>
              <a:rPr lang="en-US" sz="1600" b="1" dirty="0">
                <a:solidFill>
                  <a:schemeClr val="accent6">
                    <a:lumMod val="75000"/>
                  </a:schemeClr>
                </a:solidFill>
                <a:latin typeface="Arial" charset="0"/>
                <a:cs typeface="Arial" charset="0"/>
              </a:rPr>
              <a:t>Channel Quality</a:t>
            </a:r>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4</a:t>
            </a:fld>
            <a:endParaRPr lang="en-US"/>
          </a:p>
        </p:txBody>
      </p:sp>
    </p:spTree>
    <p:extLst>
      <p:ext uri="{BB962C8B-B14F-4D97-AF65-F5344CB8AC3E}">
        <p14:creationId xmlns:p14="http://schemas.microsoft.com/office/powerpoint/2010/main" val="230997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OFDM </a:t>
            </a:r>
            <a:r>
              <a:rPr lang="en-US" sz="2400" smtClean="0"/>
              <a:t>(Orthogonal Frequency Division Multiplexing)</a:t>
            </a:r>
            <a:endParaRPr lang="en-US" smtClean="0"/>
          </a:p>
        </p:txBody>
      </p:sp>
      <p:sp>
        <p:nvSpPr>
          <p:cNvPr id="3" name="Content Placeholder 2"/>
          <p:cNvSpPr>
            <a:spLocks noGrp="1"/>
          </p:cNvSpPr>
          <p:nvPr>
            <p:ph idx="1"/>
          </p:nvPr>
        </p:nvSpPr>
        <p:spPr>
          <a:xfrm>
            <a:off x="457200" y="3429000"/>
            <a:ext cx="8229600" cy="2133600"/>
          </a:xfrm>
        </p:spPr>
        <p:txBody>
          <a:bodyPr>
            <a:normAutofit fontScale="85000" lnSpcReduction="20000"/>
          </a:bodyPr>
          <a:lstStyle/>
          <a:p>
            <a:pPr>
              <a:buFont typeface="Arial" charset="0"/>
              <a:buChar char="•"/>
              <a:defRPr/>
            </a:pPr>
            <a:r>
              <a:rPr lang="en-US" sz="2000" dirty="0" smtClean="0"/>
              <a:t>OFDM is the most robust signaling scheme for a hostile wireless channel</a:t>
            </a:r>
          </a:p>
          <a:p>
            <a:pPr lvl="1">
              <a:buFont typeface="Arial" charset="0"/>
              <a:buChar char="–"/>
              <a:defRPr/>
            </a:pPr>
            <a:r>
              <a:rPr lang="en-US" sz="1900" dirty="0" smtClean="0"/>
              <a:t>Works well in the presence of multipath thanks to multi-tone signaling and cyclic prefix (aka guard interval)</a:t>
            </a:r>
          </a:p>
          <a:p>
            <a:pPr>
              <a:buFont typeface="Arial" charset="0"/>
              <a:buChar char="•"/>
              <a:defRPr/>
            </a:pPr>
            <a:r>
              <a:rPr lang="en-US" sz="2000" dirty="0" smtClean="0"/>
              <a:t>OFDM is used in all new wireless standards, including</a:t>
            </a:r>
          </a:p>
          <a:p>
            <a:pPr lvl="1">
              <a:buFont typeface="Arial" charset="0"/>
              <a:buChar char="–"/>
              <a:defRPr/>
            </a:pPr>
            <a:r>
              <a:rPr lang="en-US" sz="1900" dirty="0" smtClean="0"/>
              <a:t>802.11a, g and draft 802.11ac, ad</a:t>
            </a:r>
          </a:p>
          <a:p>
            <a:pPr lvl="1">
              <a:buFont typeface="Arial" charset="0"/>
              <a:buChar char="–"/>
              <a:defRPr/>
            </a:pPr>
            <a:r>
              <a:rPr lang="en-US" sz="1900" dirty="0" smtClean="0"/>
              <a:t>802.16d,e; 802.22</a:t>
            </a:r>
          </a:p>
          <a:p>
            <a:pPr lvl="1">
              <a:buFont typeface="Arial" charset="0"/>
              <a:buChar char="–"/>
              <a:defRPr/>
            </a:pPr>
            <a:r>
              <a:rPr lang="en-US" sz="1900" dirty="0" smtClean="0"/>
              <a:t>DVB-T, DVB-H, DAB</a:t>
            </a:r>
          </a:p>
          <a:p>
            <a:pPr>
              <a:buFont typeface="Arial" charset="0"/>
              <a:buChar char="•"/>
              <a:defRPr/>
            </a:pPr>
            <a:r>
              <a:rPr lang="en-US" sz="2000" dirty="0" smtClean="0"/>
              <a:t>LTE is the first 3GPP standard to adopt OFDM</a:t>
            </a:r>
          </a:p>
        </p:txBody>
      </p:sp>
      <p:pic>
        <p:nvPicPr>
          <p:cNvPr id="9221" name="Picture 2" descr="http://www.et2.tu-harburg.de/Veranstaltungen/OFDM/2006/Pics/ofdm-spectrum1.gi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b="10667"/>
          <a:stretch>
            <a:fillRect/>
          </a:stretch>
        </p:blipFill>
        <p:spPr bwMode="auto">
          <a:xfrm>
            <a:off x="2286000" y="1219200"/>
            <a:ext cx="4638675"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Box 5"/>
          <p:cNvSpPr txBox="1">
            <a:spLocks noChangeArrowheads="1"/>
          </p:cNvSpPr>
          <p:nvPr/>
        </p:nvSpPr>
        <p:spPr bwMode="auto">
          <a:xfrm>
            <a:off x="3057525" y="1271588"/>
            <a:ext cx="2657475"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sz="1600">
                <a:solidFill>
                  <a:srgbClr val="7030A0"/>
                </a:solidFill>
              </a:rPr>
              <a:t>Multiple orthogonal carriers</a:t>
            </a:r>
          </a:p>
        </p:txBody>
      </p:sp>
      <p:sp>
        <p:nvSpPr>
          <p:cNvPr id="9224" name="TextBox 7"/>
          <p:cNvSpPr txBox="1">
            <a:spLocks noChangeArrowheads="1"/>
          </p:cNvSpPr>
          <p:nvPr/>
        </p:nvSpPr>
        <p:spPr bwMode="auto">
          <a:xfrm>
            <a:off x="6096000" y="2905125"/>
            <a:ext cx="1152525"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sz="1600">
                <a:solidFill>
                  <a:srgbClr val="7030A0"/>
                </a:solidFill>
              </a:rPr>
              <a:t>Frequency</a:t>
            </a:r>
          </a:p>
        </p:txBody>
      </p:sp>
      <p:sp>
        <p:nvSpPr>
          <p:cNvPr id="9225" name="TextBox 8"/>
          <p:cNvSpPr txBox="1">
            <a:spLocks noChangeArrowheads="1"/>
          </p:cNvSpPr>
          <p:nvPr/>
        </p:nvSpPr>
        <p:spPr bwMode="auto">
          <a:xfrm rot="-5400000">
            <a:off x="1769269" y="2126456"/>
            <a:ext cx="1219200"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sz="1600">
                <a:solidFill>
                  <a:srgbClr val="7030A0"/>
                </a:solidFill>
              </a:rPr>
              <a:t>Voltage</a:t>
            </a:r>
          </a:p>
        </p:txBody>
      </p:sp>
      <p:sp>
        <p:nvSpPr>
          <p:cNvPr id="9226" name="TextBox 9"/>
          <p:cNvSpPr txBox="1">
            <a:spLocks noChangeArrowheads="1"/>
          </p:cNvSpPr>
          <p:nvPr/>
        </p:nvSpPr>
        <p:spPr bwMode="auto">
          <a:xfrm>
            <a:off x="5815013" y="4521200"/>
            <a:ext cx="28670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sz="1000"/>
              <a:t>DVB = digital video broadcasting</a:t>
            </a:r>
          </a:p>
          <a:p>
            <a:pPr eaLnBrk="1" hangingPunct="1"/>
            <a:r>
              <a:rPr lang="en-US" sz="1000"/>
              <a:t>DVB-T = DVB terrestrial</a:t>
            </a:r>
          </a:p>
          <a:p>
            <a:pPr eaLnBrk="1" hangingPunct="1"/>
            <a:r>
              <a:rPr lang="en-US" sz="1000"/>
              <a:t>DVB-H = DVB handheld</a:t>
            </a:r>
          </a:p>
          <a:p>
            <a:pPr eaLnBrk="1" hangingPunct="1"/>
            <a:r>
              <a:rPr lang="en-US" sz="1000"/>
              <a:t>DAB = digital audio broadcasting</a:t>
            </a:r>
          </a:p>
          <a:p>
            <a:pPr eaLnBrk="1" hangingPunct="1"/>
            <a:r>
              <a:rPr lang="en-US" sz="1000"/>
              <a:t>LTE = long term evolution</a:t>
            </a:r>
          </a:p>
          <a:p>
            <a:pPr eaLnBrk="1" hangingPunct="1"/>
            <a:r>
              <a:rPr lang="en-US" sz="1000">
                <a:latin typeface="Calibri" panose="020F0502020204030204" pitchFamily="34" charset="0"/>
              </a:rPr>
              <a:t>OFDM = orthogonal frequency division multiplexing</a:t>
            </a:r>
          </a:p>
        </p:txBody>
      </p:sp>
      <p:sp>
        <p:nvSpPr>
          <p:cNvPr id="5" name="Rectangle 4"/>
          <p:cNvSpPr/>
          <p:nvPr/>
        </p:nvSpPr>
        <p:spPr>
          <a:xfrm>
            <a:off x="1769690" y="1390650"/>
            <a:ext cx="746871" cy="646331"/>
          </a:xfrm>
          <a:prstGeom prst="rect">
            <a:avLst/>
          </a:prstGeom>
          <a:solidFill>
            <a:schemeClr val="bg1"/>
          </a:solid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r">
              <a:defRPr/>
            </a:pPr>
            <a:r>
              <a:rPr lang="en-US" b="1" dirty="0">
                <a:ln>
                  <a:prstDash val="solid"/>
                </a:ln>
                <a:solidFill>
                  <a:srgbClr val="0070C0"/>
                </a:solidFill>
              </a:rPr>
              <a:t>Wi-Fi</a:t>
            </a:r>
          </a:p>
          <a:p>
            <a:pPr algn="r">
              <a:defRPr/>
            </a:pPr>
            <a:r>
              <a:rPr lang="en-US" b="1" dirty="0" smtClean="0">
                <a:ln>
                  <a:prstDash val="solid"/>
                </a:ln>
                <a:solidFill>
                  <a:srgbClr val="0070C0"/>
                </a:solidFill>
              </a:rPr>
              <a:t>LTE</a:t>
            </a:r>
            <a:endParaRPr lang="en-US" b="1" dirty="0">
              <a:ln>
                <a:prstDash val="solid"/>
              </a:ln>
              <a:solidFill>
                <a:srgbClr val="0070C0"/>
              </a:solidFill>
            </a:endParaRPr>
          </a:p>
        </p:txBody>
      </p:sp>
      <p:sp>
        <p:nvSpPr>
          <p:cNvPr id="2" name="Slide Number Placeholder 1"/>
          <p:cNvSpPr>
            <a:spLocks noGrp="1"/>
          </p:cNvSpPr>
          <p:nvPr>
            <p:ph type="sldNum" sz="quarter" idx="11"/>
          </p:nvPr>
        </p:nvSpPr>
        <p:spPr/>
        <p:txBody>
          <a:bodyPr/>
          <a:lstStyle/>
          <a:p>
            <a:pPr>
              <a:defRPr/>
            </a:pPr>
            <a:fld id="{329A159E-1755-49BC-92A0-D4A24B8956FF}" type="slidenum">
              <a:rPr lang="en-US" smtClean="0"/>
              <a:pPr>
                <a:defRPr/>
              </a:pPr>
              <a:t>5</a:t>
            </a:fld>
            <a:endParaRPr lang="en-US"/>
          </a:p>
        </p:txBody>
      </p:sp>
    </p:spTree>
    <p:extLst>
      <p:ext uri="{BB962C8B-B14F-4D97-AF65-F5344CB8AC3E}">
        <p14:creationId xmlns:p14="http://schemas.microsoft.com/office/powerpoint/2010/main" val="1258121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Cyclic Prefix</a:t>
            </a:r>
            <a:endParaRPr lang="en-US" dirty="0"/>
          </a:p>
        </p:txBody>
      </p:sp>
      <p:sp>
        <p:nvSpPr>
          <p:cNvPr id="3" name="Content Placeholder 2"/>
          <p:cNvSpPr>
            <a:spLocks noGrp="1"/>
          </p:cNvSpPr>
          <p:nvPr>
            <p:ph idx="1"/>
          </p:nvPr>
        </p:nvSpPr>
        <p:spPr>
          <a:xfrm>
            <a:off x="457200" y="3200400"/>
            <a:ext cx="8229600" cy="2773363"/>
          </a:xfrm>
        </p:spPr>
        <p:txBody>
          <a:bodyPr/>
          <a:lstStyle/>
          <a:p>
            <a:r>
              <a:rPr lang="en-US" sz="2000" dirty="0" smtClean="0"/>
              <a:t>Cyclic Prefix (CP) is a guard interval that allows multipath reflections from the previous symbol to settle prior to receiving the current symbol.  CP has to be greater than the delay spread in the channel.</a:t>
            </a:r>
          </a:p>
          <a:p>
            <a:r>
              <a:rPr lang="en-US" sz="2000" dirty="0" smtClean="0"/>
              <a:t>CP eliminates Intersymbol Interference (ISI) and makes the symbol easier to recover.</a:t>
            </a:r>
            <a:endParaRPr lang="en-US" sz="2000" dirty="0"/>
          </a:p>
        </p:txBody>
      </p:sp>
      <p:sp>
        <p:nvSpPr>
          <p:cNvPr id="8" name="Rectangle 7"/>
          <p:cNvSpPr/>
          <p:nvPr/>
        </p:nvSpPr>
        <p:spPr>
          <a:xfrm>
            <a:off x="5599906" y="2286000"/>
            <a:ext cx="13716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71506" y="2286000"/>
            <a:ext cx="381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18906" y="2286000"/>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Elbow Connector 11"/>
          <p:cNvCxnSpPr>
            <a:stCxn id="9" idx="2"/>
            <a:endCxn id="10" idx="2"/>
          </p:cNvCxnSpPr>
          <p:nvPr/>
        </p:nvCxnSpPr>
        <p:spPr>
          <a:xfrm rot="5400000">
            <a:off x="6285706" y="1714500"/>
            <a:ext cx="1588" cy="1752600"/>
          </a:xfrm>
          <a:prstGeom prst="bentConnector3">
            <a:avLst>
              <a:gd name="adj1" fmla="val 1439546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257800" y="2132012"/>
            <a:ext cx="209470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85984" y="1905000"/>
            <a:ext cx="428322" cy="369332"/>
          </a:xfrm>
          <a:prstGeom prst="rect">
            <a:avLst/>
          </a:prstGeom>
          <a:solidFill>
            <a:schemeClr val="bg1"/>
          </a:solidFill>
        </p:spPr>
        <p:txBody>
          <a:bodyPr wrap="none" rtlCol="0">
            <a:spAutoFit/>
          </a:bodyPr>
          <a:lstStyle/>
          <a:p>
            <a:r>
              <a:rPr lang="en-US" dirty="0" smtClean="0">
                <a:solidFill>
                  <a:srgbClr val="0070C0"/>
                </a:solidFill>
              </a:rPr>
              <a:t>T</a:t>
            </a:r>
            <a:r>
              <a:rPr lang="en-US" baseline="-25000" dirty="0" smtClean="0">
                <a:solidFill>
                  <a:srgbClr val="0070C0"/>
                </a:solidFill>
              </a:rPr>
              <a:t>S</a:t>
            </a:r>
            <a:endParaRPr lang="en-US" baseline="-25000" dirty="0">
              <a:solidFill>
                <a:srgbClr val="0070C0"/>
              </a:solidFill>
            </a:endParaRPr>
          </a:p>
        </p:txBody>
      </p:sp>
      <p:sp>
        <p:nvSpPr>
          <p:cNvPr id="16" name="TextBox 15"/>
          <p:cNvSpPr txBox="1"/>
          <p:nvPr/>
        </p:nvSpPr>
        <p:spPr>
          <a:xfrm>
            <a:off x="6590506" y="2819400"/>
            <a:ext cx="671979" cy="369332"/>
          </a:xfrm>
          <a:prstGeom prst="rect">
            <a:avLst/>
          </a:prstGeom>
          <a:noFill/>
        </p:spPr>
        <p:txBody>
          <a:bodyPr wrap="none" rtlCol="0">
            <a:spAutoFit/>
          </a:bodyPr>
          <a:lstStyle/>
          <a:p>
            <a:r>
              <a:rPr lang="en-US" dirty="0" smtClean="0">
                <a:solidFill>
                  <a:srgbClr val="0070C0"/>
                </a:solidFill>
              </a:rPr>
              <a:t>copy</a:t>
            </a:r>
            <a:endParaRPr lang="en-US" dirty="0">
              <a:solidFill>
                <a:srgbClr val="0070C0"/>
              </a:solidFill>
            </a:endParaRPr>
          </a:p>
        </p:txBody>
      </p:sp>
      <p:cxnSp>
        <p:nvCxnSpPr>
          <p:cNvPr id="18" name="Straight Arrow Connector 17"/>
          <p:cNvCxnSpPr/>
          <p:nvPr/>
        </p:nvCxnSpPr>
        <p:spPr>
          <a:xfrm>
            <a:off x="3124200" y="1905000"/>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48000" y="1447800"/>
            <a:ext cx="4717958" cy="369332"/>
          </a:xfrm>
          <a:prstGeom prst="rect">
            <a:avLst/>
          </a:prstGeom>
          <a:noFill/>
        </p:spPr>
        <p:txBody>
          <a:bodyPr wrap="none" rtlCol="0">
            <a:spAutoFit/>
          </a:bodyPr>
          <a:lstStyle/>
          <a:p>
            <a:r>
              <a:rPr lang="en-US" dirty="0" smtClean="0">
                <a:solidFill>
                  <a:srgbClr val="0070C0"/>
                </a:solidFill>
              </a:rPr>
              <a:t>Guard interval &gt; delay spread in the channel</a:t>
            </a:r>
            <a:endParaRPr lang="en-US" dirty="0">
              <a:solidFill>
                <a:srgbClr val="0070C0"/>
              </a:solidFill>
            </a:endParaRPr>
          </a:p>
        </p:txBody>
      </p:sp>
      <p:sp>
        <p:nvSpPr>
          <p:cNvPr id="21" name="Rectangle 20"/>
          <p:cNvSpPr/>
          <p:nvPr/>
        </p:nvSpPr>
        <p:spPr>
          <a:xfrm>
            <a:off x="3505200" y="2285206"/>
            <a:ext cx="13716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76800" y="2285206"/>
            <a:ext cx="381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24200" y="2285206"/>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371600" y="2285206"/>
            <a:ext cx="13716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743200" y="2285206"/>
            <a:ext cx="381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990600" y="2285206"/>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1371600" y="2133600"/>
            <a:ext cx="1752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447800" y="1752600"/>
            <a:ext cx="1351652" cy="369332"/>
          </a:xfrm>
          <a:prstGeom prst="rect">
            <a:avLst/>
          </a:prstGeom>
          <a:noFill/>
        </p:spPr>
        <p:txBody>
          <a:bodyPr wrap="none" rtlCol="0">
            <a:spAutoFit/>
          </a:bodyPr>
          <a:lstStyle/>
          <a:p>
            <a:r>
              <a:rPr lang="en-US" dirty="0" smtClean="0">
                <a:solidFill>
                  <a:srgbClr val="0070C0"/>
                </a:solidFill>
              </a:rPr>
              <a:t>Useful data</a:t>
            </a:r>
            <a:endParaRPr lang="en-US" dirty="0">
              <a:solidFill>
                <a:srgbClr val="0070C0"/>
              </a:solidFill>
            </a:endParaRPr>
          </a:p>
        </p:txBody>
      </p:sp>
      <p:sp>
        <p:nvSpPr>
          <p:cNvPr id="4" name="Slide Number Placeholder 3"/>
          <p:cNvSpPr>
            <a:spLocks noGrp="1"/>
          </p:cNvSpPr>
          <p:nvPr>
            <p:ph type="sldNum" sz="quarter" idx="11"/>
          </p:nvPr>
        </p:nvSpPr>
        <p:spPr/>
        <p:txBody>
          <a:bodyPr/>
          <a:lstStyle/>
          <a:p>
            <a:pPr>
              <a:defRPr/>
            </a:pPr>
            <a:fld id="{975563D8-C050-4C82-9F0A-213C81A52F3D}" type="slidenum">
              <a:rPr lang="en-US" smtClean="0"/>
              <a:pPr>
                <a:defRPr/>
              </a:pPr>
              <a:t>6</a:t>
            </a:fld>
            <a:endParaRPr lang="en-US"/>
          </a:p>
        </p:txBody>
      </p:sp>
    </p:spTree>
    <p:extLst>
      <p:ext uri="{BB962C8B-B14F-4D97-AF65-F5344CB8AC3E}">
        <p14:creationId xmlns:p14="http://schemas.microsoft.com/office/powerpoint/2010/main" val="379202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OFDM vs. OFDMA</a:t>
            </a:r>
            <a:endParaRPr lang="en-US" dirty="0"/>
          </a:p>
        </p:txBody>
      </p:sp>
      <p:grpSp>
        <p:nvGrpSpPr>
          <p:cNvPr id="3" name="Group 83"/>
          <p:cNvGrpSpPr/>
          <p:nvPr/>
        </p:nvGrpSpPr>
        <p:grpSpPr>
          <a:xfrm>
            <a:off x="3048000" y="2057400"/>
            <a:ext cx="1295400" cy="1927225"/>
            <a:chOff x="3124200" y="2438400"/>
            <a:chExt cx="1060450" cy="1546225"/>
          </a:xfrm>
        </p:grpSpPr>
        <p:grpSp>
          <p:nvGrpSpPr>
            <p:cNvPr id="4" name="Group 49"/>
            <p:cNvGrpSpPr>
              <a:grpSpLocks/>
            </p:cNvGrpSpPr>
            <p:nvPr/>
          </p:nvGrpSpPr>
          <p:grpSpPr bwMode="auto">
            <a:xfrm>
              <a:off x="3124200" y="2511425"/>
              <a:ext cx="1060450" cy="1473200"/>
              <a:chOff x="1721463" y="3354927"/>
              <a:chExt cx="2369723" cy="618186"/>
            </a:xfrm>
          </p:grpSpPr>
          <p:sp>
            <p:nvSpPr>
              <p:cNvPr id="5" name="Rectangle 4"/>
              <p:cNvSpPr/>
              <p:nvPr/>
            </p:nvSpPr>
            <p:spPr>
              <a:xfrm>
                <a:off x="1721463" y="3354927"/>
                <a:ext cx="297989" cy="61818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2015906" y="3354927"/>
                <a:ext cx="297989" cy="6181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2296156" y="3354927"/>
                <a:ext cx="297989" cy="6181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604789" y="3354927"/>
                <a:ext cx="297989" cy="61818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909873" y="3354927"/>
                <a:ext cx="297989" cy="61818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204314" y="3354927"/>
                <a:ext cx="297989" cy="618186"/>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3498756" y="3354927"/>
                <a:ext cx="297989" cy="61818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3793197" y="3354927"/>
                <a:ext cx="297989" cy="6181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13" name="Straight Connector 12"/>
            <p:cNvCxnSpPr/>
            <p:nvPr/>
          </p:nvCxnSpPr>
          <p:spPr>
            <a:xfrm rot="5400000">
              <a:off x="24304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5828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7352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8876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30400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1924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344863"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4780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26304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7828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9352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0876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2400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392488"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23780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5304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6828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28352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9876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31400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3292475" y="3200400"/>
              <a:ext cx="1524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4" name="Group 86"/>
          <p:cNvGrpSpPr>
            <a:grpSpLocks/>
          </p:cNvGrpSpPr>
          <p:nvPr/>
        </p:nvGrpSpPr>
        <p:grpSpPr bwMode="auto">
          <a:xfrm>
            <a:off x="5715000" y="2071688"/>
            <a:ext cx="1292225" cy="1871662"/>
            <a:chOff x="5404828" y="2155030"/>
            <a:chExt cx="2380454" cy="1871745"/>
          </a:xfrm>
        </p:grpSpPr>
        <p:sp>
          <p:nvSpPr>
            <p:cNvPr id="35" name="Rectangle 34"/>
            <p:cNvSpPr/>
            <p:nvPr/>
          </p:nvSpPr>
          <p:spPr>
            <a:xfrm>
              <a:off x="5407751" y="3409211"/>
              <a:ext cx="298288" cy="61756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5700191" y="3409211"/>
              <a:ext cx="298288" cy="6175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5980932" y="3409211"/>
              <a:ext cx="298288" cy="6175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6287994" y="3409211"/>
              <a:ext cx="298288" cy="6175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6595054" y="3409211"/>
              <a:ext cx="298288" cy="61756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6890418" y="3409211"/>
              <a:ext cx="298288" cy="617564"/>
            </a:xfrm>
            <a:prstGeom prst="rect">
              <a:avLst/>
            </a:pr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p:cNvSpPr/>
            <p:nvPr/>
          </p:nvSpPr>
          <p:spPr>
            <a:xfrm>
              <a:off x="7182858" y="3409211"/>
              <a:ext cx="301211" cy="6175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p:nvPr/>
          </p:nvSpPr>
          <p:spPr>
            <a:xfrm>
              <a:off x="7478220" y="3409211"/>
              <a:ext cx="298288" cy="6175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42"/>
            <p:cNvSpPr/>
            <p:nvPr/>
          </p:nvSpPr>
          <p:spPr>
            <a:xfrm>
              <a:off x="5404828" y="2788470"/>
              <a:ext cx="298288" cy="6175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p:nvPr/>
          </p:nvSpPr>
          <p:spPr>
            <a:xfrm>
              <a:off x="5700191" y="2788470"/>
              <a:ext cx="298288" cy="61756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5980932" y="2788470"/>
              <a:ext cx="298288" cy="61756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6287994" y="2788470"/>
              <a:ext cx="298288" cy="6175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6595054" y="2788470"/>
              <a:ext cx="298288" cy="6175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47"/>
            <p:cNvSpPr/>
            <p:nvPr/>
          </p:nvSpPr>
          <p:spPr>
            <a:xfrm>
              <a:off x="6887493" y="2788470"/>
              <a:ext cx="298288" cy="6175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ectangle 48"/>
            <p:cNvSpPr/>
            <p:nvPr/>
          </p:nvSpPr>
          <p:spPr>
            <a:xfrm>
              <a:off x="7182858" y="2788470"/>
              <a:ext cx="298288" cy="61756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49"/>
            <p:cNvSpPr/>
            <p:nvPr/>
          </p:nvSpPr>
          <p:spPr>
            <a:xfrm>
              <a:off x="7475297" y="2788470"/>
              <a:ext cx="298288" cy="6175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Rectangle 50"/>
            <p:cNvSpPr/>
            <p:nvPr/>
          </p:nvSpPr>
          <p:spPr>
            <a:xfrm>
              <a:off x="5416526" y="2155030"/>
              <a:ext cx="298288" cy="61756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Rectangle 51"/>
            <p:cNvSpPr/>
            <p:nvPr/>
          </p:nvSpPr>
          <p:spPr>
            <a:xfrm>
              <a:off x="5708965" y="2155030"/>
              <a:ext cx="298288" cy="6175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Rectangle 52"/>
            <p:cNvSpPr/>
            <p:nvPr/>
          </p:nvSpPr>
          <p:spPr>
            <a:xfrm>
              <a:off x="5989706" y="2155030"/>
              <a:ext cx="298288" cy="617564"/>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Rectangle 53"/>
            <p:cNvSpPr/>
            <p:nvPr/>
          </p:nvSpPr>
          <p:spPr>
            <a:xfrm>
              <a:off x="6296766" y="2155030"/>
              <a:ext cx="298288" cy="6175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ectangle 54"/>
            <p:cNvSpPr/>
            <p:nvPr/>
          </p:nvSpPr>
          <p:spPr>
            <a:xfrm>
              <a:off x="6603828" y="2155030"/>
              <a:ext cx="298288" cy="6175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Rectangle 55"/>
            <p:cNvSpPr/>
            <p:nvPr/>
          </p:nvSpPr>
          <p:spPr>
            <a:xfrm>
              <a:off x="6899191" y="2155030"/>
              <a:ext cx="298288" cy="6175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Rectangle 56"/>
            <p:cNvSpPr/>
            <p:nvPr/>
          </p:nvSpPr>
          <p:spPr>
            <a:xfrm>
              <a:off x="7191630" y="2155030"/>
              <a:ext cx="298288" cy="6175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ectangle 57"/>
            <p:cNvSpPr/>
            <p:nvPr/>
          </p:nvSpPr>
          <p:spPr>
            <a:xfrm>
              <a:off x="7486994" y="2155030"/>
              <a:ext cx="298288" cy="6175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59" name="Straight Arrow Connector 58"/>
          <p:cNvCxnSpPr/>
          <p:nvPr/>
        </p:nvCxnSpPr>
        <p:spPr>
          <a:xfrm>
            <a:off x="2616200" y="4038600"/>
            <a:ext cx="2057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6200000" flipV="1">
            <a:off x="1250156" y="2882107"/>
            <a:ext cx="2855913"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TextBox 53"/>
          <p:cNvSpPr txBox="1">
            <a:spLocks noChangeArrowheads="1"/>
          </p:cNvSpPr>
          <p:nvPr/>
        </p:nvSpPr>
        <p:spPr bwMode="auto">
          <a:xfrm>
            <a:off x="7543800" y="3810000"/>
            <a:ext cx="1274708" cy="369332"/>
          </a:xfrm>
          <a:prstGeom prst="rect">
            <a:avLst/>
          </a:prstGeom>
          <a:noFill/>
          <a:ln w="9525">
            <a:noFill/>
            <a:miter lim="800000"/>
            <a:headEnd/>
            <a:tailEnd/>
          </a:ln>
        </p:spPr>
        <p:txBody>
          <a:bodyPr wrap="none">
            <a:spAutoFit/>
          </a:bodyPr>
          <a:lstStyle/>
          <a:p>
            <a:r>
              <a:rPr lang="en-US" dirty="0"/>
              <a:t>Frequency</a:t>
            </a:r>
          </a:p>
        </p:txBody>
      </p:sp>
      <p:cxnSp>
        <p:nvCxnSpPr>
          <p:cNvPr id="63" name="Straight Arrow Connector 62"/>
          <p:cNvCxnSpPr/>
          <p:nvPr/>
        </p:nvCxnSpPr>
        <p:spPr>
          <a:xfrm>
            <a:off x="5073650" y="4024313"/>
            <a:ext cx="2470150" cy="14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83"/>
          <p:cNvSpPr txBox="1">
            <a:spLocks noChangeArrowheads="1"/>
          </p:cNvSpPr>
          <p:nvPr/>
        </p:nvSpPr>
        <p:spPr bwMode="auto">
          <a:xfrm rot="-5400000">
            <a:off x="2213768" y="2521745"/>
            <a:ext cx="688975" cy="369888"/>
          </a:xfrm>
          <a:prstGeom prst="rect">
            <a:avLst/>
          </a:prstGeom>
          <a:noFill/>
          <a:ln w="9525">
            <a:noFill/>
            <a:miter lim="800000"/>
            <a:headEnd/>
            <a:tailEnd/>
          </a:ln>
        </p:spPr>
        <p:txBody>
          <a:bodyPr wrap="none">
            <a:spAutoFit/>
          </a:bodyPr>
          <a:lstStyle/>
          <a:p>
            <a:r>
              <a:rPr lang="en-US" dirty="0"/>
              <a:t>Time</a:t>
            </a:r>
          </a:p>
        </p:txBody>
      </p:sp>
      <p:sp>
        <p:nvSpPr>
          <p:cNvPr id="68" name="TextBox 85"/>
          <p:cNvSpPr txBox="1">
            <a:spLocks noChangeArrowheads="1"/>
          </p:cNvSpPr>
          <p:nvPr/>
        </p:nvSpPr>
        <p:spPr bwMode="auto">
          <a:xfrm>
            <a:off x="2667000" y="4191000"/>
            <a:ext cx="2590800" cy="923330"/>
          </a:xfrm>
          <a:prstGeom prst="rect">
            <a:avLst/>
          </a:prstGeom>
          <a:noFill/>
          <a:ln w="9525">
            <a:noFill/>
            <a:miter lim="800000"/>
            <a:headEnd/>
            <a:tailEnd/>
          </a:ln>
        </p:spPr>
        <p:txBody>
          <a:bodyPr wrap="square">
            <a:spAutoFit/>
          </a:bodyPr>
          <a:lstStyle/>
          <a:p>
            <a:r>
              <a:rPr lang="en-US" dirty="0"/>
              <a:t>Frequency allocation per user is continuous vs. time</a:t>
            </a:r>
          </a:p>
        </p:txBody>
      </p:sp>
      <p:sp>
        <p:nvSpPr>
          <p:cNvPr id="69" name="TextBox 88"/>
          <p:cNvSpPr txBox="1">
            <a:spLocks noChangeArrowheads="1"/>
          </p:cNvSpPr>
          <p:nvPr/>
        </p:nvSpPr>
        <p:spPr bwMode="auto">
          <a:xfrm>
            <a:off x="5359400" y="4114800"/>
            <a:ext cx="3022600" cy="922337"/>
          </a:xfrm>
          <a:prstGeom prst="rect">
            <a:avLst/>
          </a:prstGeom>
          <a:noFill/>
          <a:ln w="9525">
            <a:noFill/>
            <a:miter lim="800000"/>
            <a:headEnd/>
            <a:tailEnd/>
          </a:ln>
        </p:spPr>
        <p:txBody>
          <a:bodyPr>
            <a:spAutoFit/>
          </a:bodyPr>
          <a:lstStyle/>
          <a:p>
            <a:r>
              <a:rPr lang="en-US" dirty="0"/>
              <a:t>Frequency </a:t>
            </a:r>
            <a:r>
              <a:rPr lang="en-US" dirty="0" smtClean="0"/>
              <a:t>per </a:t>
            </a:r>
            <a:r>
              <a:rPr lang="en-US" dirty="0"/>
              <a:t>user is dynamically allocated vs. time slots</a:t>
            </a:r>
          </a:p>
        </p:txBody>
      </p:sp>
      <p:sp>
        <p:nvSpPr>
          <p:cNvPr id="71" name="Rectangle 70"/>
          <p:cNvSpPr/>
          <p:nvPr/>
        </p:nvSpPr>
        <p:spPr>
          <a:xfrm>
            <a:off x="2743200" y="5334000"/>
            <a:ext cx="773112" cy="4397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User 1</a:t>
            </a:r>
          </a:p>
        </p:txBody>
      </p:sp>
      <p:sp>
        <p:nvSpPr>
          <p:cNvPr id="72" name="Rectangle 71"/>
          <p:cNvSpPr/>
          <p:nvPr/>
        </p:nvSpPr>
        <p:spPr>
          <a:xfrm>
            <a:off x="3571494" y="5334000"/>
            <a:ext cx="771906" cy="4397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User 2</a:t>
            </a:r>
          </a:p>
        </p:txBody>
      </p:sp>
      <p:sp>
        <p:nvSpPr>
          <p:cNvPr id="73" name="Rectangle 72"/>
          <p:cNvSpPr/>
          <p:nvPr/>
        </p:nvSpPr>
        <p:spPr>
          <a:xfrm>
            <a:off x="4408487" y="5334000"/>
            <a:ext cx="773113" cy="43973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User 3</a:t>
            </a:r>
          </a:p>
        </p:txBody>
      </p:sp>
      <p:sp>
        <p:nvSpPr>
          <p:cNvPr id="74" name="Rectangle 73"/>
          <p:cNvSpPr/>
          <p:nvPr/>
        </p:nvSpPr>
        <p:spPr>
          <a:xfrm>
            <a:off x="5257799" y="5334000"/>
            <a:ext cx="773113" cy="43973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User 4</a:t>
            </a:r>
          </a:p>
        </p:txBody>
      </p:sp>
      <p:sp>
        <p:nvSpPr>
          <p:cNvPr id="75" name="Rectangle 74"/>
          <p:cNvSpPr/>
          <p:nvPr/>
        </p:nvSpPr>
        <p:spPr>
          <a:xfrm>
            <a:off x="6084889" y="5334000"/>
            <a:ext cx="773112" cy="43973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t>User 5</a:t>
            </a:r>
          </a:p>
        </p:txBody>
      </p:sp>
      <p:cxnSp>
        <p:nvCxnSpPr>
          <p:cNvPr id="82" name="Straight Arrow Connector 81"/>
          <p:cNvCxnSpPr/>
          <p:nvPr/>
        </p:nvCxnSpPr>
        <p:spPr>
          <a:xfrm rot="16200000" flipV="1">
            <a:off x="3917156" y="2790032"/>
            <a:ext cx="2855913"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TextBox 83"/>
          <p:cNvSpPr txBox="1">
            <a:spLocks noChangeArrowheads="1"/>
          </p:cNvSpPr>
          <p:nvPr/>
        </p:nvSpPr>
        <p:spPr bwMode="auto">
          <a:xfrm rot="-5400000">
            <a:off x="4880768" y="2429670"/>
            <a:ext cx="688975" cy="369888"/>
          </a:xfrm>
          <a:prstGeom prst="rect">
            <a:avLst/>
          </a:prstGeom>
          <a:noFill/>
          <a:ln w="9525">
            <a:noFill/>
            <a:miter lim="800000"/>
            <a:headEnd/>
            <a:tailEnd/>
          </a:ln>
        </p:spPr>
        <p:txBody>
          <a:bodyPr wrap="none">
            <a:spAutoFit/>
          </a:bodyPr>
          <a:lstStyle/>
          <a:p>
            <a:r>
              <a:rPr lang="en-US" dirty="0"/>
              <a:t>Time</a:t>
            </a:r>
          </a:p>
        </p:txBody>
      </p:sp>
      <p:sp>
        <p:nvSpPr>
          <p:cNvPr id="85" name="TextBox 84"/>
          <p:cNvSpPr txBox="1"/>
          <p:nvPr/>
        </p:nvSpPr>
        <p:spPr>
          <a:xfrm>
            <a:off x="762001" y="1676400"/>
            <a:ext cx="1524000" cy="2308324"/>
          </a:xfrm>
          <a:prstGeom prst="rect">
            <a:avLst/>
          </a:prstGeom>
          <a:noFill/>
        </p:spPr>
        <p:txBody>
          <a:bodyPr wrap="square" rtlCol="0">
            <a:spAutoFit/>
          </a:bodyPr>
          <a:lstStyle/>
          <a:p>
            <a:pPr algn="r"/>
            <a:r>
              <a:rPr lang="en-US" dirty="0" smtClean="0">
                <a:solidFill>
                  <a:srgbClr val="7030A0"/>
                </a:solidFill>
              </a:rPr>
              <a:t>OFDM is a modulation scheme</a:t>
            </a:r>
          </a:p>
          <a:p>
            <a:pPr algn="r"/>
            <a:endParaRPr lang="en-US" dirty="0" smtClean="0">
              <a:solidFill>
                <a:srgbClr val="7030A0"/>
              </a:solidFill>
            </a:endParaRPr>
          </a:p>
          <a:p>
            <a:pPr algn="r"/>
            <a:r>
              <a:rPr lang="en-US" dirty="0" smtClean="0">
                <a:solidFill>
                  <a:srgbClr val="7030A0"/>
                </a:solidFill>
              </a:rPr>
              <a:t>OFD</a:t>
            </a:r>
            <a:r>
              <a:rPr lang="en-US" dirty="0" smtClean="0">
                <a:solidFill>
                  <a:srgbClr val="FF0000"/>
                </a:solidFill>
              </a:rPr>
              <a:t>MA</a:t>
            </a:r>
            <a:r>
              <a:rPr lang="en-US" dirty="0" smtClean="0">
                <a:solidFill>
                  <a:srgbClr val="7030A0"/>
                </a:solidFill>
              </a:rPr>
              <a:t> is a modulation and access scheme</a:t>
            </a:r>
            <a:endParaRPr lang="en-US" dirty="0">
              <a:solidFill>
                <a:srgbClr val="7030A0"/>
              </a:solidFill>
            </a:endParaRPr>
          </a:p>
        </p:txBody>
      </p:sp>
      <p:sp>
        <p:nvSpPr>
          <p:cNvPr id="78" name="Rectangle 77"/>
          <p:cNvSpPr/>
          <p:nvPr/>
        </p:nvSpPr>
        <p:spPr>
          <a:xfrm>
            <a:off x="1979358" y="5858164"/>
            <a:ext cx="4953000" cy="261610"/>
          </a:xfrm>
          <a:prstGeom prst="rect">
            <a:avLst/>
          </a:prstGeom>
        </p:spPr>
        <p:txBody>
          <a:bodyPr wrap="square">
            <a:spAutoFit/>
          </a:bodyPr>
          <a:lstStyle/>
          <a:p>
            <a:r>
              <a:rPr lang="en-US" sz="1100" dirty="0" smtClean="0">
                <a:latin typeface="Tahoma" pitchFamily="34" charset="0"/>
                <a:ea typeface="Tahoma" pitchFamily="34" charset="0"/>
                <a:cs typeface="Tahoma" pitchFamily="34" charset="0"/>
              </a:rPr>
              <a:t>OFDM/OFDMA = orthogonal frequency domain multiplexing / multiple access</a:t>
            </a:r>
          </a:p>
        </p:txBody>
      </p:sp>
      <p:sp>
        <p:nvSpPr>
          <p:cNvPr id="62" name="Slide Number Placeholder 61"/>
          <p:cNvSpPr>
            <a:spLocks noGrp="1"/>
          </p:cNvSpPr>
          <p:nvPr>
            <p:ph type="sldNum" sz="quarter" idx="11"/>
          </p:nvPr>
        </p:nvSpPr>
        <p:spPr/>
        <p:txBody>
          <a:bodyPr/>
          <a:lstStyle/>
          <a:p>
            <a:pPr>
              <a:defRPr/>
            </a:pPr>
            <a:fld id="{975563D8-C050-4C82-9F0A-213C81A52F3D}" type="slidenum">
              <a:rPr lang="en-US" smtClean="0"/>
              <a:pPr>
                <a:defRPr/>
              </a:pPr>
              <a:t>7</a:t>
            </a:fld>
            <a:endParaRPr lang="en-US"/>
          </a:p>
        </p:txBody>
      </p:sp>
    </p:spTree>
    <p:extLst>
      <p:ext uri="{BB962C8B-B14F-4D97-AF65-F5344CB8AC3E}">
        <p14:creationId xmlns:p14="http://schemas.microsoft.com/office/powerpoint/2010/main" val="1366584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954938" y="3417332"/>
            <a:ext cx="864339" cy="369332"/>
          </a:xfrm>
          <a:prstGeom prst="rect">
            <a:avLst/>
          </a:prstGeom>
          <a:solidFill>
            <a:srgbClr val="FF0000"/>
          </a:solidFill>
          <a:ln w="3175">
            <a:solidFill>
              <a:srgbClr val="00B0F0"/>
            </a:solidFill>
          </a:ln>
        </p:spPr>
        <p:txBody>
          <a:bodyPr wrap="none" rtlCol="0">
            <a:noAutofit/>
          </a:bodyPr>
          <a:lstStyle/>
          <a:p>
            <a:r>
              <a:rPr lang="en-US" dirty="0" smtClean="0"/>
              <a:t>User 1</a:t>
            </a:r>
            <a:endParaRPr lang="en-US" dirty="0"/>
          </a:p>
        </p:txBody>
      </p:sp>
      <p:sp>
        <p:nvSpPr>
          <p:cNvPr id="13" name="TextBox 12"/>
          <p:cNvSpPr txBox="1"/>
          <p:nvPr/>
        </p:nvSpPr>
        <p:spPr>
          <a:xfrm>
            <a:off x="2090599" y="3036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14" name="TextBox 13"/>
          <p:cNvSpPr txBox="1"/>
          <p:nvPr/>
        </p:nvSpPr>
        <p:spPr>
          <a:xfrm>
            <a:off x="3793138" y="3417332"/>
            <a:ext cx="864339" cy="369332"/>
          </a:xfrm>
          <a:prstGeom prst="rect">
            <a:avLst/>
          </a:prstGeom>
          <a:solidFill>
            <a:srgbClr val="FFFF00"/>
          </a:solidFill>
          <a:ln w="3175">
            <a:solidFill>
              <a:srgbClr val="00B0F0"/>
            </a:solidFill>
          </a:ln>
        </p:spPr>
        <p:txBody>
          <a:bodyPr wrap="none" rtlCol="0">
            <a:noAutofit/>
          </a:bodyPr>
          <a:lstStyle/>
          <a:p>
            <a:r>
              <a:rPr lang="en-US" dirty="0" smtClean="0"/>
              <a:t>User 3</a:t>
            </a:r>
            <a:endParaRPr lang="en-US" dirty="0"/>
          </a:p>
        </p:txBody>
      </p:sp>
      <p:sp>
        <p:nvSpPr>
          <p:cNvPr id="15" name="TextBox 14"/>
          <p:cNvSpPr txBox="1"/>
          <p:nvPr/>
        </p:nvSpPr>
        <p:spPr>
          <a:xfrm>
            <a:off x="4631338" y="3417332"/>
            <a:ext cx="864339" cy="369332"/>
          </a:xfrm>
          <a:prstGeom prst="rect">
            <a:avLst/>
          </a:prstGeom>
          <a:solidFill>
            <a:srgbClr val="FF0000"/>
          </a:solidFill>
          <a:ln w="3175">
            <a:solidFill>
              <a:srgbClr val="00B0F0"/>
            </a:solidFill>
          </a:ln>
        </p:spPr>
        <p:txBody>
          <a:bodyPr wrap="none" rtlCol="0">
            <a:noAutofit/>
          </a:bodyPr>
          <a:lstStyle/>
          <a:p>
            <a:r>
              <a:rPr lang="en-US" dirty="0" smtClean="0"/>
              <a:t>User 1</a:t>
            </a:r>
            <a:endParaRPr lang="en-US" dirty="0"/>
          </a:p>
        </p:txBody>
      </p:sp>
      <p:sp>
        <p:nvSpPr>
          <p:cNvPr id="16" name="TextBox 15"/>
          <p:cNvSpPr txBox="1"/>
          <p:nvPr/>
        </p:nvSpPr>
        <p:spPr>
          <a:xfrm>
            <a:off x="3793138" y="3036332"/>
            <a:ext cx="864339" cy="369332"/>
          </a:xfrm>
          <a:prstGeom prst="rect">
            <a:avLst/>
          </a:prstGeom>
          <a:solidFill>
            <a:srgbClr val="FFFF00"/>
          </a:solidFill>
          <a:ln w="3175">
            <a:solidFill>
              <a:srgbClr val="00B0F0"/>
            </a:solidFill>
          </a:ln>
        </p:spPr>
        <p:txBody>
          <a:bodyPr wrap="none" rtlCol="0">
            <a:noAutofit/>
          </a:bodyPr>
          <a:lstStyle/>
          <a:p>
            <a:r>
              <a:rPr lang="en-US" dirty="0" smtClean="0"/>
              <a:t>User 3</a:t>
            </a:r>
            <a:endParaRPr lang="en-US" dirty="0"/>
          </a:p>
        </p:txBody>
      </p:sp>
      <p:sp>
        <p:nvSpPr>
          <p:cNvPr id="17" name="TextBox 16"/>
          <p:cNvSpPr txBox="1"/>
          <p:nvPr/>
        </p:nvSpPr>
        <p:spPr>
          <a:xfrm>
            <a:off x="3793138" y="2655332"/>
            <a:ext cx="864339" cy="369332"/>
          </a:xfrm>
          <a:prstGeom prst="rect">
            <a:avLst/>
          </a:prstGeom>
          <a:solidFill>
            <a:srgbClr val="FFFF00"/>
          </a:solidFill>
          <a:ln w="3175">
            <a:solidFill>
              <a:srgbClr val="00B0F0"/>
            </a:solidFill>
          </a:ln>
        </p:spPr>
        <p:txBody>
          <a:bodyPr wrap="none" rtlCol="0">
            <a:noAutofit/>
          </a:bodyPr>
          <a:lstStyle/>
          <a:p>
            <a:r>
              <a:rPr lang="en-US" dirty="0" smtClean="0"/>
              <a:t>User 3</a:t>
            </a:r>
            <a:endParaRPr lang="en-US" dirty="0"/>
          </a:p>
        </p:txBody>
      </p:sp>
      <p:sp>
        <p:nvSpPr>
          <p:cNvPr id="18" name="TextBox 17"/>
          <p:cNvSpPr txBox="1"/>
          <p:nvPr/>
        </p:nvSpPr>
        <p:spPr>
          <a:xfrm>
            <a:off x="3793138" y="2274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19" name="TextBox 18"/>
          <p:cNvSpPr txBox="1"/>
          <p:nvPr/>
        </p:nvSpPr>
        <p:spPr>
          <a:xfrm>
            <a:off x="3793138" y="1893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20" name="TextBox 19"/>
          <p:cNvSpPr txBox="1"/>
          <p:nvPr/>
        </p:nvSpPr>
        <p:spPr>
          <a:xfrm>
            <a:off x="2954938" y="3036332"/>
            <a:ext cx="864339" cy="369332"/>
          </a:xfrm>
          <a:prstGeom prst="rect">
            <a:avLst/>
          </a:prstGeom>
          <a:solidFill>
            <a:srgbClr val="FF0000"/>
          </a:solidFill>
          <a:ln w="3175">
            <a:solidFill>
              <a:srgbClr val="00B0F0"/>
            </a:solidFill>
          </a:ln>
        </p:spPr>
        <p:txBody>
          <a:bodyPr wrap="none" rtlCol="0">
            <a:noAutofit/>
          </a:bodyPr>
          <a:lstStyle/>
          <a:p>
            <a:r>
              <a:rPr lang="en-US" dirty="0" smtClean="0"/>
              <a:t>User 1</a:t>
            </a:r>
            <a:endParaRPr lang="en-US" dirty="0"/>
          </a:p>
        </p:txBody>
      </p:sp>
      <p:sp>
        <p:nvSpPr>
          <p:cNvPr id="21" name="TextBox 20"/>
          <p:cNvSpPr txBox="1"/>
          <p:nvPr/>
        </p:nvSpPr>
        <p:spPr>
          <a:xfrm>
            <a:off x="2954938" y="2655332"/>
            <a:ext cx="864339" cy="369332"/>
          </a:xfrm>
          <a:prstGeom prst="rect">
            <a:avLst/>
          </a:prstGeom>
          <a:solidFill>
            <a:srgbClr val="FFFF00"/>
          </a:solidFill>
          <a:ln w="3175">
            <a:solidFill>
              <a:srgbClr val="00B0F0"/>
            </a:solidFill>
          </a:ln>
        </p:spPr>
        <p:txBody>
          <a:bodyPr wrap="none" rtlCol="0">
            <a:noAutofit/>
          </a:bodyPr>
          <a:lstStyle/>
          <a:p>
            <a:r>
              <a:rPr lang="en-US" dirty="0" smtClean="0"/>
              <a:t>User 3</a:t>
            </a:r>
            <a:endParaRPr lang="en-US" dirty="0"/>
          </a:p>
        </p:txBody>
      </p:sp>
      <p:sp>
        <p:nvSpPr>
          <p:cNvPr id="22" name="TextBox 21"/>
          <p:cNvSpPr txBox="1"/>
          <p:nvPr/>
        </p:nvSpPr>
        <p:spPr>
          <a:xfrm>
            <a:off x="4631338" y="3036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23" name="TextBox 22"/>
          <p:cNvSpPr txBox="1"/>
          <p:nvPr/>
        </p:nvSpPr>
        <p:spPr>
          <a:xfrm>
            <a:off x="4631338" y="2655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24" name="TextBox 23"/>
          <p:cNvSpPr txBox="1"/>
          <p:nvPr/>
        </p:nvSpPr>
        <p:spPr>
          <a:xfrm>
            <a:off x="4631338" y="2274332"/>
            <a:ext cx="864339" cy="369332"/>
          </a:xfrm>
          <a:prstGeom prst="rect">
            <a:avLst/>
          </a:prstGeom>
          <a:solidFill>
            <a:srgbClr val="FF0000"/>
          </a:solidFill>
          <a:ln w="3175">
            <a:solidFill>
              <a:srgbClr val="00B0F0"/>
            </a:solidFill>
          </a:ln>
        </p:spPr>
        <p:txBody>
          <a:bodyPr wrap="none" rtlCol="0">
            <a:noAutofit/>
          </a:bodyPr>
          <a:lstStyle/>
          <a:p>
            <a:r>
              <a:rPr lang="en-US" dirty="0" smtClean="0"/>
              <a:t>User 1</a:t>
            </a:r>
            <a:endParaRPr lang="en-US" dirty="0"/>
          </a:p>
        </p:txBody>
      </p:sp>
      <p:sp>
        <p:nvSpPr>
          <p:cNvPr id="25" name="TextBox 24"/>
          <p:cNvSpPr txBox="1"/>
          <p:nvPr/>
        </p:nvSpPr>
        <p:spPr>
          <a:xfrm>
            <a:off x="4631338" y="1893332"/>
            <a:ext cx="864339" cy="369332"/>
          </a:xfrm>
          <a:prstGeom prst="rect">
            <a:avLst/>
          </a:prstGeom>
          <a:solidFill>
            <a:srgbClr val="FF0000"/>
          </a:solidFill>
          <a:ln w="3175">
            <a:solidFill>
              <a:srgbClr val="00B0F0"/>
            </a:solidFill>
          </a:ln>
        </p:spPr>
        <p:txBody>
          <a:bodyPr wrap="none" rtlCol="0">
            <a:noAutofit/>
          </a:bodyPr>
          <a:lstStyle/>
          <a:p>
            <a:r>
              <a:rPr lang="en-US" dirty="0" smtClean="0"/>
              <a:t>User 1</a:t>
            </a:r>
            <a:endParaRPr lang="en-US" dirty="0"/>
          </a:p>
        </p:txBody>
      </p:sp>
      <p:sp>
        <p:nvSpPr>
          <p:cNvPr id="26" name="TextBox 25"/>
          <p:cNvSpPr txBox="1"/>
          <p:nvPr/>
        </p:nvSpPr>
        <p:spPr>
          <a:xfrm>
            <a:off x="2954938" y="2274332"/>
            <a:ext cx="864339" cy="369332"/>
          </a:xfrm>
          <a:prstGeom prst="rect">
            <a:avLst/>
          </a:prstGeom>
          <a:solidFill>
            <a:srgbClr val="FFFF00"/>
          </a:solidFill>
          <a:ln w="3175">
            <a:solidFill>
              <a:srgbClr val="00B0F0"/>
            </a:solidFill>
          </a:ln>
        </p:spPr>
        <p:txBody>
          <a:bodyPr wrap="none" rtlCol="0">
            <a:noAutofit/>
          </a:bodyPr>
          <a:lstStyle/>
          <a:p>
            <a:r>
              <a:rPr lang="en-US" dirty="0" smtClean="0"/>
              <a:t>User 3</a:t>
            </a:r>
            <a:endParaRPr lang="en-US" dirty="0"/>
          </a:p>
        </p:txBody>
      </p:sp>
      <p:sp>
        <p:nvSpPr>
          <p:cNvPr id="27" name="TextBox 26"/>
          <p:cNvSpPr txBox="1"/>
          <p:nvPr/>
        </p:nvSpPr>
        <p:spPr>
          <a:xfrm>
            <a:off x="2954938" y="1893332"/>
            <a:ext cx="864339" cy="369332"/>
          </a:xfrm>
          <a:prstGeom prst="rect">
            <a:avLst/>
          </a:prstGeom>
          <a:solidFill>
            <a:srgbClr val="FFFF00"/>
          </a:solidFill>
          <a:ln w="3175">
            <a:solidFill>
              <a:srgbClr val="00B0F0"/>
            </a:solidFill>
          </a:ln>
        </p:spPr>
        <p:txBody>
          <a:bodyPr wrap="none" rtlCol="0">
            <a:noAutofit/>
          </a:bodyPr>
          <a:lstStyle/>
          <a:p>
            <a:r>
              <a:rPr lang="en-US" dirty="0" smtClean="0"/>
              <a:t>User 3</a:t>
            </a:r>
            <a:endParaRPr lang="en-US" dirty="0"/>
          </a:p>
        </p:txBody>
      </p:sp>
      <p:sp>
        <p:nvSpPr>
          <p:cNvPr id="28" name="TextBox 27"/>
          <p:cNvSpPr txBox="1"/>
          <p:nvPr/>
        </p:nvSpPr>
        <p:spPr>
          <a:xfrm>
            <a:off x="2090599" y="2655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29" name="TextBox 28"/>
          <p:cNvSpPr txBox="1"/>
          <p:nvPr/>
        </p:nvSpPr>
        <p:spPr>
          <a:xfrm>
            <a:off x="2090599" y="2274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30" name="TextBox 29"/>
          <p:cNvSpPr txBox="1"/>
          <p:nvPr/>
        </p:nvSpPr>
        <p:spPr>
          <a:xfrm>
            <a:off x="2090599" y="1893332"/>
            <a:ext cx="864339" cy="369332"/>
          </a:xfrm>
          <a:prstGeom prst="rect">
            <a:avLst/>
          </a:prstGeom>
          <a:solidFill>
            <a:srgbClr val="FFC000"/>
          </a:solidFill>
          <a:ln w="3175">
            <a:solidFill>
              <a:srgbClr val="00B0F0"/>
            </a:solidFill>
          </a:ln>
        </p:spPr>
        <p:txBody>
          <a:bodyPr wrap="none" rtlCol="0">
            <a:noAutofit/>
          </a:bodyPr>
          <a:lstStyle/>
          <a:p>
            <a:r>
              <a:rPr lang="en-US" dirty="0" smtClean="0"/>
              <a:t>User 2</a:t>
            </a:r>
            <a:endParaRPr lang="en-US" dirty="0"/>
          </a:p>
        </p:txBody>
      </p:sp>
      <p:sp>
        <p:nvSpPr>
          <p:cNvPr id="31" name="TextBox 30"/>
          <p:cNvSpPr txBox="1"/>
          <p:nvPr/>
        </p:nvSpPr>
        <p:spPr>
          <a:xfrm>
            <a:off x="2090599" y="3417332"/>
            <a:ext cx="864339" cy="369332"/>
          </a:xfrm>
          <a:prstGeom prst="rect">
            <a:avLst/>
          </a:prstGeom>
          <a:solidFill>
            <a:srgbClr val="FF0000"/>
          </a:solidFill>
          <a:ln w="3175">
            <a:solidFill>
              <a:srgbClr val="00B0F0"/>
            </a:solidFill>
          </a:ln>
        </p:spPr>
        <p:txBody>
          <a:bodyPr wrap="none" rtlCol="0">
            <a:noAutofit/>
          </a:bodyPr>
          <a:lstStyle/>
          <a:p>
            <a:r>
              <a:rPr lang="en-US" dirty="0" smtClean="0"/>
              <a:t>User 1</a:t>
            </a:r>
            <a:endParaRPr lang="en-US" dirty="0"/>
          </a:p>
        </p:txBody>
      </p:sp>
      <p:cxnSp>
        <p:nvCxnSpPr>
          <p:cNvPr id="33" name="Straight Arrow Connector 32"/>
          <p:cNvCxnSpPr/>
          <p:nvPr/>
        </p:nvCxnSpPr>
        <p:spPr>
          <a:xfrm>
            <a:off x="1811938" y="4103132"/>
            <a:ext cx="3886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412138" y="4103132"/>
            <a:ext cx="1274708" cy="369332"/>
          </a:xfrm>
          <a:prstGeom prst="rect">
            <a:avLst/>
          </a:prstGeom>
          <a:noFill/>
        </p:spPr>
        <p:txBody>
          <a:bodyPr wrap="none" rtlCol="0">
            <a:spAutoFit/>
          </a:bodyPr>
          <a:lstStyle/>
          <a:p>
            <a:r>
              <a:rPr lang="en-US" dirty="0" smtClean="0"/>
              <a:t>Frequency</a:t>
            </a:r>
            <a:endParaRPr lang="en-US" dirty="0"/>
          </a:p>
        </p:txBody>
      </p:sp>
      <p:cxnSp>
        <p:nvCxnSpPr>
          <p:cNvPr id="36" name="Straight Arrow Connector 35"/>
          <p:cNvCxnSpPr/>
          <p:nvPr/>
        </p:nvCxnSpPr>
        <p:spPr>
          <a:xfrm rot="5400000" flipH="1" flipV="1">
            <a:off x="630838" y="2922032"/>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6200000">
            <a:off x="1271087" y="2803220"/>
            <a:ext cx="689035" cy="369332"/>
          </a:xfrm>
          <a:prstGeom prst="rect">
            <a:avLst/>
          </a:prstGeom>
          <a:noFill/>
        </p:spPr>
        <p:txBody>
          <a:bodyPr wrap="none" rtlCol="0">
            <a:spAutoFit/>
          </a:bodyPr>
          <a:lstStyle/>
          <a:p>
            <a:r>
              <a:rPr lang="en-US" dirty="0" smtClean="0"/>
              <a:t>Time</a:t>
            </a:r>
            <a:endParaRPr lang="en-US" dirty="0"/>
          </a:p>
        </p:txBody>
      </p:sp>
      <p:sp>
        <p:nvSpPr>
          <p:cNvPr id="39" name="Oval 38"/>
          <p:cNvSpPr/>
          <p:nvPr/>
        </p:nvSpPr>
        <p:spPr>
          <a:xfrm>
            <a:off x="4478938" y="3264932"/>
            <a:ext cx="12192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774338" y="3417332"/>
            <a:ext cx="2339102" cy="369332"/>
          </a:xfrm>
          <a:prstGeom prst="rect">
            <a:avLst/>
          </a:prstGeom>
          <a:noFill/>
        </p:spPr>
        <p:txBody>
          <a:bodyPr wrap="none" rtlCol="0">
            <a:spAutoFit/>
          </a:bodyPr>
          <a:lstStyle/>
          <a:p>
            <a:r>
              <a:rPr lang="en-US" dirty="0" smtClean="0">
                <a:solidFill>
                  <a:srgbClr val="7030A0"/>
                </a:solidFill>
              </a:rPr>
              <a:t>Resource Block (RB)</a:t>
            </a:r>
            <a:endParaRPr lang="en-US" dirty="0">
              <a:solidFill>
                <a:srgbClr val="7030A0"/>
              </a:solidFill>
            </a:endParaRPr>
          </a:p>
        </p:txBody>
      </p:sp>
      <p:cxnSp>
        <p:nvCxnSpPr>
          <p:cNvPr id="42" name="Straight Arrow Connector 41"/>
          <p:cNvCxnSpPr/>
          <p:nvPr/>
        </p:nvCxnSpPr>
        <p:spPr>
          <a:xfrm>
            <a:off x="4707538" y="1740932"/>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631338" y="1295400"/>
            <a:ext cx="4249881" cy="369332"/>
          </a:xfrm>
          <a:prstGeom prst="rect">
            <a:avLst/>
          </a:prstGeom>
          <a:noFill/>
        </p:spPr>
        <p:txBody>
          <a:bodyPr wrap="none" rtlCol="0">
            <a:spAutoFit/>
          </a:bodyPr>
          <a:lstStyle/>
          <a:p>
            <a:r>
              <a:rPr lang="en-US" dirty="0" smtClean="0">
                <a:solidFill>
                  <a:srgbClr val="7030A0"/>
                </a:solidFill>
              </a:rPr>
              <a:t>180 kHz, 12 subcarriers with normal CP</a:t>
            </a:r>
            <a:endParaRPr lang="en-US" dirty="0">
              <a:solidFill>
                <a:srgbClr val="7030A0"/>
              </a:solidFill>
            </a:endParaRPr>
          </a:p>
        </p:txBody>
      </p:sp>
      <p:cxnSp>
        <p:nvCxnSpPr>
          <p:cNvPr id="45" name="Straight Arrow Connector 44"/>
          <p:cNvCxnSpPr/>
          <p:nvPr/>
        </p:nvCxnSpPr>
        <p:spPr>
          <a:xfrm rot="5400000">
            <a:off x="5431438" y="2083832"/>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698138" y="1893332"/>
            <a:ext cx="2929007" cy="646331"/>
          </a:xfrm>
          <a:prstGeom prst="rect">
            <a:avLst/>
          </a:prstGeom>
          <a:noFill/>
        </p:spPr>
        <p:txBody>
          <a:bodyPr wrap="none" rtlCol="0">
            <a:spAutoFit/>
          </a:bodyPr>
          <a:lstStyle/>
          <a:p>
            <a:r>
              <a:rPr lang="en-US" dirty="0" smtClean="0">
                <a:solidFill>
                  <a:srgbClr val="7030A0"/>
                </a:solidFill>
              </a:rPr>
              <a:t>0.5 ms</a:t>
            </a:r>
          </a:p>
          <a:p>
            <a:r>
              <a:rPr lang="en-US" dirty="0" smtClean="0">
                <a:solidFill>
                  <a:srgbClr val="7030A0"/>
                </a:solidFill>
              </a:rPr>
              <a:t>7 symbols with normal CP</a:t>
            </a:r>
            <a:endParaRPr lang="en-US" dirty="0">
              <a:solidFill>
                <a:srgbClr val="7030A0"/>
              </a:solidFill>
            </a:endParaRPr>
          </a:p>
        </p:txBody>
      </p:sp>
      <p:sp>
        <p:nvSpPr>
          <p:cNvPr id="47" name="Title 46"/>
          <p:cNvSpPr>
            <a:spLocks noGrp="1"/>
          </p:cNvSpPr>
          <p:nvPr>
            <p:ph type="title"/>
          </p:nvPr>
        </p:nvSpPr>
        <p:spPr/>
        <p:txBody>
          <a:bodyPr/>
          <a:lstStyle/>
          <a:p>
            <a:r>
              <a:rPr lang="en-US" dirty="0" smtClean="0"/>
              <a:t>LTE Resource Allocation</a:t>
            </a:r>
            <a:endParaRPr lang="en-US" dirty="0"/>
          </a:p>
        </p:txBody>
      </p:sp>
      <p:sp>
        <p:nvSpPr>
          <p:cNvPr id="48" name="Content Placeholder 2"/>
          <p:cNvSpPr>
            <a:spLocks noGrp="1"/>
          </p:cNvSpPr>
          <p:nvPr>
            <p:ph idx="1"/>
          </p:nvPr>
        </p:nvSpPr>
        <p:spPr>
          <a:xfrm>
            <a:off x="457200" y="4618037"/>
            <a:ext cx="8229600" cy="1554163"/>
          </a:xfrm>
        </p:spPr>
        <p:txBody>
          <a:bodyPr>
            <a:normAutofit/>
          </a:bodyPr>
          <a:lstStyle/>
          <a:p>
            <a:r>
              <a:rPr lang="en-US" sz="2000" dirty="0" smtClean="0"/>
              <a:t>Resources are allocated per user in time and frequency.  RB is the basic unit of allocation.</a:t>
            </a:r>
          </a:p>
          <a:p>
            <a:r>
              <a:rPr lang="en-US" sz="2000" dirty="0" smtClean="0"/>
              <a:t>RB is 180 kHz by 0.5 ms; typically 12 subcarriers by 7 OFDM symbols, but the number of subcarriers and symbols can vary based on CP</a:t>
            </a:r>
            <a:endParaRPr lang="en-US" sz="2000" dirty="0"/>
          </a:p>
        </p:txBody>
      </p:sp>
      <p:sp>
        <p:nvSpPr>
          <p:cNvPr id="35" name="TextBox 34"/>
          <p:cNvSpPr txBox="1"/>
          <p:nvPr/>
        </p:nvSpPr>
        <p:spPr>
          <a:xfrm>
            <a:off x="5410200" y="5948708"/>
            <a:ext cx="1269899" cy="261610"/>
          </a:xfrm>
          <a:prstGeom prst="rect">
            <a:avLst/>
          </a:prstGeom>
          <a:noFill/>
        </p:spPr>
        <p:txBody>
          <a:bodyPr wrap="none" rtlCol="0">
            <a:spAutoFit/>
          </a:bodyPr>
          <a:lstStyle/>
          <a:p>
            <a:r>
              <a:rPr lang="en-US" sz="1100" dirty="0" smtClean="0"/>
              <a:t>CP = cyclic prefix</a:t>
            </a:r>
            <a:endParaRPr lang="en-US" sz="1100" dirty="0"/>
          </a:p>
        </p:txBody>
      </p:sp>
      <p:sp>
        <p:nvSpPr>
          <p:cNvPr id="2" name="Slide Number Placeholder 1"/>
          <p:cNvSpPr>
            <a:spLocks noGrp="1"/>
          </p:cNvSpPr>
          <p:nvPr>
            <p:ph type="sldNum" sz="quarter" idx="11"/>
          </p:nvPr>
        </p:nvSpPr>
        <p:spPr/>
        <p:txBody>
          <a:bodyPr/>
          <a:lstStyle/>
          <a:p>
            <a:pPr>
              <a:defRPr/>
            </a:pPr>
            <a:fld id="{975563D8-C050-4C82-9F0A-213C81A52F3D}" type="slidenum">
              <a:rPr lang="en-US" smtClean="0"/>
              <a:pPr>
                <a:defRPr/>
              </a:pPr>
              <a:t>8</a:t>
            </a:fld>
            <a:endParaRPr lang="en-US"/>
          </a:p>
        </p:txBody>
      </p:sp>
    </p:spTree>
    <p:extLst>
      <p:ext uri="{BB962C8B-B14F-4D97-AF65-F5344CB8AC3E}">
        <p14:creationId xmlns:p14="http://schemas.microsoft.com/office/powerpoint/2010/main" val="5178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Block</a:t>
            </a:r>
            <a:endParaRPr lang="en-US" dirty="0"/>
          </a:p>
        </p:txBody>
      </p:sp>
      <p:sp>
        <p:nvSpPr>
          <p:cNvPr id="4" name="Rectangle 3"/>
          <p:cNvSpPr/>
          <p:nvPr/>
        </p:nvSpPr>
        <p:spPr>
          <a:xfrm>
            <a:off x="3352800" y="27424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352800" y="29710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3199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52800" y="34282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352800" y="36568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52800" y="38854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52800" y="41140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352800" y="4342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52800" y="4571206"/>
            <a:ext cx="228600" cy="228600"/>
          </a:xfrm>
          <a:prstGeom prst="rect">
            <a:avLst/>
          </a:prstGeom>
          <a:solidFill>
            <a:srgbClr val="92D05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352800" y="47998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352800" y="50284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352800" y="52570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5"/>
          <p:cNvGrpSpPr/>
          <p:nvPr/>
        </p:nvGrpSpPr>
        <p:grpSpPr>
          <a:xfrm>
            <a:off x="3581400" y="2742406"/>
            <a:ext cx="228600" cy="2743200"/>
            <a:chOff x="3276600" y="2819400"/>
            <a:chExt cx="228600" cy="2743200"/>
          </a:xfrm>
        </p:grpSpPr>
        <p:sp>
          <p:nvSpPr>
            <p:cNvPr id="17" name="Rectangle 16"/>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28"/>
          <p:cNvGrpSpPr/>
          <p:nvPr/>
        </p:nvGrpSpPr>
        <p:grpSpPr>
          <a:xfrm>
            <a:off x="3810000" y="2742406"/>
            <a:ext cx="228600" cy="2743200"/>
            <a:chOff x="3276600" y="2819400"/>
            <a:chExt cx="228600" cy="2743200"/>
          </a:xfrm>
        </p:grpSpPr>
        <p:sp>
          <p:nvSpPr>
            <p:cNvPr id="30" name="Rectangle 29"/>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41"/>
          <p:cNvGrpSpPr/>
          <p:nvPr/>
        </p:nvGrpSpPr>
        <p:grpSpPr>
          <a:xfrm>
            <a:off x="4038600" y="2742406"/>
            <a:ext cx="228600" cy="2743200"/>
            <a:chOff x="3276600" y="2819400"/>
            <a:chExt cx="228600" cy="2743200"/>
          </a:xfrm>
        </p:grpSpPr>
        <p:sp>
          <p:nvSpPr>
            <p:cNvPr id="43" name="Rectangle 42"/>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54"/>
          <p:cNvGrpSpPr/>
          <p:nvPr/>
        </p:nvGrpSpPr>
        <p:grpSpPr>
          <a:xfrm>
            <a:off x="4267200" y="2742406"/>
            <a:ext cx="228600" cy="2743200"/>
            <a:chOff x="3276600" y="2819400"/>
            <a:chExt cx="228600" cy="2743200"/>
          </a:xfrm>
        </p:grpSpPr>
        <p:sp>
          <p:nvSpPr>
            <p:cNvPr id="56" name="Rectangle 55"/>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67"/>
          <p:cNvGrpSpPr/>
          <p:nvPr/>
        </p:nvGrpSpPr>
        <p:grpSpPr>
          <a:xfrm>
            <a:off x="4495800" y="2742406"/>
            <a:ext cx="228600" cy="2743200"/>
            <a:chOff x="3276600" y="2819400"/>
            <a:chExt cx="228600" cy="2743200"/>
          </a:xfrm>
        </p:grpSpPr>
        <p:sp>
          <p:nvSpPr>
            <p:cNvPr id="69" name="Rectangle 68"/>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80"/>
          <p:cNvGrpSpPr/>
          <p:nvPr/>
        </p:nvGrpSpPr>
        <p:grpSpPr>
          <a:xfrm>
            <a:off x="4724400" y="2742406"/>
            <a:ext cx="228600" cy="2743200"/>
            <a:chOff x="3276600" y="2819400"/>
            <a:chExt cx="228600" cy="2743200"/>
          </a:xfrm>
        </p:grpSpPr>
        <p:sp>
          <p:nvSpPr>
            <p:cNvPr id="82" name="Rectangle 81"/>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4" name="Straight Arrow Connector 93"/>
          <p:cNvCxnSpPr/>
          <p:nvPr/>
        </p:nvCxnSpPr>
        <p:spPr>
          <a:xfrm>
            <a:off x="3352800" y="2590800"/>
            <a:ext cx="1600200"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3429000" y="2285206"/>
            <a:ext cx="1513556" cy="369332"/>
          </a:xfrm>
          <a:prstGeom prst="rect">
            <a:avLst/>
          </a:prstGeom>
          <a:noFill/>
        </p:spPr>
        <p:txBody>
          <a:bodyPr wrap="none" rtlCol="0">
            <a:spAutoFit/>
          </a:bodyPr>
          <a:lstStyle/>
          <a:p>
            <a:r>
              <a:rPr lang="en-US" dirty="0" smtClean="0">
                <a:solidFill>
                  <a:srgbClr val="7030A0"/>
                </a:solidFill>
              </a:rPr>
              <a:t>1 slot, 0.5 ms</a:t>
            </a:r>
            <a:endParaRPr lang="en-US" dirty="0">
              <a:solidFill>
                <a:srgbClr val="7030A0"/>
              </a:solidFill>
            </a:endParaRPr>
          </a:p>
        </p:txBody>
      </p:sp>
      <p:cxnSp>
        <p:nvCxnSpPr>
          <p:cNvPr id="96" name="Straight Arrow Connector 95"/>
          <p:cNvCxnSpPr/>
          <p:nvPr/>
        </p:nvCxnSpPr>
        <p:spPr>
          <a:xfrm rot="5400000">
            <a:off x="5372894" y="4684712"/>
            <a:ext cx="228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562600" y="4495006"/>
            <a:ext cx="1386918" cy="369332"/>
          </a:xfrm>
          <a:prstGeom prst="rect">
            <a:avLst/>
          </a:prstGeom>
          <a:noFill/>
        </p:spPr>
        <p:txBody>
          <a:bodyPr wrap="none" rtlCol="0">
            <a:spAutoFit/>
          </a:bodyPr>
          <a:lstStyle/>
          <a:p>
            <a:r>
              <a:rPr lang="en-US" dirty="0" smtClean="0">
                <a:solidFill>
                  <a:srgbClr val="7030A0"/>
                </a:solidFill>
              </a:rPr>
              <a:t>1 subcarrier</a:t>
            </a:r>
            <a:endParaRPr lang="en-US" dirty="0">
              <a:solidFill>
                <a:srgbClr val="7030A0"/>
              </a:solidFill>
            </a:endParaRPr>
          </a:p>
        </p:txBody>
      </p:sp>
      <p:sp>
        <p:nvSpPr>
          <p:cNvPr id="98" name="TextBox 97"/>
          <p:cNvSpPr txBox="1"/>
          <p:nvPr/>
        </p:nvSpPr>
        <p:spPr>
          <a:xfrm>
            <a:off x="1513835" y="4495006"/>
            <a:ext cx="1838965" cy="1477328"/>
          </a:xfrm>
          <a:prstGeom prst="rect">
            <a:avLst/>
          </a:prstGeom>
          <a:noFill/>
        </p:spPr>
        <p:txBody>
          <a:bodyPr wrap="none" rtlCol="0">
            <a:spAutoFit/>
          </a:bodyPr>
          <a:lstStyle/>
          <a:p>
            <a:r>
              <a:rPr lang="en-US" b="1" dirty="0" smtClean="0">
                <a:solidFill>
                  <a:srgbClr val="00B050"/>
                </a:solidFill>
                <a:latin typeface="Arial Narrow" pitchFamily="34" charset="0"/>
              </a:rPr>
              <a:t>Resource Element</a:t>
            </a:r>
          </a:p>
          <a:p>
            <a:r>
              <a:rPr lang="en-US" dirty="0" smtClean="0">
                <a:solidFill>
                  <a:srgbClr val="00B050"/>
                </a:solidFill>
                <a:latin typeface="Arial Narrow" pitchFamily="34" charset="0"/>
              </a:rPr>
              <a:t>1 subcarrier</a:t>
            </a:r>
          </a:p>
          <a:p>
            <a:r>
              <a:rPr lang="en-US" dirty="0" smtClean="0">
                <a:latin typeface="Arial Narrow" pitchFamily="34" charset="0"/>
              </a:rPr>
              <a:t>QPSK: 2 bits</a:t>
            </a:r>
          </a:p>
          <a:p>
            <a:r>
              <a:rPr lang="en-US" dirty="0" smtClean="0">
                <a:latin typeface="Arial Narrow" pitchFamily="34" charset="0"/>
              </a:rPr>
              <a:t>16 QAM: 4 bits</a:t>
            </a:r>
          </a:p>
          <a:p>
            <a:r>
              <a:rPr lang="en-US" dirty="0" smtClean="0">
                <a:latin typeface="Arial Narrow" pitchFamily="34" charset="0"/>
              </a:rPr>
              <a:t>64 QAM: 6 bits</a:t>
            </a:r>
            <a:endParaRPr lang="en-US" dirty="0">
              <a:latin typeface="Arial Narrow" pitchFamily="34" charset="0"/>
            </a:endParaRPr>
          </a:p>
        </p:txBody>
      </p:sp>
      <p:sp>
        <p:nvSpPr>
          <p:cNvPr id="99" name="TextBox 98"/>
          <p:cNvSpPr txBox="1"/>
          <p:nvPr/>
        </p:nvSpPr>
        <p:spPr>
          <a:xfrm>
            <a:off x="5947914" y="2742406"/>
            <a:ext cx="1748286" cy="646331"/>
          </a:xfrm>
          <a:prstGeom prst="rect">
            <a:avLst/>
          </a:prstGeom>
          <a:noFill/>
        </p:spPr>
        <p:txBody>
          <a:bodyPr wrap="square" rtlCol="0">
            <a:spAutoFit/>
          </a:bodyPr>
          <a:lstStyle/>
          <a:p>
            <a:r>
              <a:rPr lang="en-US" dirty="0" smtClean="0">
                <a:solidFill>
                  <a:srgbClr val="7030A0"/>
                </a:solidFill>
              </a:rPr>
              <a:t>Resource block 12 subcarriers</a:t>
            </a:r>
            <a:endParaRPr lang="en-US" dirty="0">
              <a:solidFill>
                <a:srgbClr val="7030A0"/>
              </a:solidFill>
            </a:endParaRPr>
          </a:p>
        </p:txBody>
      </p:sp>
      <p:sp>
        <p:nvSpPr>
          <p:cNvPr id="100" name="TextBox 99"/>
          <p:cNvSpPr txBox="1"/>
          <p:nvPr/>
        </p:nvSpPr>
        <p:spPr>
          <a:xfrm>
            <a:off x="6710344" y="5785941"/>
            <a:ext cx="710451" cy="369332"/>
          </a:xfrm>
          <a:prstGeom prst="rect">
            <a:avLst/>
          </a:prstGeom>
          <a:noFill/>
        </p:spPr>
        <p:txBody>
          <a:bodyPr wrap="none" rtlCol="0">
            <a:spAutoFit/>
          </a:bodyPr>
          <a:lstStyle/>
          <a:p>
            <a:r>
              <a:rPr lang="en-US" dirty="0" smtClean="0"/>
              <a:t>Time</a:t>
            </a:r>
            <a:endParaRPr lang="en-US" dirty="0"/>
          </a:p>
        </p:txBody>
      </p:sp>
      <p:cxnSp>
        <p:nvCxnSpPr>
          <p:cNvPr id="101" name="Straight Arrow Connector 100"/>
          <p:cNvCxnSpPr/>
          <p:nvPr/>
        </p:nvCxnSpPr>
        <p:spPr>
          <a:xfrm>
            <a:off x="685800" y="6019006"/>
            <a:ext cx="6019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flipH="1" flipV="1">
            <a:off x="-1447800" y="3733006"/>
            <a:ext cx="4876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rot="16200000" flipH="1">
            <a:off x="-467015" y="4114006"/>
            <a:ext cx="2289281" cy="369332"/>
          </a:xfrm>
          <a:prstGeom prst="rect">
            <a:avLst/>
          </a:prstGeom>
          <a:noFill/>
        </p:spPr>
        <p:txBody>
          <a:bodyPr wrap="none" rtlCol="0">
            <a:spAutoFit/>
          </a:bodyPr>
          <a:lstStyle/>
          <a:p>
            <a:r>
              <a:rPr lang="en-US" dirty="0" smtClean="0"/>
              <a:t>Subcarrier (frequency)</a:t>
            </a:r>
            <a:endParaRPr lang="en-US" dirty="0"/>
          </a:p>
        </p:txBody>
      </p:sp>
      <p:sp>
        <p:nvSpPr>
          <p:cNvPr id="104" name="Rectangle 103"/>
          <p:cNvSpPr/>
          <p:nvPr/>
        </p:nvSpPr>
        <p:spPr>
          <a:xfrm>
            <a:off x="3352800" y="2742406"/>
            <a:ext cx="1600200" cy="27432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104"/>
          <p:cNvGrpSpPr/>
          <p:nvPr/>
        </p:nvGrpSpPr>
        <p:grpSpPr>
          <a:xfrm>
            <a:off x="4953000" y="2742406"/>
            <a:ext cx="228600" cy="2743200"/>
            <a:chOff x="3276600" y="2819400"/>
            <a:chExt cx="228600" cy="2743200"/>
          </a:xfrm>
        </p:grpSpPr>
        <p:sp>
          <p:nvSpPr>
            <p:cNvPr id="106" name="Rectangle 105"/>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17"/>
          <p:cNvGrpSpPr/>
          <p:nvPr/>
        </p:nvGrpSpPr>
        <p:grpSpPr>
          <a:xfrm>
            <a:off x="5181600" y="2742406"/>
            <a:ext cx="228600" cy="2743200"/>
            <a:chOff x="3276600" y="2819400"/>
            <a:chExt cx="228600" cy="2743200"/>
          </a:xfrm>
        </p:grpSpPr>
        <p:sp>
          <p:nvSpPr>
            <p:cNvPr id="119" name="Rectangle 118"/>
            <p:cNvSpPr/>
            <p:nvPr/>
          </p:nvSpPr>
          <p:spPr>
            <a:xfrm>
              <a:off x="3276600" y="2819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276600" y="3048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276600" y="3276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276600" y="3505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3276600" y="3733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3276600" y="3962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3276600" y="4191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276600" y="44196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276600" y="46482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3276600" y="48768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3276600" y="51054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3276600" y="5334000"/>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1" name="TextBox 130"/>
          <p:cNvSpPr txBox="1"/>
          <p:nvPr/>
        </p:nvSpPr>
        <p:spPr>
          <a:xfrm>
            <a:off x="5638800" y="3885406"/>
            <a:ext cx="397866" cy="461665"/>
          </a:xfrm>
          <a:prstGeom prst="rect">
            <a:avLst/>
          </a:prstGeom>
          <a:noFill/>
        </p:spPr>
        <p:txBody>
          <a:bodyPr wrap="none" rtlCol="0">
            <a:spAutoFit/>
          </a:bodyPr>
          <a:lstStyle/>
          <a:p>
            <a:r>
              <a:rPr lang="en-US" sz="2400" dirty="0" smtClean="0"/>
              <a:t>…</a:t>
            </a:r>
            <a:endParaRPr lang="en-US" sz="2400" dirty="0"/>
          </a:p>
        </p:txBody>
      </p:sp>
      <p:sp>
        <p:nvSpPr>
          <p:cNvPr id="132" name="TextBox 131"/>
          <p:cNvSpPr txBox="1"/>
          <p:nvPr/>
        </p:nvSpPr>
        <p:spPr>
          <a:xfrm>
            <a:off x="2895600" y="3047206"/>
            <a:ext cx="397866" cy="461665"/>
          </a:xfrm>
          <a:prstGeom prst="rect">
            <a:avLst/>
          </a:prstGeom>
          <a:noFill/>
        </p:spPr>
        <p:txBody>
          <a:bodyPr wrap="none" rtlCol="0">
            <a:spAutoFit/>
          </a:bodyPr>
          <a:lstStyle/>
          <a:p>
            <a:r>
              <a:rPr lang="en-US" sz="2400" dirty="0" smtClean="0"/>
              <a:t>…</a:t>
            </a:r>
            <a:endParaRPr lang="en-US" sz="2400" dirty="0"/>
          </a:p>
        </p:txBody>
      </p:sp>
      <p:sp>
        <p:nvSpPr>
          <p:cNvPr id="133" name="TextBox 132"/>
          <p:cNvSpPr txBox="1"/>
          <p:nvPr/>
        </p:nvSpPr>
        <p:spPr>
          <a:xfrm rot="5400000">
            <a:off x="5091133" y="2302256"/>
            <a:ext cx="397866" cy="461665"/>
          </a:xfrm>
          <a:prstGeom prst="rect">
            <a:avLst/>
          </a:prstGeom>
          <a:noFill/>
        </p:spPr>
        <p:txBody>
          <a:bodyPr wrap="none" rtlCol="0">
            <a:spAutoFit/>
          </a:bodyPr>
          <a:lstStyle/>
          <a:p>
            <a:r>
              <a:rPr lang="en-US" sz="2400" dirty="0" smtClean="0"/>
              <a:t>…</a:t>
            </a:r>
            <a:endParaRPr lang="en-US" sz="2400" dirty="0"/>
          </a:p>
        </p:txBody>
      </p:sp>
      <p:sp>
        <p:nvSpPr>
          <p:cNvPr id="134" name="TextBox 133"/>
          <p:cNvSpPr txBox="1"/>
          <p:nvPr/>
        </p:nvSpPr>
        <p:spPr>
          <a:xfrm rot="5400000">
            <a:off x="5289699" y="5606107"/>
            <a:ext cx="397866" cy="461665"/>
          </a:xfrm>
          <a:prstGeom prst="rect">
            <a:avLst/>
          </a:prstGeom>
          <a:noFill/>
        </p:spPr>
        <p:txBody>
          <a:bodyPr wrap="none" rtlCol="0">
            <a:spAutoFit/>
          </a:bodyPr>
          <a:lstStyle/>
          <a:p>
            <a:r>
              <a:rPr lang="en-US" sz="2400" dirty="0" smtClean="0"/>
              <a:t>…</a:t>
            </a:r>
            <a:endParaRPr lang="en-US" sz="2400" dirty="0"/>
          </a:p>
        </p:txBody>
      </p:sp>
      <p:sp>
        <p:nvSpPr>
          <p:cNvPr id="135" name="Rectangle 134"/>
          <p:cNvSpPr/>
          <p:nvPr/>
        </p:nvSpPr>
        <p:spPr>
          <a:xfrm>
            <a:off x="33528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35814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40386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139" name="Rectangle 138"/>
          <p:cNvSpPr/>
          <p:nvPr/>
        </p:nvSpPr>
        <p:spPr>
          <a:xfrm>
            <a:off x="42672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44958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7244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953000" y="5485606"/>
            <a:ext cx="228600" cy="22860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1371600" y="1295400"/>
            <a:ext cx="7467600" cy="923330"/>
          </a:xfrm>
          <a:prstGeom prst="rect">
            <a:avLst/>
          </a:prstGeom>
          <a:noFill/>
        </p:spPr>
        <p:txBody>
          <a:bodyPr wrap="square" rtlCol="0">
            <a:spAutoFit/>
          </a:bodyPr>
          <a:lstStyle/>
          <a:p>
            <a:r>
              <a:rPr lang="en-US" dirty="0"/>
              <a:t>A resource block (RB) </a:t>
            </a:r>
            <a:r>
              <a:rPr lang="en-US" dirty="0" smtClean="0"/>
              <a:t>is a basic unit of access allocation.  </a:t>
            </a:r>
            <a:br>
              <a:rPr lang="en-US" dirty="0" smtClean="0"/>
            </a:br>
            <a:r>
              <a:rPr lang="en-US" dirty="0" smtClean="0"/>
              <a:t>RB bandwidth per slot (0.5 ms) is 12 subcarriers times 15 kHz/subcarrier equal to 180 kHz.</a:t>
            </a:r>
            <a:endParaRPr lang="en-US" dirty="0"/>
          </a:p>
        </p:txBody>
      </p:sp>
      <p:cxnSp>
        <p:nvCxnSpPr>
          <p:cNvPr id="144" name="Straight Connector 143"/>
          <p:cNvCxnSpPr/>
          <p:nvPr/>
        </p:nvCxnSpPr>
        <p:spPr>
          <a:xfrm rot="10800000" flipV="1">
            <a:off x="4953000" y="2971006"/>
            <a:ext cx="990600" cy="114300"/>
          </a:xfrm>
          <a:prstGeom prst="line">
            <a:avLst/>
          </a:prstGeom>
          <a:ln>
            <a:solidFill>
              <a:srgbClr val="00B050"/>
            </a:solidFill>
            <a:prstDash val="sysDash"/>
          </a:ln>
        </p:spPr>
        <p:style>
          <a:lnRef idx="1">
            <a:schemeClr val="accent1"/>
          </a:lnRef>
          <a:fillRef idx="0">
            <a:schemeClr val="accent1"/>
          </a:fillRef>
          <a:effectRef idx="0">
            <a:schemeClr val="accent1"/>
          </a:effectRef>
          <a:fontRef idx="minor">
            <a:schemeClr val="tx1"/>
          </a:fontRef>
        </p:style>
      </p:cxnSp>
      <p:sp>
        <p:nvSpPr>
          <p:cNvPr id="118" name="Slide Number Placeholder 117"/>
          <p:cNvSpPr>
            <a:spLocks noGrp="1"/>
          </p:cNvSpPr>
          <p:nvPr>
            <p:ph type="sldNum" sz="quarter" idx="11"/>
          </p:nvPr>
        </p:nvSpPr>
        <p:spPr/>
        <p:txBody>
          <a:bodyPr/>
          <a:lstStyle/>
          <a:p>
            <a:pPr>
              <a:defRPr/>
            </a:pPr>
            <a:fld id="{975563D8-C050-4C82-9F0A-213C81A52F3D}" type="slidenum">
              <a:rPr lang="en-US" smtClean="0"/>
              <a:pPr>
                <a:defRPr/>
              </a:pPr>
              <a:t>9</a:t>
            </a:fld>
            <a:endParaRPr lang="en-US"/>
          </a:p>
        </p:txBody>
      </p:sp>
    </p:spTree>
    <p:extLst>
      <p:ext uri="{BB962C8B-B14F-4D97-AF65-F5344CB8AC3E}">
        <p14:creationId xmlns:p14="http://schemas.microsoft.com/office/powerpoint/2010/main" val="2461303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3205</Words>
  <Application>Microsoft Office PowerPoint</Application>
  <PresentationFormat>On-screen Show (4:3)</PresentationFormat>
  <Paragraphs>419</Paragraphs>
  <Slides>25</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MS Mincho</vt:lpstr>
      <vt:lpstr>MS PGothic</vt:lpstr>
      <vt:lpstr>Arial</vt:lpstr>
      <vt:lpstr>Arial Narrow</vt:lpstr>
      <vt:lpstr>Calibri</vt:lpstr>
      <vt:lpstr>Tahoma</vt:lpstr>
      <vt:lpstr>Times New Roman</vt:lpstr>
      <vt:lpstr>Wingdings</vt:lpstr>
      <vt:lpstr>Office Theme</vt:lpstr>
      <vt:lpstr>MIMO Radio Technology</vt:lpstr>
      <vt:lpstr>Outline</vt:lpstr>
      <vt:lpstr>Path Loss and Multipath</vt:lpstr>
      <vt:lpstr>Why OFDM?</vt:lpstr>
      <vt:lpstr>OFDM (Orthogonal Frequency Division Multiplexing)</vt:lpstr>
      <vt:lpstr>Cyclic Prefix</vt:lpstr>
      <vt:lpstr>OFDM vs. OFDMA</vt:lpstr>
      <vt:lpstr>LTE Resource Allocation</vt:lpstr>
      <vt:lpstr>Resource Block</vt:lpstr>
      <vt:lpstr>LTE Scalable Channel Bandwidth</vt:lpstr>
      <vt:lpstr>MIMO Systems</vt:lpstr>
      <vt:lpstr>Multiple Antenna Techniques</vt:lpstr>
      <vt:lpstr>MIMO Based RX and TX Diversity</vt:lpstr>
      <vt:lpstr>Beamforming and Beam Steering</vt:lpstr>
      <vt:lpstr>Data Rate Adaptation</vt:lpstr>
      <vt:lpstr>IEEE 802.11a,b,g,n Data Rates</vt:lpstr>
      <vt:lpstr>Rate Adaptation Example – 11ac</vt:lpstr>
      <vt:lpstr>TGac – Next Generation Wi-Fi</vt:lpstr>
      <vt:lpstr>802.11ad 60 GHz Channels</vt:lpstr>
      <vt:lpstr>MIMO vs. SISO Throughput</vt:lpstr>
      <vt:lpstr>Wireless Performance Factors</vt:lpstr>
      <vt:lpstr>Wireless Performance Factors</vt:lpstr>
      <vt:lpstr>Escalating Complexity</vt:lpstr>
      <vt:lpstr>Summary</vt:lpstr>
      <vt:lpstr>Next Session</vt:lpstr>
    </vt:vector>
  </TitlesOfParts>
  <Company>UBM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dc:title>
  <dc:creator>test</dc:creator>
  <cp:lastModifiedBy>Microsoft account</cp:lastModifiedBy>
  <cp:revision>38</cp:revision>
  <dcterms:created xsi:type="dcterms:W3CDTF">2011-12-16T23:28:29Z</dcterms:created>
  <dcterms:modified xsi:type="dcterms:W3CDTF">2013-10-15T19:48:33Z</dcterms:modified>
</cp:coreProperties>
</file>