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5" r:id="rId6"/>
    <p:sldId id="283" r:id="rId7"/>
    <p:sldId id="300" r:id="rId8"/>
    <p:sldId id="318" r:id="rId9"/>
    <p:sldId id="319" r:id="rId10"/>
    <p:sldId id="301" r:id="rId11"/>
    <p:sldId id="266" r:id="rId12"/>
    <p:sldId id="309" r:id="rId13"/>
    <p:sldId id="311" r:id="rId14"/>
    <p:sldId id="261" r:id="rId15"/>
    <p:sldId id="262" r:id="rId16"/>
    <p:sldId id="263" r:id="rId17"/>
    <p:sldId id="264" r:id="rId18"/>
    <p:sldId id="305" r:id="rId19"/>
    <p:sldId id="306" r:id="rId20"/>
    <p:sldId id="321" r:id="rId21"/>
    <p:sldId id="307" r:id="rId22"/>
    <p:sldId id="286" r:id="rId23"/>
    <p:sldId id="310" r:id="rId24"/>
    <p:sldId id="312" r:id="rId25"/>
    <p:sldId id="317" r:id="rId26"/>
    <p:sldId id="316" r:id="rId27"/>
    <p:sldId id="314" r:id="rId28"/>
    <p:sldId id="273" r:id="rId29"/>
    <p:sldId id="272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1CF"/>
    <a:srgbClr val="E62C00"/>
    <a:srgbClr val="CC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6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1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cook.IWAYA\My%20Documents\Ron\octoscope\OTA\Alpine%20Measurements%2011025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cook.IWAYA\My%20Documents\Ron\octoscope\OTA\Alpine%20Measurements%201102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Download Throughput Distribution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'Roaming data'!$K$14:$K$27</c:f>
              <c:strCache>
                <c:ptCount val="14"/>
                <c:pt idx="0">
                  <c:v>16000</c:v>
                </c:pt>
                <c:pt idx="1">
                  <c:v>18000</c:v>
                </c:pt>
                <c:pt idx="2">
                  <c:v>20000</c:v>
                </c:pt>
                <c:pt idx="3">
                  <c:v>22000</c:v>
                </c:pt>
                <c:pt idx="4">
                  <c:v>24000</c:v>
                </c:pt>
                <c:pt idx="5">
                  <c:v>26000</c:v>
                </c:pt>
                <c:pt idx="6">
                  <c:v>28000</c:v>
                </c:pt>
                <c:pt idx="7">
                  <c:v>30000</c:v>
                </c:pt>
                <c:pt idx="8">
                  <c:v>32000</c:v>
                </c:pt>
                <c:pt idx="9">
                  <c:v>34000</c:v>
                </c:pt>
                <c:pt idx="10">
                  <c:v>36000</c:v>
                </c:pt>
                <c:pt idx="11">
                  <c:v>38000</c:v>
                </c:pt>
                <c:pt idx="12">
                  <c:v>40000</c:v>
                </c:pt>
                <c:pt idx="13">
                  <c:v>More</c:v>
                </c:pt>
              </c:strCache>
            </c:strRef>
          </c:cat>
          <c:val>
            <c:numRef>
              <c:f>'Roaming data'!$L$14:$L$27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4</c:v>
                </c:pt>
                <c:pt idx="10">
                  <c:v>7</c:v>
                </c:pt>
                <c:pt idx="11">
                  <c:v>2</c:v>
                </c:pt>
                <c:pt idx="12">
                  <c:v>4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780056"/>
        <c:axId val="190013664"/>
      </c:barChart>
      <c:catAx>
        <c:axId val="252780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(kbps)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90013664"/>
        <c:crosses val="autoZero"/>
        <c:auto val="1"/>
        <c:lblAlgn val="ctr"/>
        <c:lblOffset val="100"/>
        <c:noMultiLvlLbl val="0"/>
      </c:catAx>
      <c:valAx>
        <c:axId val="1900136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527800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Upload Throughput</a:t>
            </a:r>
            <a:r>
              <a:rPr lang="en-US" baseline="0"/>
              <a:t> Distribution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343383403204265"/>
          <c:y val="0.18701137357830272"/>
          <c:w val="0.8477514966817753"/>
          <c:h val="0.60740332458442692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'Roaming data'!$K$33:$K$41</c:f>
              <c:strCache>
                <c:ptCount val="9"/>
                <c:pt idx="0">
                  <c:v>3000</c:v>
                </c:pt>
                <c:pt idx="1">
                  <c:v>4000</c:v>
                </c:pt>
                <c:pt idx="2">
                  <c:v>5000</c:v>
                </c:pt>
                <c:pt idx="3">
                  <c:v>6000</c:v>
                </c:pt>
                <c:pt idx="4">
                  <c:v>7000</c:v>
                </c:pt>
                <c:pt idx="5">
                  <c:v>8000</c:v>
                </c:pt>
                <c:pt idx="6">
                  <c:v>9000</c:v>
                </c:pt>
                <c:pt idx="7">
                  <c:v>10000</c:v>
                </c:pt>
                <c:pt idx="8">
                  <c:v>More</c:v>
                </c:pt>
              </c:strCache>
            </c:strRef>
          </c:cat>
          <c:val>
            <c:numRef>
              <c:f>'Roaming data'!$L$33:$L$41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12</c:v>
                </c:pt>
                <c:pt idx="6">
                  <c:v>5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004640"/>
        <c:axId val="255009736"/>
      </c:barChart>
      <c:catAx>
        <c:axId val="255004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(kbps)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255009736"/>
        <c:crosses val="autoZero"/>
        <c:auto val="1"/>
        <c:lblAlgn val="ctr"/>
        <c:lblOffset val="100"/>
        <c:noMultiLvlLbl val="0"/>
      </c:catAx>
      <c:valAx>
        <c:axId val="2550097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550046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415908F-1EDC-4087-B6CC-14C1796A97B0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40831E7-8627-496B-8295-4D718D50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38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0831E7-8627-496B-8295-4D718D50B62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2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ED8539-133A-47CC-9149-501758A8C4AE}" type="slidenum">
              <a:rPr lang="en-US">
                <a:ea typeface="MS PGothic" panose="020B0600070205080204" pitchFamily="34" charset="-128"/>
              </a:rPr>
              <a:pPr eaLnBrk="1" hangingPunct="1"/>
              <a:t>14</a:t>
            </a:fld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6612" cy="34861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7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0831E7-8627-496B-8295-4D718D50B62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57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439F0A-C0C4-4030-911F-A01B4338C082}" type="slidenum">
              <a:rPr lang="en-US">
                <a:ea typeface="MS PGothic" panose="020B0600070205080204" pitchFamily="34" charset="-128"/>
              </a:rPr>
              <a:pPr eaLnBrk="1" hangingPunct="1"/>
              <a:t>16</a:t>
            </a:fld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28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EEE86D-F27F-41C4-AA41-57AB8859EAE2}" type="slidenum">
              <a:rPr lang="en-US">
                <a:ea typeface="MS PGothic" panose="020B0600070205080204" pitchFamily="34" charset="-128"/>
              </a:rPr>
              <a:pPr eaLnBrk="1" hangingPunct="1"/>
              <a:t>17</a:t>
            </a:fld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1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0831E7-8627-496B-8295-4D718D50B62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37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0831E7-8627-496B-8295-4D718D50B62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7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8E9DE7-4C7E-4C00-ADF0-E0FD9FC26A3E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2766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5CB9C01-804A-41E0-AEC2-502F6CF63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4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20F602-FBEF-42D8-B346-E1711154DDAA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0480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87E895-594F-46C6-9D9A-4FD6969DB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3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E34D58-1517-49DE-B20D-BF6804483145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0585CE-1194-42EB-912F-9197A1841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2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123475-43D7-49C3-894A-81DA36C83DEA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8AD80B6-294B-4728-AB1D-EC4052F01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9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08820F-8EE3-4499-ADE1-3A0991643F0E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EAB29B-51E9-4516-9657-C56DBDE45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202915-A7D0-4809-ADB4-8449D7867A82}" type="datetime1">
              <a:rPr lang="en-US" smtClean="0"/>
              <a:t>10/15/2013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124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4DED6F-FC86-493D-AE4F-5B4C000B3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5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915D87-4253-4C8A-90EE-F3B8B025474C}" type="datetime1">
              <a:rPr lang="en-US" smtClean="0"/>
              <a:t>10/15/2013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3124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A901FF-2890-4D29-BF31-0F19817D3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9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7F75E0-D077-4457-A47E-E92357B0D3A1}" type="datetime1">
              <a:rPr lang="en-US" smtClean="0"/>
              <a:t>10/15/2013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0480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0FF8E4-8440-4B36-A1BB-6A618244F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AE68F9-79C1-40C5-9B16-0E85111A03FD}" type="datetime1">
              <a:rPr lang="en-US" smtClean="0"/>
              <a:t>10/15/2013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9718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4D24E3-C268-42E3-ADD2-EE78C37BE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7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AF21B2-5FFD-4E01-820D-6F4835A6C9B0}" type="datetime1">
              <a:rPr lang="en-US" smtClean="0"/>
              <a:t>10/15/2013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0480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9BF3F8-60F4-4201-81AC-709600317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8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86A225-A77D-4F88-96C8-120DD20F43C7}" type="datetime1">
              <a:rPr lang="en-US" smtClean="0"/>
              <a:t>10/15/2013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0480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D716DC-0473-4855-AB71-6E795860B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3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eCenter_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6219825"/>
            <a:ext cx="38893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172200"/>
            <a:ext cx="13525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E62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62C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62C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62C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62C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62C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62C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62C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62C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smallnetbuilder.com/wireless/wireless-features/32076-how-we-test-the-technology-behind-smallnetbuilders-new-wireless-testbed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llnetbuilder.com/wireless/wireless-features/32076-how-we-test-the-technology-behind-smallnetbuilders-new-wireless-testbed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toscop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dtest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ookla.com/speedtest.ph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MIMO Radio Technology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24-Oct-2013</a:t>
            </a:r>
            <a:br>
              <a:rPr lang="en-US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Fanny Mlinarsky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octoScope, Inc.</a:t>
            </a:r>
          </a:p>
        </p:txBody>
      </p:sp>
      <p:pic>
        <p:nvPicPr>
          <p:cNvPr id="14340" name="Picture 5" descr="ceCenter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287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itle 1"/>
          <p:cNvSpPr txBox="1">
            <a:spLocks/>
          </p:cNvSpPr>
          <p:nvPr/>
        </p:nvSpPr>
        <p:spPr bwMode="auto">
          <a:xfrm>
            <a:off x="266700" y="2438400"/>
            <a:ext cx="8610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Part IV: Measuring Wireless Performance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BB233D-B672-4808-A088-2E24FA223EFA}" type="slidenum">
              <a:rPr lang="en-US">
                <a:latin typeface="Calibri" panose="020F0502020204030204" pitchFamily="34" charset="0"/>
              </a:rPr>
              <a:pPr/>
              <a:t>1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22760" y="1047890"/>
          <a:ext cx="8382000" cy="1981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733800"/>
                <a:gridCol w="1371600"/>
                <a:gridCol w="1447800"/>
                <a:gridCol w="1828800"/>
              </a:tblGrid>
              <a:tr h="1432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Location in the car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DL (kbps)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UL (kbps)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Latency (ms)</a:t>
                      </a:r>
                      <a:endParaRPr lang="en-US" sz="2000" dirty="0"/>
                    </a:p>
                  </a:txBody>
                  <a:tcPr/>
                </a:tc>
              </a:tr>
              <a:tr h="1432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Inside center of the car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14800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5499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112</a:t>
                      </a:r>
                      <a:endParaRPr lang="en-US" sz="2000" dirty="0"/>
                    </a:p>
                  </a:txBody>
                  <a:tcPr/>
                </a:tc>
              </a:tr>
              <a:tr h="1432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Inside driver front window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14527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8824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107</a:t>
                      </a:r>
                    </a:p>
                  </a:txBody>
                  <a:tcPr/>
                </a:tc>
              </a:tr>
              <a:tr h="1432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Inside passenger front window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13687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8001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111</a:t>
                      </a:r>
                    </a:p>
                  </a:txBody>
                  <a:tcPr/>
                </a:tc>
              </a:tr>
              <a:tr h="1432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Outside the car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19703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8587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112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" r="-1"/>
          <a:stretch/>
        </p:blipFill>
        <p:spPr bwMode="auto">
          <a:xfrm>
            <a:off x="398700" y="3657600"/>
            <a:ext cx="8090610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24260" y="3107755"/>
            <a:ext cx="8255237" cy="5132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C00000"/>
                </a:solidFill>
                <a:latin typeface="+mj-lt"/>
                <a:ea typeface="+mj-ea"/>
                <a:cs typeface="Aharoni" pitchFamily="2" charset="-79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sz="2400" dirty="0" smtClean="0"/>
              <a:t>Impact of Speed (60 mph in open space)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5916490"/>
            <a:ext cx="3089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Measurements performed by octoScope in October 2011</a:t>
            </a:r>
            <a:endParaRPr lang="en-US" sz="11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5524" y="3962400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8 Mbps UL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9539" y="4038600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36 Mbps DL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099" y="5860297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DL = downlink</a:t>
            </a:r>
          </a:p>
          <a:p>
            <a:r>
              <a:rPr lang="en-US" sz="1000" dirty="0" smtClean="0"/>
              <a:t>UL = uplink</a:t>
            </a:r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LTE Throughput Measured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D80B6-294B-4728-AB1D-EC4052F01BE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Controlled Environment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Repeatable test results</a:t>
            </a:r>
          </a:p>
          <a:p>
            <a:pPr>
              <a:defRPr/>
            </a:pPr>
            <a:r>
              <a:rPr lang="en-US" sz="2400" dirty="0" smtClean="0"/>
              <a:t>Control over test conditions</a:t>
            </a:r>
          </a:p>
          <a:p>
            <a:pPr>
              <a:defRPr/>
            </a:pPr>
            <a:r>
              <a:rPr lang="en-US" sz="2400" dirty="0" smtClean="0"/>
              <a:t>Ease of test automation</a:t>
            </a:r>
          </a:p>
          <a:p>
            <a:pPr>
              <a:defRPr/>
            </a:pPr>
            <a:r>
              <a:rPr lang="en-US" sz="2400" dirty="0" smtClean="0"/>
              <a:t>RF isolated testbed enabling testing of new devices without the FCC authorization</a:t>
            </a:r>
          </a:p>
          <a:p>
            <a:pPr>
              <a:defRPr/>
            </a:pPr>
            <a:r>
              <a:rPr lang="en-US" sz="2400" dirty="0" smtClean="0"/>
              <a:t>Testbed can be replicated in multiple locations around the world (e.g. at multiple certification laboratories)</a:t>
            </a:r>
            <a:endParaRPr lang="en-US" sz="2400" dirty="0"/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1355725"/>
            <a:ext cx="3567113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03916" y="502920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octoBox Stackable testbed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D80B6-294B-4728-AB1D-EC4052F01BE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Controlled Environment Testing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457200" y="3866351"/>
            <a:ext cx="8229600" cy="2131972"/>
          </a:xfrm>
        </p:spPr>
        <p:txBody>
          <a:bodyPr/>
          <a:lstStyle/>
          <a:p>
            <a:r>
              <a:rPr lang="en-US" sz="2800" dirty="0" smtClean="0"/>
              <a:t>DUTs isolated from one another and from the outside world</a:t>
            </a:r>
          </a:p>
          <a:p>
            <a:r>
              <a:rPr lang="en-US" sz="2800" dirty="0" smtClean="0"/>
              <a:t>Signal coupling can be conducted or over the air (OTA)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4DED6F-FC86-493D-AE4F-5B4C000B3F7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06" y="1981841"/>
            <a:ext cx="1714307" cy="100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Elbow Connector 8"/>
          <p:cNvCxnSpPr>
            <a:stCxn id="11" idx="3"/>
          </p:cNvCxnSpPr>
          <p:nvPr/>
        </p:nvCxnSpPr>
        <p:spPr>
          <a:xfrm>
            <a:off x="3500812" y="2415425"/>
            <a:ext cx="722494" cy="168584"/>
          </a:xfrm>
          <a:prstGeom prst="bentConnector3">
            <a:avLst>
              <a:gd name="adj1" fmla="val 23978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36207" y="1997707"/>
            <a:ext cx="2012206" cy="113494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9812" y="2354405"/>
            <a:ext cx="381000" cy="122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cxnSp>
        <p:nvCxnSpPr>
          <p:cNvPr id="12" name="Elbow Connector 11"/>
          <p:cNvCxnSpPr>
            <a:stCxn id="13" idx="3"/>
            <a:endCxn id="11" idx="1"/>
          </p:cNvCxnSpPr>
          <p:nvPr/>
        </p:nvCxnSpPr>
        <p:spPr>
          <a:xfrm flipV="1">
            <a:off x="2776912" y="2415425"/>
            <a:ext cx="342900" cy="3177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412" y="2113822"/>
            <a:ext cx="9525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2538760" y="2151654"/>
            <a:ext cx="228599" cy="209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548314" y="2142397"/>
            <a:ext cx="228599" cy="209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28619" y="2771375"/>
            <a:ext cx="158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Conducted</a:t>
            </a:r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403007" y="2768733"/>
            <a:ext cx="129849" cy="721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532856" y="2424719"/>
            <a:ext cx="229074" cy="344013"/>
          </a:xfrm>
          <a:custGeom>
            <a:avLst/>
            <a:gdLst>
              <a:gd name="connsiteX0" fmla="*/ 229074 w 229074"/>
              <a:gd name="connsiteY0" fmla="*/ 22354 h 344013"/>
              <a:gd name="connsiteX1" fmla="*/ 160708 w 229074"/>
              <a:gd name="connsiteY1" fmla="*/ 30900 h 344013"/>
              <a:gd name="connsiteX2" fmla="*/ 160708 w 229074"/>
              <a:gd name="connsiteY2" fmla="*/ 321457 h 344013"/>
              <a:gd name="connsiteX3" fmla="*/ 6884 w 229074"/>
              <a:gd name="connsiteY3" fmla="*/ 304366 h 344013"/>
              <a:gd name="connsiteX4" fmla="*/ 41067 w 229074"/>
              <a:gd name="connsiteY4" fmla="*/ 141995 h 34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74" h="344013">
                <a:moveTo>
                  <a:pt x="229074" y="22354"/>
                </a:moveTo>
                <a:cubicBezTo>
                  <a:pt x="200588" y="1702"/>
                  <a:pt x="172102" y="-18950"/>
                  <a:pt x="160708" y="30900"/>
                </a:cubicBezTo>
                <a:cubicBezTo>
                  <a:pt x="149314" y="80750"/>
                  <a:pt x="186345" y="275879"/>
                  <a:pt x="160708" y="321457"/>
                </a:cubicBezTo>
                <a:cubicBezTo>
                  <a:pt x="135071" y="367035"/>
                  <a:pt x="26824" y="334276"/>
                  <a:pt x="6884" y="304366"/>
                </a:cubicBezTo>
                <a:cubicBezTo>
                  <a:pt x="-13056" y="274456"/>
                  <a:pt x="14005" y="208225"/>
                  <a:pt x="41067" y="141995"/>
                </a:cubicBezTo>
              </a:path>
            </a:pathLst>
          </a:cu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53979" y="2887212"/>
            <a:ext cx="45719" cy="7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>
            <a:stCxn id="22" idx="1"/>
          </p:cNvCxnSpPr>
          <p:nvPr/>
        </p:nvCxnSpPr>
        <p:spPr>
          <a:xfrm rot="10800000" flipV="1">
            <a:off x="5321673" y="2573199"/>
            <a:ext cx="405900" cy="10181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867400" y="2005759"/>
            <a:ext cx="2012206" cy="113494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27573" y="2522311"/>
            <a:ext cx="381000" cy="101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itchFamily="34" charset="0"/>
            </a:endParaRPr>
          </a:p>
        </p:txBody>
      </p:sp>
      <p:cxnSp>
        <p:nvCxnSpPr>
          <p:cNvPr id="23" name="Elbow Connector 22"/>
          <p:cNvCxnSpPr>
            <a:stCxn id="26" idx="0"/>
            <a:endCxn id="22" idx="3"/>
          </p:cNvCxnSpPr>
          <p:nvPr/>
        </p:nvCxnSpPr>
        <p:spPr>
          <a:xfrm rot="5400000">
            <a:off x="6122672" y="2392922"/>
            <a:ext cx="166178" cy="194376"/>
          </a:xfrm>
          <a:prstGeom prst="bentConnector2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46474" flipH="1" flipV="1">
            <a:off x="6942771" y="2215692"/>
            <a:ext cx="308507" cy="35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3867" flipH="1" flipV="1">
            <a:off x="6443334" y="2140945"/>
            <a:ext cx="308507" cy="35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Isosceles Triangle 25"/>
          <p:cNvSpPr/>
          <p:nvPr/>
        </p:nvSpPr>
        <p:spPr>
          <a:xfrm flipV="1">
            <a:off x="6171885" y="2254621"/>
            <a:ext cx="262128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36207" y="1676400"/>
            <a:ext cx="201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>Isolation box</a:t>
            </a:r>
            <a:endParaRPr lang="en-US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6790" y="1684453"/>
            <a:ext cx="201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>Isolation box</a:t>
            </a:r>
            <a:endParaRPr lang="en-US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29" name="Picture 2" descr="http://ts1.mm.bing.net/th?id=H.4654427147665821&amp;pid=1.9&amp;w=300&amp;h=300&amp;p=0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13530" r="19974" b="8144"/>
          <a:stretch/>
        </p:blipFill>
        <p:spPr bwMode="auto">
          <a:xfrm>
            <a:off x="6988408" y="2376504"/>
            <a:ext cx="671143" cy="55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368078" y="2771375"/>
            <a:ext cx="125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OTA</a:t>
            </a:r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Test Standards of Note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2382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2G/3G/LTE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Wi-Fi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r>
                        <a:rPr lang="en-US" sz="1600" baseline="0" dirty="0" smtClean="0"/>
                        <a:t> transport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Smart Grid</a:t>
                      </a:r>
                      <a:endParaRPr lang="en-US" sz="1600" b="1" dirty="0" smtClean="0"/>
                    </a:p>
                  </a:txBody>
                  <a:tcPr anchor="ctr"/>
                </a:tc>
              </a:tr>
              <a:tr h="162560"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b="1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3GPP RAN5 →</a:t>
                      </a:r>
                      <a:r>
                        <a:rPr lang="en-US" sz="1400" baseline="0" dirty="0" smtClean="0"/>
                        <a:t>ETSI </a:t>
                      </a:r>
                      <a:r>
                        <a:rPr lang="en-US" sz="1400" dirty="0" smtClean="0"/>
                        <a:t>→PTCRB/GCF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(conformance, interoperability)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CTIA (TIS/TRP</a:t>
                      </a:r>
                    </a:p>
                    <a:p>
                      <a:r>
                        <a:rPr lang="en-US" sz="1400" dirty="0" smtClean="0"/>
                        <a:t>MIMO-OTA</a:t>
                      </a:r>
                    </a:p>
                    <a:p>
                      <a:r>
                        <a:rPr lang="en-US" sz="1400" dirty="0" smtClean="0"/>
                        <a:t>SAR)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Wi-Fi Alliance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dirty="0" smtClean="0"/>
                        <a:t>WMM, WPA,</a:t>
                      </a:r>
                      <a:r>
                        <a:rPr lang="en-US" sz="1400" baseline="0" dirty="0" smtClean="0"/>
                        <a:t> etc.)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IEEE 802.11.2 (range, throughput,</a:t>
                      </a:r>
                      <a:r>
                        <a:rPr lang="en-US" sz="1400" baseline="0" dirty="0" smtClean="0"/>
                        <a:t> latency)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IETF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RFC 2285, 2544, 2889 (packet</a:t>
                      </a:r>
                      <a:r>
                        <a:rPr lang="en-US" sz="1400" baseline="0" dirty="0" smtClean="0"/>
                        <a:t> loss, latency, jitter)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ITU-T Voice Quality P.800 (MOS); P.862 (PESQ); G.107 (R-Factor)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r>
                        <a:rPr lang="en-US" sz="1400" dirty="0" smtClean="0"/>
                        <a:t>IETF video quality RFC 4445 (MDI MLR, DF)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NIST SEP 2 interoperability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191000"/>
            <a:ext cx="28793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 Narrow" panose="020B0606020202030204" pitchFamily="34" charset="0"/>
              </a:rPr>
              <a:t>3GPP = 3</a:t>
            </a:r>
            <a:r>
              <a:rPr lang="en-US" sz="1000" baseline="30000" dirty="0" smtClean="0">
                <a:latin typeface="Arial Narrow" panose="020B0606020202030204" pitchFamily="34" charset="0"/>
              </a:rPr>
              <a:t>rd</a:t>
            </a:r>
            <a:r>
              <a:rPr lang="en-US" sz="1000" dirty="0" smtClean="0">
                <a:latin typeface="Arial Narrow" panose="020B0606020202030204" pitchFamily="34" charset="0"/>
              </a:rPr>
              <a:t> generation partnership project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RAN = radio access network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IETF = internet engineering task force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RFC = request for comments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GCF = global certification forum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ITU = international telecommunication union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ETSI = European Telecommunications Standards </a:t>
            </a:r>
            <a:r>
              <a:rPr lang="en-US" sz="1000" dirty="0" smtClean="0">
                <a:latin typeface="Arial Narrow" panose="020B0606020202030204" pitchFamily="34" charset="0"/>
              </a:rPr>
              <a:t>Institute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CTIA = cellular telecommunications internet association</a:t>
            </a:r>
          </a:p>
          <a:p>
            <a:endParaRPr lang="en-US" sz="1000" dirty="0" smtClean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4191000"/>
            <a:ext cx="191590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 Narrow" panose="020B0606020202030204" pitchFamily="34" charset="0"/>
              </a:rPr>
              <a:t>TIS = total isotropic sensitivity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TRP = total radiated power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MIMO = multiple input multiple output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OTA = over the air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SAR = specific absorption ratio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WMM = wireless multimedia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WPA = wireless protected access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7834" y="4196786"/>
            <a:ext cx="2582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 Narrow" panose="020B0606020202030204" pitchFamily="34" charset="0"/>
              </a:rPr>
              <a:t>NIST = national institute of standard and technology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SEP = smart energy profile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MOS = mean opinion score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PESQ = perceptual speech quality measure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R-Factor = rating factor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MDI = Media Delivery Index 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MLR = media loss rate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DF = delay </a:t>
            </a:r>
            <a:r>
              <a:rPr lang="en-US" sz="1000" dirty="0" smtClean="0">
                <a:latin typeface="Arial Narrow" panose="020B0606020202030204" pitchFamily="34" charset="0"/>
              </a:rPr>
              <a:t>factor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D80B6-294B-4728-AB1D-EC4052F01BE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Wi-Fi Alliance Certification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The Wi-Fi Alliance is a certification organization for the 802.11 industry</a:t>
            </a:r>
          </a:p>
          <a:p>
            <a:pPr>
              <a:defRPr/>
            </a:pPr>
            <a:r>
              <a:rPr lang="en-US" sz="2400" dirty="0" smtClean="0"/>
              <a:t>Responsible for certification testbed, test standards</a:t>
            </a:r>
          </a:p>
          <a:p>
            <a:pPr>
              <a:defRPr/>
            </a:pPr>
            <a:r>
              <a:rPr lang="en-US" sz="2400" dirty="0" smtClean="0"/>
              <a:t>Recently also created its own standard – Wi-Fi Direct –  outside of the IEEE 802.11</a:t>
            </a:r>
            <a:endParaRPr lang="en-US" sz="2400" dirty="0"/>
          </a:p>
        </p:txBody>
      </p:sp>
      <p:pic>
        <p:nvPicPr>
          <p:cNvPr id="11269" name="Picture 2" descr="https://encrypted-tbn0.gstatic.com/images?q=tbn:ANd9GcQqt-wzfe0hQFaOMsh-0pEXjAc599XH0f6uRgKTkI_MV04ESKlW_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1524000"/>
            <a:ext cx="3314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https://encrypted-tbn3.gstatic.com/images?q=tbn:ANd9GcQMxrIBkegvcsX24-gspvOZnxDGNogxMkLKD_YhroLnnxiRuNFUqQ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3810000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D80B6-294B-4728-AB1D-EC4052F01BE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36563" y="381000"/>
            <a:ext cx="8255000" cy="76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IEEE 802.11 Test Specification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2057400"/>
            <a:ext cx="3886200" cy="29289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IEEE 802.11.2, a recommended practices document, was developed by TGT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Defines methods and metrics for evaluating performance of 802.11 devices and systems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06876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D80B6-294B-4728-AB1D-EC4052F01BE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smtClean="0"/>
              <a:t>Unicast intra-BSS throughput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Unicast ESS throughput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Multicast forwarding rate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Endstation association rate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Endstation database capacity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Power consumption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Coexistence of overlapping BSSs in an OTA environment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Packet loss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Latency 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Jitter 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Video performance</a:t>
            </a:r>
          </a:p>
          <a:p>
            <a:endParaRPr lang="en-US" sz="160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2000" y="1600200"/>
            <a:ext cx="4114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smtClean="0"/>
              <a:t>Throughput: overall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Throughput vs. range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Throughput vs. attenuation (conducted and OTA)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Throughput vs. receive power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Transmit rate adaptation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Antenna diversity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Adjacent channel interference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BSS transition time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Fast BSS transition time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Receiver sensitivity in a conducted environment</a:t>
            </a:r>
          </a:p>
          <a:p>
            <a:endParaRPr lang="en-US" sz="1600" smtClean="0"/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4648200" y="5486400"/>
            <a:ext cx="1500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dirty="0">
                <a:latin typeface="Tahoma" panose="020B0604030504040204" pitchFamily="34" charset="0"/>
                <a:ea typeface="MS PGothic" panose="020B0600070205080204" pitchFamily="34" charset="-128"/>
              </a:rPr>
              <a:t>BSS = basic service set</a:t>
            </a:r>
          </a:p>
        </p:txBody>
      </p:sp>
      <p:sp>
        <p:nvSpPr>
          <p:cNvPr id="13317" name="Title 3"/>
          <p:cNvSpPr>
            <a:spLocks noGrp="1"/>
          </p:cNvSpPr>
          <p:nvPr>
            <p:ph type="title"/>
          </p:nvPr>
        </p:nvSpPr>
        <p:spPr bwMode="auto">
          <a:xfrm>
            <a:off x="436563" y="381000"/>
            <a:ext cx="8255000" cy="76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Examples of 802.11.2 Test Metrics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4DED6F-FC86-493D-AE4F-5B4C000B3F7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139825"/>
            <a:ext cx="815340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803775" y="1368425"/>
            <a:ext cx="1236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B05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Source: 802.11.2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0" y="4067175"/>
            <a:ext cx="615950" cy="38735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2800" dirty="0">
                <a:latin typeface="Arial" charset="0"/>
                <a:cs typeface="+mn-cs"/>
              </a:rPr>
              <a:t>…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53" y="3998732"/>
            <a:ext cx="291465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Title 4"/>
          <p:cNvSpPr>
            <a:spLocks noGrp="1"/>
          </p:cNvSpPr>
          <p:nvPr>
            <p:ph type="title"/>
          </p:nvPr>
        </p:nvSpPr>
        <p:spPr bwMode="auto">
          <a:xfrm>
            <a:off x="436563" y="381000"/>
            <a:ext cx="8255000" cy="76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Test Environments per 802.11.2</a:t>
            </a:r>
          </a:p>
        </p:txBody>
      </p:sp>
      <p:sp>
        <p:nvSpPr>
          <p:cNvPr id="14345" name="TextBox 21"/>
          <p:cNvSpPr txBox="1">
            <a:spLocks noChangeArrowheads="1"/>
          </p:cNvSpPr>
          <p:nvPr/>
        </p:nvSpPr>
        <p:spPr bwMode="auto">
          <a:xfrm>
            <a:off x="2279650" y="1368425"/>
            <a:ext cx="3111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F0"/>
                </a:solidFill>
                <a:sym typeface="Symbol" panose="05050102010706020507" pitchFamily="18" charset="2"/>
              </a:rPr>
              <a:t></a:t>
            </a:r>
            <a:endParaRPr lang="en-US" b="1">
              <a:solidFill>
                <a:srgbClr val="00B0F0"/>
              </a:solidFill>
            </a:endParaRPr>
          </a:p>
        </p:txBody>
      </p:sp>
      <p:sp>
        <p:nvSpPr>
          <p:cNvPr id="14346" name="TextBox 26"/>
          <p:cNvSpPr txBox="1">
            <a:spLocks noChangeArrowheads="1"/>
          </p:cNvSpPr>
          <p:nvPr/>
        </p:nvSpPr>
        <p:spPr bwMode="auto">
          <a:xfrm>
            <a:off x="3429000" y="1368425"/>
            <a:ext cx="3111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F0"/>
                </a:solidFill>
                <a:sym typeface="Symbol" panose="05050102010706020507" pitchFamily="18" charset="2"/>
              </a:rPr>
              <a:t></a:t>
            </a:r>
            <a:endParaRPr lang="en-US" b="1">
              <a:solidFill>
                <a:srgbClr val="00B0F0"/>
              </a:solidFill>
            </a:endParaRPr>
          </a:p>
        </p:txBody>
      </p:sp>
      <p:sp>
        <p:nvSpPr>
          <p:cNvPr id="14347" name="TextBox 27"/>
          <p:cNvSpPr txBox="1">
            <a:spLocks noChangeArrowheads="1"/>
          </p:cNvSpPr>
          <p:nvPr/>
        </p:nvSpPr>
        <p:spPr bwMode="auto">
          <a:xfrm>
            <a:off x="7921625" y="1368425"/>
            <a:ext cx="3111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F0"/>
                </a:solidFill>
                <a:sym typeface="Symbol" panose="05050102010706020507" pitchFamily="18" charset="2"/>
              </a:rPr>
              <a:t></a:t>
            </a:r>
            <a:endParaRPr lang="en-US" b="1">
              <a:solidFill>
                <a:srgbClr val="00B0F0"/>
              </a:solidFill>
            </a:endParaRPr>
          </a:p>
        </p:txBody>
      </p:sp>
      <p:sp>
        <p:nvSpPr>
          <p:cNvPr id="14348" name="TextBox 28"/>
          <p:cNvSpPr txBox="1">
            <a:spLocks noChangeArrowheads="1"/>
          </p:cNvSpPr>
          <p:nvPr/>
        </p:nvSpPr>
        <p:spPr bwMode="auto">
          <a:xfrm>
            <a:off x="7622807" y="5562600"/>
            <a:ext cx="1069975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00B0F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 </a:t>
            </a:r>
            <a:r>
              <a:rPr lang="en-US" sz="1200" dirty="0">
                <a:solidFill>
                  <a:srgbClr val="00B0F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= controlled environment</a:t>
            </a:r>
            <a:endParaRPr lang="en-US" sz="12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34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3C8D2"/>
              </a:clrFrom>
              <a:clrTo>
                <a:srgbClr val="C3C8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r="6619" b="4839"/>
          <a:stretch>
            <a:fillRect/>
          </a:stretch>
        </p:blipFill>
        <p:spPr bwMode="auto">
          <a:xfrm>
            <a:off x="7067550" y="2544763"/>
            <a:ext cx="17081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7" r="24016" b="9261"/>
          <a:stretch>
            <a:fillRect/>
          </a:stretch>
        </p:blipFill>
        <p:spPr bwMode="auto">
          <a:xfrm>
            <a:off x="4133850" y="2508250"/>
            <a:ext cx="11303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5638800" y="3935651"/>
            <a:ext cx="1265238" cy="2057400"/>
            <a:chOff x="3696" y="2880"/>
            <a:chExt cx="797" cy="1296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6667" t="12910" r="18700" b="40613"/>
            <a:stretch>
              <a:fillRect/>
            </a:stretch>
          </p:blipFill>
          <p:spPr bwMode="auto">
            <a:xfrm>
              <a:off x="3792" y="2880"/>
              <a:ext cx="701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3696" y="3120"/>
              <a:ext cx="272" cy="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D80B6-294B-4728-AB1D-EC4052F01BE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COAT Throughput Testing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105400" cy="2286000"/>
          </a:xfrm>
        </p:spPr>
        <p:txBody>
          <a:bodyPr/>
          <a:lstStyle/>
          <a:p>
            <a:r>
              <a:rPr lang="en-US" sz="2000" dirty="0" smtClean="0"/>
              <a:t>MPE (multipath emulator) creates multipath inside octoBox small anechoic chamber by generating reflections with stubs of coaxial cable.  </a:t>
            </a:r>
          </a:p>
          <a:p>
            <a:r>
              <a:rPr lang="en-US" sz="2000" dirty="0" smtClean="0"/>
              <a:t>A multipath emulator fixture supports up to 4-stream MIMO.</a:t>
            </a:r>
          </a:p>
          <a:p>
            <a:r>
              <a:rPr lang="en-US" sz="2000" dirty="0" smtClean="0"/>
              <a:t>See SmallNetBuilder.com article at this link:</a:t>
            </a:r>
          </a:p>
          <a:p>
            <a:pPr lvl="1"/>
            <a:r>
              <a:rPr lang="en-US" sz="1600" u="sng" dirty="0">
                <a:hlinkClick r:id="rId2"/>
              </a:rPr>
              <a:t>http://www.smallnetbuilder.com/wireless/wireless-features/32076-how-we-test-the-technology-behind-smallnetbuilders-new-wireless-testbed</a:t>
            </a:r>
            <a:endParaRPr lang="en-US" sz="16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A3616-A53A-424C-8593-CB54F0C9EE5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61" y="1293242"/>
            <a:ext cx="3459163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4817" y="5734276"/>
            <a:ext cx="19127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COAT = calibrated over the air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581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COAT Testbed Block Diagram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8425" y="3429000"/>
            <a:ext cx="2697163" cy="143192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8425" y="1400175"/>
            <a:ext cx="2697163" cy="138112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Arial Narrow" pitchFamily="34" charset="0"/>
            </a:endParaRPr>
          </a:p>
        </p:txBody>
      </p:sp>
      <p:sp>
        <p:nvSpPr>
          <p:cNvPr id="26635" name="TextBox 31"/>
          <p:cNvSpPr txBox="1">
            <a:spLocks noChangeArrowheads="1"/>
          </p:cNvSpPr>
          <p:nvPr/>
        </p:nvSpPr>
        <p:spPr bwMode="auto">
          <a:xfrm>
            <a:off x="2556271" y="4860925"/>
            <a:ext cx="26963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00B0F0"/>
                </a:solidFill>
                <a:latin typeface="Arial Narrow" pitchFamily="34" charset="0"/>
              </a:rPr>
              <a:t>octoBox anechoic </a:t>
            </a:r>
            <a:r>
              <a:rPr lang="en-US" sz="1600" dirty="0">
                <a:solidFill>
                  <a:srgbClr val="00B0F0"/>
                </a:solidFill>
                <a:latin typeface="Arial Narrow" pitchFamily="34" charset="0"/>
              </a:rPr>
              <a:t>chamber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82850" y="2403475"/>
            <a:ext cx="312738" cy="18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Arial Narrow" pitchFamily="34" charset="0"/>
            </a:endParaRPr>
          </a:p>
        </p:txBody>
      </p:sp>
      <p:sp>
        <p:nvSpPr>
          <p:cNvPr id="26637" name="TextBox 36"/>
          <p:cNvSpPr txBox="1">
            <a:spLocks noChangeArrowheads="1"/>
          </p:cNvSpPr>
          <p:nvPr/>
        </p:nvSpPr>
        <p:spPr bwMode="auto">
          <a:xfrm>
            <a:off x="1465262" y="1798637"/>
            <a:ext cx="1030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1600" dirty="0">
                <a:latin typeface="Arial Narrow" pitchFamily="34" charset="0"/>
              </a:rPr>
              <a:t>Ethernet filter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495550" y="4535488"/>
            <a:ext cx="312738" cy="18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Arial Narrow" pitchFamily="34" charset="0"/>
            </a:endParaRPr>
          </a:p>
        </p:txBody>
      </p:sp>
      <p:cxnSp>
        <p:nvCxnSpPr>
          <p:cNvPr id="54" name="Elbow Connector 53"/>
          <p:cNvCxnSpPr>
            <a:stCxn id="72" idx="0"/>
            <a:endCxn id="74" idx="2"/>
          </p:cNvCxnSpPr>
          <p:nvPr/>
        </p:nvCxnSpPr>
        <p:spPr>
          <a:xfrm rot="5400000" flipH="1" flipV="1">
            <a:off x="5532438" y="3128962"/>
            <a:ext cx="311150" cy="1673225"/>
          </a:xfrm>
          <a:prstGeom prst="bentConnector3">
            <a:avLst>
              <a:gd name="adj1" fmla="val -925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66" idx="0"/>
            <a:endCxn id="69" idx="2"/>
          </p:cNvCxnSpPr>
          <p:nvPr/>
        </p:nvCxnSpPr>
        <p:spPr>
          <a:xfrm rot="16200000" flipH="1">
            <a:off x="5464175" y="3511551"/>
            <a:ext cx="103187" cy="798512"/>
          </a:xfrm>
          <a:prstGeom prst="bentConnector3">
            <a:avLst>
              <a:gd name="adj1" fmla="val 3691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1" name="TextBox 67"/>
          <p:cNvSpPr txBox="1">
            <a:spLocks noChangeArrowheads="1"/>
          </p:cNvSpPr>
          <p:nvPr/>
        </p:nvSpPr>
        <p:spPr bwMode="auto">
          <a:xfrm>
            <a:off x="5648325" y="1385888"/>
            <a:ext cx="1409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00B0F0"/>
                </a:solidFill>
              </a:rPr>
              <a:t>MPE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800725" y="3048000"/>
            <a:ext cx="228600" cy="914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105525" y="2971800"/>
            <a:ext cx="228600" cy="914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410325" y="2895600"/>
            <a:ext cx="228600" cy="914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715125" y="2819400"/>
            <a:ext cx="228600" cy="914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6" name="Elbow Connector 75"/>
          <p:cNvCxnSpPr>
            <a:endCxn id="69" idx="0"/>
          </p:cNvCxnSpPr>
          <p:nvPr/>
        </p:nvCxnSpPr>
        <p:spPr>
          <a:xfrm>
            <a:off x="4184729" y="2141538"/>
            <a:ext cx="1730296" cy="9064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endCxn id="73" idx="0"/>
          </p:cNvCxnSpPr>
          <p:nvPr/>
        </p:nvCxnSpPr>
        <p:spPr>
          <a:xfrm>
            <a:off x="4184729" y="2079625"/>
            <a:ext cx="2035096" cy="8921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endCxn id="74" idx="0"/>
          </p:cNvCxnSpPr>
          <p:nvPr/>
        </p:nvCxnSpPr>
        <p:spPr>
          <a:xfrm>
            <a:off x="4184729" y="1981202"/>
            <a:ext cx="2339896" cy="91439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73" idx="2"/>
            <a:endCxn id="71" idx="0"/>
          </p:cNvCxnSpPr>
          <p:nvPr/>
        </p:nvCxnSpPr>
        <p:spPr>
          <a:xfrm rot="5400000">
            <a:off x="5552281" y="3315494"/>
            <a:ext cx="96838" cy="1238250"/>
          </a:xfrm>
          <a:prstGeom prst="bentConnector3">
            <a:avLst>
              <a:gd name="adj1" fmla="val 4532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Elbow Connector 3074"/>
          <p:cNvCxnSpPr>
            <a:stCxn id="75" idx="0"/>
          </p:cNvCxnSpPr>
          <p:nvPr/>
        </p:nvCxnSpPr>
        <p:spPr>
          <a:xfrm rot="16200000" flipV="1">
            <a:off x="5049877" y="1039852"/>
            <a:ext cx="914400" cy="264469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648325" y="1385888"/>
            <a:ext cx="1409700" cy="347503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656" name="Picture 50" descr="http://www.laptoppartstogo.com/dell_vostro_par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1462088"/>
            <a:ext cx="14557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Isosceles Triangle 65"/>
          <p:cNvSpPr/>
          <p:nvPr/>
        </p:nvSpPr>
        <p:spPr>
          <a:xfrm flipV="1">
            <a:off x="5040313" y="3733800"/>
            <a:ext cx="150812" cy="125413"/>
          </a:xfrm>
          <a:prstGeom prst="triangl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Isosceles Triangle 70"/>
          <p:cNvSpPr/>
          <p:nvPr/>
        </p:nvSpPr>
        <p:spPr>
          <a:xfrm flipV="1">
            <a:off x="4905375" y="3859213"/>
            <a:ext cx="150813" cy="123825"/>
          </a:xfrm>
          <a:prstGeom prst="triangl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Isosceles Triangle 71"/>
          <p:cNvSpPr/>
          <p:nvPr/>
        </p:nvSpPr>
        <p:spPr>
          <a:xfrm flipV="1">
            <a:off x="4776788" y="3997325"/>
            <a:ext cx="150812" cy="123825"/>
          </a:xfrm>
          <a:prstGeom prst="triangl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Isosceles Triangle 76"/>
          <p:cNvSpPr/>
          <p:nvPr/>
        </p:nvSpPr>
        <p:spPr>
          <a:xfrm flipV="1">
            <a:off x="4649788" y="4151313"/>
            <a:ext cx="150812" cy="123825"/>
          </a:xfrm>
          <a:prstGeom prst="triangl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7" name="Elbow Connector 36"/>
          <p:cNvCxnSpPr>
            <a:stCxn id="75" idx="2"/>
            <a:endCxn id="77" idx="0"/>
          </p:cNvCxnSpPr>
          <p:nvPr/>
        </p:nvCxnSpPr>
        <p:spPr>
          <a:xfrm rot="5400000">
            <a:off x="5507038" y="2952750"/>
            <a:ext cx="541338" cy="2103437"/>
          </a:xfrm>
          <a:prstGeom prst="bentConnector3">
            <a:avLst>
              <a:gd name="adj1" fmla="val 1422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62" name="Group 2"/>
          <p:cNvGrpSpPr>
            <a:grpSpLocks/>
          </p:cNvGrpSpPr>
          <p:nvPr/>
        </p:nvGrpSpPr>
        <p:grpSpPr bwMode="auto">
          <a:xfrm>
            <a:off x="1066800" y="2641600"/>
            <a:ext cx="969963" cy="787400"/>
            <a:chOff x="7924800" y="606107"/>
            <a:chExt cx="969962" cy="787400"/>
          </a:xfrm>
        </p:grpSpPr>
        <p:pic>
          <p:nvPicPr>
            <p:cNvPr id="26686" name="Picture 2" descr="http://onlybestlaptops.com/wp-content/uploads/2010/04/best-laptop-price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606107"/>
              <a:ext cx="969962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87" name="TextBox 11"/>
            <p:cNvSpPr txBox="1">
              <a:spLocks noChangeArrowheads="1"/>
            </p:cNvSpPr>
            <p:nvPr/>
          </p:nvSpPr>
          <p:spPr bwMode="auto">
            <a:xfrm>
              <a:off x="8005762" y="682307"/>
              <a:ext cx="8080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schemeClr val="bg1"/>
                  </a:solidFill>
                  <a:latin typeface="Arial Narrow" pitchFamily="34" charset="0"/>
                </a:rPr>
                <a:t>Traffic TX/RX</a:t>
              </a:r>
            </a:p>
          </p:txBody>
        </p:sp>
      </p:grpSp>
      <p:cxnSp>
        <p:nvCxnSpPr>
          <p:cNvPr id="9" name="Elbow Connector 8"/>
          <p:cNvCxnSpPr>
            <a:stCxn id="26686" idx="3"/>
            <a:endCxn id="42" idx="1"/>
          </p:cNvCxnSpPr>
          <p:nvPr/>
        </p:nvCxnSpPr>
        <p:spPr>
          <a:xfrm flipV="1">
            <a:off x="2036763" y="2497138"/>
            <a:ext cx="446087" cy="538162"/>
          </a:xfrm>
          <a:prstGeom prst="bentConnector3">
            <a:avLst>
              <a:gd name="adj1" fmla="val 365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42" idx="3"/>
          </p:cNvCxnSpPr>
          <p:nvPr/>
        </p:nvCxnSpPr>
        <p:spPr>
          <a:xfrm flipV="1">
            <a:off x="2795588" y="2335213"/>
            <a:ext cx="490537" cy="16192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65" name="Group 50"/>
          <p:cNvGrpSpPr>
            <a:grpSpLocks/>
          </p:cNvGrpSpPr>
          <p:nvPr/>
        </p:nvGrpSpPr>
        <p:grpSpPr bwMode="auto">
          <a:xfrm>
            <a:off x="1066800" y="3657600"/>
            <a:ext cx="969963" cy="787400"/>
            <a:chOff x="7924800" y="606107"/>
            <a:chExt cx="969962" cy="787400"/>
          </a:xfrm>
        </p:grpSpPr>
        <p:pic>
          <p:nvPicPr>
            <p:cNvPr id="26684" name="Picture 2" descr="http://onlybestlaptops.com/wp-content/uploads/2010/04/best-laptop-price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606107"/>
              <a:ext cx="969962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85" name="TextBox 11"/>
            <p:cNvSpPr txBox="1">
              <a:spLocks noChangeArrowheads="1"/>
            </p:cNvSpPr>
            <p:nvPr/>
          </p:nvSpPr>
          <p:spPr bwMode="auto">
            <a:xfrm>
              <a:off x="8005762" y="682307"/>
              <a:ext cx="8080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schemeClr val="bg1"/>
                  </a:solidFill>
                  <a:latin typeface="Arial Narrow" pitchFamily="34" charset="0"/>
                </a:rPr>
                <a:t>Traffic TX/RX</a:t>
              </a:r>
            </a:p>
          </p:txBody>
        </p:sp>
      </p:grpSp>
      <p:cxnSp>
        <p:nvCxnSpPr>
          <p:cNvPr id="19" name="Elbow Connector 18"/>
          <p:cNvCxnSpPr>
            <a:stCxn id="26684" idx="3"/>
            <a:endCxn id="45" idx="1"/>
          </p:cNvCxnSpPr>
          <p:nvPr/>
        </p:nvCxnSpPr>
        <p:spPr>
          <a:xfrm>
            <a:off x="2036763" y="4051300"/>
            <a:ext cx="458787" cy="577850"/>
          </a:xfrm>
          <a:prstGeom prst="bentConnector3">
            <a:avLst>
              <a:gd name="adj1" fmla="val 388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45" idx="3"/>
            <a:endCxn id="26668" idx="1"/>
          </p:cNvCxnSpPr>
          <p:nvPr/>
        </p:nvCxnSpPr>
        <p:spPr>
          <a:xfrm flipV="1">
            <a:off x="2808288" y="4357688"/>
            <a:ext cx="233362" cy="27146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68" name="Picture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4087813"/>
            <a:ext cx="1371600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Arc 28"/>
          <p:cNvSpPr/>
          <p:nvPr/>
        </p:nvSpPr>
        <p:spPr>
          <a:xfrm>
            <a:off x="4818063" y="2667000"/>
            <a:ext cx="695325" cy="977900"/>
          </a:xfrm>
          <a:prstGeom prst="arc">
            <a:avLst>
              <a:gd name="adj1" fmla="val 16200000"/>
              <a:gd name="adj2" fmla="val 5509119"/>
            </a:avLst>
          </a:prstGeom>
          <a:ln>
            <a:solidFill>
              <a:srgbClr val="00B05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70" name="TextBox 29"/>
          <p:cNvSpPr txBox="1">
            <a:spLocks noChangeArrowheads="1"/>
          </p:cNvSpPr>
          <p:nvPr/>
        </p:nvSpPr>
        <p:spPr bwMode="auto">
          <a:xfrm>
            <a:off x="4302125" y="2994025"/>
            <a:ext cx="1117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00B050"/>
                </a:solidFill>
              </a:rPr>
              <a:t>Test traffic</a:t>
            </a:r>
          </a:p>
        </p:txBody>
      </p:sp>
      <p:pic>
        <p:nvPicPr>
          <p:cNvPr id="26680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2660650"/>
            <a:ext cx="468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81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2532063"/>
            <a:ext cx="46831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82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2416175"/>
            <a:ext cx="4683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83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2336800"/>
            <a:ext cx="4683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54389" y="2895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Multipath segment</a:t>
            </a:r>
            <a:endParaRPr lang="en-US" dirty="0"/>
          </a:p>
        </p:txBody>
      </p:sp>
      <p:cxnSp>
        <p:nvCxnSpPr>
          <p:cNvPr id="20" name="Elbow Connector 19"/>
          <p:cNvCxnSpPr>
            <a:stCxn id="16" idx="1"/>
            <a:endCxn id="75" idx="3"/>
          </p:cNvCxnSpPr>
          <p:nvPr/>
        </p:nvCxnSpPr>
        <p:spPr>
          <a:xfrm rot="10800000" flipV="1">
            <a:off x="6943725" y="3218766"/>
            <a:ext cx="410664" cy="5783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244817" y="5734276"/>
            <a:ext cx="19127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COAT = calibrated over the air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D80B6-294B-4728-AB1D-EC4052F01BE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Outline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This lecture will cover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Test 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methods and metrics used to measure performance of wireless devices and </a:t>
            </a: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systems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Real-life vs. laboratory 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test </a:t>
            </a: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methods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D3CEF0-BE82-415D-A9E1-F6592DEFE55E}" type="slidenum">
              <a:rPr lang="en-US">
                <a:latin typeface="Calibri" panose="020F0502020204030204" pitchFamily="34" charset="0"/>
              </a:rPr>
              <a:pPr/>
              <a:t>2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MIMO Test Antenna Array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721475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0" y="5476792"/>
            <a:ext cx="4467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200" dirty="0" smtClean="0"/>
              <a:t>Source:  </a:t>
            </a:r>
            <a:r>
              <a:rPr lang="en-US" sz="1200" u="sng" dirty="0" smtClean="0">
                <a:hlinkClick r:id="rId3"/>
              </a:rPr>
              <a:t>http</a:t>
            </a:r>
            <a:r>
              <a:rPr lang="en-US" sz="1200" u="sng" dirty="0">
                <a:hlinkClick r:id="rId3"/>
              </a:rPr>
              <a:t>://</a:t>
            </a:r>
            <a:r>
              <a:rPr lang="en-US" sz="1200" u="sng" dirty="0" smtClean="0">
                <a:hlinkClick r:id="rId3"/>
              </a:rPr>
              <a:t>www.smallnetbuilder.com/wireless/wireless-features/32076-how-we-test-the-technology-behind-smallnetbuilders-new-wireless-testbed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896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Multipath – Home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A3616-A53A-424C-8593-CB54F0C9EE5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7740880" cy="5825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2046049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2.4 GHz band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77157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5 GHz band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Performance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sz="2800" dirty="0" smtClean="0"/>
              <a:t>RX sensitivity</a:t>
            </a:r>
          </a:p>
          <a:p>
            <a:r>
              <a:rPr lang="en-US" sz="2800" dirty="0" smtClean="0"/>
              <a:t>TX spectrum, EVM</a:t>
            </a:r>
          </a:p>
          <a:p>
            <a:r>
              <a:rPr lang="en-US" sz="2800" dirty="0" smtClean="0"/>
              <a:t>Range</a:t>
            </a:r>
          </a:p>
          <a:p>
            <a:r>
              <a:rPr lang="en-US" sz="2800" dirty="0" smtClean="0"/>
              <a:t>Adaptive Modulation</a:t>
            </a:r>
          </a:p>
          <a:p>
            <a:r>
              <a:rPr lang="en-US" sz="2800" dirty="0" smtClean="0"/>
              <a:t>Roaming behavior</a:t>
            </a:r>
          </a:p>
          <a:p>
            <a:r>
              <a:rPr lang="en-US" sz="2800" dirty="0" smtClean="0"/>
              <a:t>Performance in the presence of noise and interference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7432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fld id="{747B929A-7D66-4A5F-8DA8-E754F5A9C24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1981200"/>
            <a:ext cx="2057400" cy="135534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1154" y="4413266"/>
            <a:ext cx="2057400" cy="92073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332120"/>
              </p:ext>
            </p:extLst>
          </p:nvPr>
        </p:nvGraphicFramePr>
        <p:xfrm>
          <a:off x="5039945" y="4688584"/>
          <a:ext cx="1739819" cy="49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Image" r:id="rId3" imgW="8634921" imgH="5130159" progId="">
                  <p:embed/>
                </p:oleObj>
              </mc:Choice>
              <mc:Fallback>
                <p:oleObj name="Image" r:id="rId3" imgW="8634921" imgH="51301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2306"/>
                      <a:stretch>
                        <a:fillRect/>
                      </a:stretch>
                    </p:blipFill>
                    <p:spPr bwMode="auto">
                      <a:xfrm>
                        <a:off x="5039945" y="4688584"/>
                        <a:ext cx="1739819" cy="493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endCxn id="8" idx="0"/>
          </p:cNvCxnSpPr>
          <p:nvPr/>
        </p:nvCxnSpPr>
        <p:spPr>
          <a:xfrm rot="16200000" flipH="1">
            <a:off x="6047085" y="3070314"/>
            <a:ext cx="451070" cy="375465"/>
          </a:xfrm>
          <a:prstGeom prst="bentConnector3">
            <a:avLst>
              <a:gd name="adj1" fmla="val -1153"/>
            </a:avLst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8" idx="2"/>
            <a:endCxn id="7" idx="0"/>
          </p:cNvCxnSpPr>
          <p:nvPr/>
        </p:nvCxnSpPr>
        <p:spPr>
          <a:xfrm rot="5400000">
            <a:off x="5745812" y="3974043"/>
            <a:ext cx="878584" cy="550499"/>
          </a:xfrm>
          <a:prstGeom prst="bentConnector3">
            <a:avLst>
              <a:gd name="adj1" fmla="val 37355"/>
            </a:avLst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954" y="2133861"/>
            <a:ext cx="1371666" cy="11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117453" y="3432782"/>
            <a:ext cx="749096" cy="377218"/>
            <a:chOff x="6117453" y="3095248"/>
            <a:chExt cx="749096" cy="377218"/>
          </a:xfrm>
        </p:grpSpPr>
        <p:sp>
          <p:nvSpPr>
            <p:cNvPr id="8" name="Rectangle 7"/>
            <p:cNvSpPr/>
            <p:nvPr/>
          </p:nvSpPr>
          <p:spPr>
            <a:xfrm>
              <a:off x="6269853" y="3146048"/>
              <a:ext cx="381000" cy="3264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anose="020B060602020203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117453" y="3095248"/>
              <a:ext cx="749096" cy="3772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086600" y="2740125"/>
            <a:ext cx="1828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</a:rPr>
              <a:t>Noise/interference generator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5017" y="5514201"/>
            <a:ext cx="1584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 Narrow" panose="020B0606020202030204" pitchFamily="34" charset="0"/>
              </a:rPr>
              <a:t>DUT = device under test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EVM = error vector magnitude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8400" y="3962400"/>
            <a:ext cx="495933" cy="2868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cxnSp>
        <p:nvCxnSpPr>
          <p:cNvPr id="17" name="Elbow Connector 16"/>
          <p:cNvCxnSpPr>
            <a:stCxn id="14" idx="2"/>
            <a:endCxn id="16" idx="3"/>
          </p:cNvCxnSpPr>
          <p:nvPr/>
        </p:nvCxnSpPr>
        <p:spPr>
          <a:xfrm rot="5400000">
            <a:off x="6982194" y="3087040"/>
            <a:ext cx="780946" cy="1256667"/>
          </a:xfrm>
          <a:prstGeom prst="bentConnector2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86600" y="4249292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</a:rPr>
              <a:t>RF combiner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0" y="3531524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</a:rPr>
              <a:t>Variable RF attenuator</a:t>
            </a:r>
          </a:p>
        </p:txBody>
      </p:sp>
      <p:cxnSp>
        <p:nvCxnSpPr>
          <p:cNvPr id="25" name="Straight Connector 24"/>
          <p:cNvCxnSpPr>
            <a:stCxn id="22" idx="1"/>
          </p:cNvCxnSpPr>
          <p:nvPr/>
        </p:nvCxnSpPr>
        <p:spPr>
          <a:xfrm flipH="1" flipV="1">
            <a:off x="6866550" y="4191003"/>
            <a:ext cx="220050" cy="22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6" idx="3"/>
          </p:cNvCxnSpPr>
          <p:nvPr/>
        </p:nvCxnSpPr>
        <p:spPr>
          <a:xfrm flipH="1">
            <a:off x="6460354" y="4105846"/>
            <a:ext cx="283979" cy="104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17354" y="164264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Master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49001" y="53340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DUT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15200" y="1905000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Isolation box</a:t>
            </a:r>
            <a:endParaRPr lang="en-US" dirty="0">
              <a:latin typeface="Arial Narrow" panose="020B0606020202030204" pitchFamily="34" charset="0"/>
            </a:endParaRPr>
          </a:p>
        </p:txBody>
      </p:sp>
      <p:cxnSp>
        <p:nvCxnSpPr>
          <p:cNvPr id="44" name="Straight Connector 43"/>
          <p:cNvCxnSpPr>
            <a:stCxn id="42" idx="1"/>
          </p:cNvCxnSpPr>
          <p:nvPr/>
        </p:nvCxnSpPr>
        <p:spPr>
          <a:xfrm flipH="1">
            <a:off x="6938554" y="2089666"/>
            <a:ext cx="376646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5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3GPP Groups and Certification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RAN1-4 develop the functionality standards </a:t>
            </a:r>
          </a:p>
          <a:p>
            <a:r>
              <a:rPr lang="en-US" sz="2000" dirty="0" smtClean="0"/>
              <a:t>RAN5 develops test specifications</a:t>
            </a:r>
          </a:p>
          <a:p>
            <a:r>
              <a:rPr lang="en-US" sz="2000" dirty="0" smtClean="0"/>
              <a:t>ETSI develops TTCN code per RAN5 standards and makes code available as open source</a:t>
            </a:r>
          </a:p>
          <a:p>
            <a:r>
              <a:rPr lang="en-US" sz="2000" dirty="0" smtClean="0"/>
              <a:t>Test equipment manufacturers are active contributors to the TTCN effort</a:t>
            </a:r>
          </a:p>
          <a:p>
            <a:endParaRPr lang="en-US" sz="2000" dirty="0" smtClean="0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4495800" y="1371600"/>
            <a:ext cx="1981200" cy="6461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RAN1</a:t>
            </a:r>
          </a:p>
          <a:p>
            <a:pPr algn="ctr"/>
            <a:r>
              <a:rPr lang="en-US"/>
              <a:t>TX/RX DSP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495800" y="2325688"/>
            <a:ext cx="1981200" cy="6461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RAN4</a:t>
            </a:r>
          </a:p>
          <a:p>
            <a:pPr algn="ctr"/>
            <a:r>
              <a:rPr lang="en-US"/>
              <a:t>RF and channel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6781800" y="2019300"/>
            <a:ext cx="1981200" cy="6461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RAN2</a:t>
            </a:r>
          </a:p>
          <a:p>
            <a:pPr algn="ctr"/>
            <a:r>
              <a:rPr lang="en-US"/>
              <a:t>Signaling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6705600" y="3276600"/>
            <a:ext cx="1981200" cy="646113"/>
          </a:xfrm>
          <a:prstGeom prst="rect">
            <a:avLst/>
          </a:prstGeom>
          <a:noFill/>
          <a:ln w="9525">
            <a:solidFill>
              <a:srgbClr val="00B0F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RAN5</a:t>
            </a:r>
          </a:p>
          <a:p>
            <a:pPr algn="ctr"/>
            <a:r>
              <a:rPr lang="en-US"/>
              <a:t>Signaling Cert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4724400" y="3276600"/>
            <a:ext cx="1981200" cy="646113"/>
          </a:xfrm>
          <a:prstGeom prst="rect">
            <a:avLst/>
          </a:prstGeom>
          <a:noFill/>
          <a:ln w="9525">
            <a:solidFill>
              <a:srgbClr val="00B0F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RAN5</a:t>
            </a:r>
          </a:p>
          <a:p>
            <a:pPr algn="ctr"/>
            <a:r>
              <a:rPr lang="en-US"/>
              <a:t>RF Cert</a:t>
            </a:r>
          </a:p>
        </p:txBody>
      </p:sp>
      <p:cxnSp>
        <p:nvCxnSpPr>
          <p:cNvPr id="11" name="Straight Arrow Connector 10"/>
          <p:cNvCxnSpPr>
            <a:stCxn id="11269" idx="2"/>
            <a:endCxn id="11270" idx="0"/>
          </p:cNvCxnSpPr>
          <p:nvPr/>
        </p:nvCxnSpPr>
        <p:spPr>
          <a:xfrm rot="5400000">
            <a:off x="5333207" y="2170906"/>
            <a:ext cx="306388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271" idx="2"/>
          </p:cNvCxnSpPr>
          <p:nvPr/>
        </p:nvCxnSpPr>
        <p:spPr>
          <a:xfrm rot="5400000">
            <a:off x="7466807" y="2969419"/>
            <a:ext cx="611187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6" name="TextBox 16"/>
          <p:cNvSpPr txBox="1">
            <a:spLocks noChangeArrowheads="1"/>
          </p:cNvSpPr>
          <p:nvPr/>
        </p:nvSpPr>
        <p:spPr bwMode="auto">
          <a:xfrm>
            <a:off x="5715000" y="4495800"/>
            <a:ext cx="1981200" cy="6461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ETSI</a:t>
            </a:r>
            <a:br>
              <a:rPr lang="en-US"/>
            </a:br>
            <a:r>
              <a:rPr lang="en-US"/>
              <a:t>(TTCN)</a:t>
            </a:r>
          </a:p>
        </p:txBody>
      </p:sp>
      <p:cxnSp>
        <p:nvCxnSpPr>
          <p:cNvPr id="19" name="Straight Arrow Connector 18"/>
          <p:cNvCxnSpPr>
            <a:stCxn id="24" idx="2"/>
            <a:endCxn id="11276" idx="0"/>
          </p:cNvCxnSpPr>
          <p:nvPr/>
        </p:nvCxnSpPr>
        <p:spPr>
          <a:xfrm rot="5400000">
            <a:off x="6438901" y="4229100"/>
            <a:ext cx="533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8" name="TextBox 19"/>
          <p:cNvSpPr txBox="1">
            <a:spLocks noChangeArrowheads="1"/>
          </p:cNvSpPr>
          <p:nvPr/>
        </p:nvSpPr>
        <p:spPr bwMode="auto">
          <a:xfrm>
            <a:off x="5715000" y="5449888"/>
            <a:ext cx="1981200" cy="6461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GCF</a:t>
            </a:r>
            <a:br>
              <a:rPr lang="en-US"/>
            </a:br>
            <a:r>
              <a:rPr lang="en-US"/>
              <a:t>PTCRB</a:t>
            </a:r>
          </a:p>
        </p:txBody>
      </p:sp>
      <p:cxnSp>
        <p:nvCxnSpPr>
          <p:cNvPr id="22" name="Straight Arrow Connector 21"/>
          <p:cNvCxnSpPr>
            <a:stCxn id="11276" idx="2"/>
            <a:endCxn id="11278" idx="0"/>
          </p:cNvCxnSpPr>
          <p:nvPr/>
        </p:nvCxnSpPr>
        <p:spPr>
          <a:xfrm rot="5400000">
            <a:off x="6552407" y="5295106"/>
            <a:ext cx="306388" cy="317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0" name="TextBox 22"/>
          <p:cNvSpPr txBox="1">
            <a:spLocks noChangeArrowheads="1"/>
          </p:cNvSpPr>
          <p:nvPr/>
        </p:nvSpPr>
        <p:spPr bwMode="auto">
          <a:xfrm rot="-5400000">
            <a:off x="7220744" y="4858544"/>
            <a:ext cx="1981200" cy="6461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Test Equipment</a:t>
            </a:r>
            <a:br>
              <a:rPr lang="en-US"/>
            </a:br>
            <a:r>
              <a:rPr lang="en-US"/>
              <a:t>eNB emulators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696200" y="48768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696200" y="5789613"/>
            <a:ext cx="228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5333206" y="3124994"/>
            <a:ext cx="3079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724400" y="3276600"/>
            <a:ext cx="39624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52600" y="5086791"/>
            <a:ext cx="31534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3GPP = 3</a:t>
            </a:r>
            <a:r>
              <a:rPr lang="en-US" sz="1000" baseline="30000" dirty="0" smtClean="0"/>
              <a:t>rd</a:t>
            </a:r>
            <a:r>
              <a:rPr lang="en-US" sz="1000" dirty="0" smtClean="0"/>
              <a:t> generation partnership project</a:t>
            </a:r>
          </a:p>
          <a:p>
            <a:r>
              <a:rPr lang="en-US" sz="1000" dirty="0" smtClean="0"/>
              <a:t>RAN = radio access network</a:t>
            </a:r>
          </a:p>
          <a:p>
            <a:r>
              <a:rPr lang="en-US" sz="1000" dirty="0" smtClean="0"/>
              <a:t>GCF = global certification forum</a:t>
            </a:r>
          </a:p>
          <a:p>
            <a:r>
              <a:rPr lang="en-US" sz="1000" dirty="0" smtClean="0"/>
              <a:t>ETSI </a:t>
            </a:r>
            <a:r>
              <a:rPr lang="en-US" sz="1000" dirty="0"/>
              <a:t>= European Telecommunications Standards </a:t>
            </a:r>
            <a:r>
              <a:rPr lang="en-US" sz="1000" dirty="0" smtClean="0"/>
              <a:t>Institute</a:t>
            </a:r>
          </a:p>
          <a:p>
            <a:r>
              <a:rPr lang="en-US" sz="1000" dirty="0"/>
              <a:t>TTCN = Testing and Test Control Notation</a:t>
            </a:r>
            <a:endParaRPr lang="en-US" sz="1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D80B6-294B-4728-AB1D-EC4052F01BE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Handset Certification Testbed</a:t>
            </a:r>
            <a:endParaRPr lang="en-US" dirty="0"/>
          </a:p>
        </p:txBody>
      </p:sp>
      <p:pic>
        <p:nvPicPr>
          <p:cNvPr id="6" name="Picture 4" descr="http://apcmag.com/images/acer_inspire_smartphone_mock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6096" y="5130690"/>
            <a:ext cx="462904" cy="10212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1" y="3011269"/>
            <a:ext cx="19812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Channel emulator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351063"/>
            <a:ext cx="19812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Baseband signal generator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2682113"/>
            <a:ext cx="19812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Interference and noise generator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412444"/>
            <a:ext cx="15240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Baseband signal analyzer</a:t>
            </a:r>
            <a:endParaRPr lang="en-US" dirty="0">
              <a:latin typeface="Arial Narrow" panose="020B0606020202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09007" y="3328443"/>
            <a:ext cx="3963193" cy="512163"/>
            <a:chOff x="2056607" y="3962272"/>
            <a:chExt cx="3963193" cy="641034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>
              <a:off x="1919367" y="4465272"/>
              <a:ext cx="275273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3794681" y="4282392"/>
              <a:ext cx="641033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5698966" y="4282472"/>
              <a:ext cx="6400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086600" y="3840606"/>
            <a:ext cx="167640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RF VSA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0" y="4253451"/>
            <a:ext cx="167640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RF VSG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2326" y="2351063"/>
            <a:ext cx="2057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</a:rPr>
              <a:t>Interference and spectrum tests (e.g. blocking, spurious, etc.)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858000" y="4009484"/>
            <a:ext cx="228600" cy="19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858000" y="4464778"/>
            <a:ext cx="228600" cy="19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6" idx="0"/>
          </p:cNvCxnSpPr>
          <p:nvPr/>
        </p:nvCxnSpPr>
        <p:spPr>
          <a:xfrm>
            <a:off x="3194696" y="4648200"/>
            <a:ext cx="2852" cy="48249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86600" y="3124200"/>
            <a:ext cx="16764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RF Spectrum Analyzer</a:t>
            </a:r>
            <a:endParaRPr lang="en-US" dirty="0">
              <a:latin typeface="Arial Narrow" panose="020B0606020202030204" pitchFamily="34" charset="0"/>
            </a:endParaRPr>
          </a:p>
        </p:txBody>
      </p:sp>
      <p:cxnSp>
        <p:nvCxnSpPr>
          <p:cNvPr id="30" name="Elbow Connector 29"/>
          <p:cNvCxnSpPr>
            <a:endCxn id="28" idx="1"/>
          </p:cNvCxnSpPr>
          <p:nvPr/>
        </p:nvCxnSpPr>
        <p:spPr>
          <a:xfrm flipV="1">
            <a:off x="6705600" y="3447366"/>
            <a:ext cx="381000" cy="377874"/>
          </a:xfrm>
          <a:prstGeom prst="bentConnector3">
            <a:avLst>
              <a:gd name="adj1" fmla="val -383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19200" y="3825240"/>
            <a:ext cx="5638800" cy="79754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RF combiner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19200" y="1842802"/>
            <a:ext cx="5638800" cy="4431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MAC, RLC, MM, CC, SM, TC Layers</a:t>
            </a:r>
            <a:endParaRPr lang="en-US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19200" y="1371600"/>
            <a:ext cx="5638800" cy="4431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Test script libraries, TTCN-3</a:t>
            </a:r>
            <a:endParaRPr lang="en-US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86600" y="1524127"/>
            <a:ext cx="1038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</a:rPr>
              <a:t>Protocol</a:t>
            </a:r>
            <a:br>
              <a:rPr lang="en-US" sz="1400" dirty="0" smtClean="0">
                <a:latin typeface="Arial Narrow" panose="020B0606020202030204" pitchFamily="34" charset="0"/>
              </a:rPr>
            </a:br>
            <a:r>
              <a:rPr lang="en-US" sz="1400" dirty="0" smtClean="0">
                <a:latin typeface="Arial Narrow" panose="020B0606020202030204" pitchFamily="34" charset="0"/>
              </a:rPr>
              <a:t>Software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6560820" y="1831457"/>
            <a:ext cx="8229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>
            <a:off x="6956454" y="1808267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89696" y="4953000"/>
            <a:ext cx="13716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Narrow" panose="020B0606020202030204" pitchFamily="34" charset="0"/>
              </a:rPr>
              <a:t>Wi-Fi  AP/AP emulator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cxnSp>
        <p:nvCxnSpPr>
          <p:cNvPr id="35" name="Elbow Connector 34"/>
          <p:cNvCxnSpPr>
            <a:endCxn id="33" idx="3"/>
          </p:cNvCxnSpPr>
          <p:nvPr/>
        </p:nvCxnSpPr>
        <p:spPr>
          <a:xfrm rot="10800000" flipV="1">
            <a:off x="2661296" y="4963176"/>
            <a:ext cx="533400" cy="25143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10224" y="4930914"/>
            <a:ext cx="2031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 Narrow" panose="020B0606020202030204" pitchFamily="34" charset="0"/>
              </a:rPr>
              <a:t>TTCN = testing and test control notation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UE = user equipment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eNB = enhanced node B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PHY = physical layer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066800" y="13716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-152400" y="13716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eNB emulator (call box)</a:t>
            </a:r>
            <a:endParaRPr lang="en-US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4752258"/>
            <a:ext cx="16097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 Narrow" panose="020B0606020202030204" pitchFamily="34" charset="0"/>
              </a:rPr>
              <a:t>VSA = vector signal analyzer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VSG = vector signal generator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MAC = medium access control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RLC = radio link control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MM =  mobility management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CC = call control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SM = session management</a:t>
            </a:r>
          </a:p>
          <a:p>
            <a:r>
              <a:rPr lang="en-US" sz="1000" dirty="0" smtClean="0">
                <a:latin typeface="Arial Narrow" panose="020B0606020202030204" pitchFamily="34" charset="0"/>
              </a:rPr>
              <a:t>TC = test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D80B6-294B-4728-AB1D-EC4052F01BE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3"/>
          <a:stretch/>
        </p:blipFill>
        <p:spPr bwMode="auto">
          <a:xfrm>
            <a:off x="828819" y="228600"/>
            <a:ext cx="7324581" cy="57956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2995" y="1524000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GPS antenna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8804" y="2286000"/>
            <a:ext cx="827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latin typeface="Arial Narrow" panose="020B0606020202030204" pitchFamily="34" charset="0"/>
              </a:rPr>
              <a:t>Wi-Fi</a:t>
            </a:r>
          </a:p>
          <a:p>
            <a:pPr algn="r"/>
            <a:r>
              <a:rPr lang="en-US" sz="1600" b="1" dirty="0" smtClean="0">
                <a:latin typeface="Arial Narrow" panose="020B0606020202030204" pitchFamily="34" charset="0"/>
              </a:rPr>
              <a:t>antenna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8070" y="2819400"/>
            <a:ext cx="827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latin typeface="Arial Narrow" panose="020B0606020202030204" pitchFamily="34" charset="0"/>
              </a:rPr>
              <a:t>Cellular</a:t>
            </a:r>
          </a:p>
          <a:p>
            <a:pPr algn="r"/>
            <a:r>
              <a:rPr lang="en-US" sz="1600" b="1" dirty="0" smtClean="0">
                <a:latin typeface="Arial Narrow" panose="020B0606020202030204" pitchFamily="34" charset="0"/>
              </a:rPr>
              <a:t>antenna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743" y="2456017"/>
            <a:ext cx="989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Filtered Ethernet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3007" y="2228532"/>
            <a:ext cx="813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Filtered USB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cxnSp>
        <p:nvCxnSpPr>
          <p:cNvPr id="14" name="Elbow Connector 13"/>
          <p:cNvCxnSpPr>
            <a:stCxn id="8" idx="1"/>
          </p:cNvCxnSpPr>
          <p:nvPr/>
        </p:nvCxnSpPr>
        <p:spPr>
          <a:xfrm rot="10800000">
            <a:off x="3777345" y="2228534"/>
            <a:ext cx="175662" cy="292386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0"/>
          </p:cNvCxnSpPr>
          <p:nvPr/>
        </p:nvCxnSpPr>
        <p:spPr>
          <a:xfrm rot="5400000" flipH="1" flipV="1">
            <a:off x="3178511" y="2331461"/>
            <a:ext cx="227484" cy="2162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4630274" y="1693277"/>
            <a:ext cx="272195" cy="26776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4681" y="4800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4306669"/>
            <a:ext cx="4034365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octoBox RF test environment for OTA testing of multi-radio devices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8804" y="5682487"/>
            <a:ext cx="204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OTA = over the air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85800" y="3276600"/>
            <a:ext cx="2702984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Base Station Emulator</a:t>
            </a:r>
            <a:endParaRPr lang="en-US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890665"/>
            <a:ext cx="2702984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Channel Emulator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571999"/>
            <a:ext cx="2702984" cy="14088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RF Amplifier and </a:t>
            </a:r>
          </a:p>
          <a:p>
            <a:pPr algn="ctr"/>
            <a:r>
              <a:rPr lang="en-US" dirty="0" smtClean="0">
                <a:latin typeface="+mn-lt"/>
              </a:rPr>
              <a:t>Calibration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Subsystem</a:t>
            </a:r>
            <a:endParaRPr lang="en-US" dirty="0"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388784" y="5066425"/>
            <a:ext cx="1183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88784" y="5157865"/>
            <a:ext cx="1183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88784" y="5249305"/>
            <a:ext cx="1183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88784" y="5340745"/>
            <a:ext cx="1183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88784" y="5432185"/>
            <a:ext cx="1183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88784" y="5523625"/>
            <a:ext cx="1183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64863" y="373826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60063" y="4352330"/>
            <a:ext cx="0" cy="219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17263" y="373826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12463" y="4352330"/>
            <a:ext cx="0" cy="219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64863" y="4352330"/>
            <a:ext cx="0" cy="219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17263" y="4352330"/>
            <a:ext cx="0" cy="219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69663" y="4352330"/>
            <a:ext cx="0" cy="219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422063" y="4352330"/>
            <a:ext cx="0" cy="219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232062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MIMO-OTA Large Anechoic Chamber Based Testbed</a:t>
            </a:r>
            <a:endParaRPr lang="en-US" dirty="0"/>
          </a:p>
        </p:txBody>
      </p:sp>
      <p:pic>
        <p:nvPicPr>
          <p:cNvPr id="4" name="Picture 3" descr="C:\Users\jsinghaX\Desktop\Anechoic Chamber Pictures for CTIA campaign\IMAG001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1"/>
            <a:ext cx="4267200" cy="2704224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0200" y="321205"/>
            <a:ext cx="2551795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lbow Connector 4"/>
          <p:cNvCxnSpPr>
            <a:stCxn id="16" idx="3"/>
          </p:cNvCxnSpPr>
          <p:nvPr/>
        </p:nvCxnSpPr>
        <p:spPr>
          <a:xfrm>
            <a:off x="3388784" y="3507433"/>
            <a:ext cx="497416" cy="38323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D80B6-294B-4728-AB1D-EC4052F01BE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MIMO OTA Standards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sz="2000" dirty="0" smtClean="0"/>
              <a:t>MIMO OTA test metrics are being standardized by 3GPP and CTIA; Wi-Fi Alliance may be joining</a:t>
            </a:r>
          </a:p>
          <a:p>
            <a:r>
              <a:rPr lang="en-US" sz="2000" dirty="0" smtClean="0"/>
              <a:t>Anechoic chamber</a:t>
            </a:r>
          </a:p>
          <a:p>
            <a:pPr lvl="1"/>
            <a:r>
              <a:rPr lang="en-US" sz="1600" dirty="0" smtClean="0"/>
              <a:t>DUT is surround by multiple antennas inside the chamber </a:t>
            </a:r>
          </a:p>
          <a:p>
            <a:pPr lvl="1"/>
            <a:r>
              <a:rPr lang="en-US" sz="1600" dirty="0" smtClean="0"/>
              <a:t>Multi-cluster 2D measurements on a plane</a:t>
            </a:r>
          </a:p>
          <a:p>
            <a:r>
              <a:rPr lang="en-US" sz="2000" dirty="0" smtClean="0"/>
              <a:t>Reverberation chamber</a:t>
            </a:r>
          </a:p>
          <a:p>
            <a:pPr lvl="1"/>
            <a:r>
              <a:rPr lang="en-US" sz="1600" dirty="0" smtClean="0"/>
              <a:t>Uniform isotropic (3D) propagation is achieved via reflections from metal walls and mechanical stirrers</a:t>
            </a:r>
          </a:p>
          <a:p>
            <a:pPr lvl="1"/>
            <a:r>
              <a:rPr lang="en-US" sz="1600" dirty="0" smtClean="0"/>
              <a:t>An external channel emulator is used to provide power delay profiles, Doppler and multipath fading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9D9EB3-B969-43F0-869D-0A21826829A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9"/>
          <a:stretch/>
        </p:blipFill>
        <p:spPr bwMode="auto">
          <a:xfrm>
            <a:off x="6324600" y="1752600"/>
            <a:ext cx="2605502" cy="199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81800" y="4053923"/>
            <a:ext cx="1575008" cy="13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3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/>
          <a:lstStyle/>
          <a:p>
            <a:r>
              <a:rPr lang="en-US" sz="2800" dirty="0" smtClean="0"/>
              <a:t>There are many variables in the field that impact performance</a:t>
            </a:r>
          </a:p>
          <a:p>
            <a:r>
              <a:rPr lang="en-US" sz="2800" dirty="0" smtClean="0"/>
              <a:t>Upfront design and pre-deployment testing in the lab will make deployment easier and more successful </a:t>
            </a:r>
          </a:p>
          <a:p>
            <a:r>
              <a:rPr lang="en-US" sz="2800" dirty="0" smtClean="0"/>
              <a:t>Ability to record field conditions and reproduce them in the lab can be extremely helpful in QA test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7432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fld id="{747B929A-7D66-4A5F-8DA8-E754F5A9C24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5000" y="5334000"/>
            <a:ext cx="1369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QA = quality assurance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862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Next Session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Part V:</a:t>
            </a: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Connected World</a:t>
            </a:r>
            <a:endParaRPr 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mtClean="0"/>
              <a:t>Friday, </a:t>
            </a:r>
            <a:r>
              <a:rPr lang="en-US" dirty="0" smtClean="0"/>
              <a:t>October 25</a:t>
            </a:r>
            <a:r>
              <a:rPr lang="en-US" baseline="30000" dirty="0" smtClean="0"/>
              <a:t>th</a:t>
            </a:r>
            <a:r>
              <a:rPr lang="en-US" dirty="0" smtClean="0"/>
              <a:t>,  2013</a:t>
            </a:r>
          </a:p>
          <a:p>
            <a:r>
              <a:rPr lang="en-US" dirty="0" smtClean="0"/>
              <a:t>2 pm 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9A159E-1755-49BC-92A0-D4A24B8956F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833284" y="4355068"/>
            <a:ext cx="7477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Visit </a:t>
            </a:r>
            <a:r>
              <a:rPr lang="en-US" dirty="0" smtClean="0">
                <a:hlinkClick r:id="rId2"/>
              </a:rPr>
              <a:t>www.octoscope.com</a:t>
            </a:r>
            <a:r>
              <a:rPr lang="en-US" dirty="0" smtClean="0"/>
              <a:t> for </a:t>
            </a:r>
            <a:r>
              <a:rPr lang="en-US" dirty="0"/>
              <a:t>more </a:t>
            </a:r>
            <a:r>
              <a:rPr lang="en-US" dirty="0" smtClean="0"/>
              <a:t>material and test solution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7714" y="2901676"/>
            <a:ext cx="128432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+mn-cs"/>
              </a:rPr>
              <a:t>Range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9977" y="4446353"/>
            <a:ext cx="222614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Arial" charset="0"/>
                <a:cs typeface="+mn-cs"/>
              </a:rPr>
              <a:t>Packet error rate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692301"/>
            <a:ext cx="12955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+mn-cs"/>
              </a:rPr>
              <a:t>Latency</a:t>
            </a:r>
          </a:p>
        </p:txBody>
      </p:sp>
      <p:sp>
        <p:nvSpPr>
          <p:cNvPr id="9" name="Rectangle 8"/>
          <p:cNvSpPr/>
          <p:nvPr/>
        </p:nvSpPr>
        <p:spPr>
          <a:xfrm>
            <a:off x="665400" y="4495126"/>
            <a:ext cx="29614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Arial" charset="0"/>
                <a:cs typeface="+mn-cs"/>
              </a:rPr>
              <a:t>Backwards compatibility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56520" y="3125415"/>
            <a:ext cx="394691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5700"/>
                  </a:schemeClr>
                </a:solidFill>
                <a:latin typeface="Arial" charset="0"/>
                <a:cs typeface="+mn-cs"/>
              </a:rPr>
              <a:t>Medium access behavior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26888" y="5187623"/>
            <a:ext cx="264848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+mn-cs"/>
              </a:rPr>
              <a:t>Interoperability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15029" y="4272807"/>
            <a:ext cx="257314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cs typeface="+mn-cs"/>
              </a:rPr>
              <a:t>Conformance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70558" y="3581400"/>
            <a:ext cx="43829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Adjacent channel interference</a:t>
            </a:r>
          </a:p>
        </p:txBody>
      </p:sp>
      <p:pic>
        <p:nvPicPr>
          <p:cNvPr id="8202" name="Picture 2" descr="http://coloring.thecolor.com/color/images/Hyundai-HRD5-Concept-Car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26889" r="179" b="17838"/>
          <a:stretch>
            <a:fillRect/>
          </a:stretch>
        </p:blipFill>
        <p:spPr bwMode="auto">
          <a:xfrm>
            <a:off x="457200" y="1163638"/>
            <a:ext cx="2487613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" descr="http://coloring.thecolor.com/color/images/Hyundai-HRD5-Concept-Car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26889" r="179" b="17838"/>
          <a:stretch>
            <a:fillRect/>
          </a:stretch>
        </p:blipFill>
        <p:spPr bwMode="auto">
          <a:xfrm>
            <a:off x="4452143" y="1663530"/>
            <a:ext cx="2487613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9014" flipH="1">
            <a:off x="2771775" y="1209675"/>
            <a:ext cx="609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7262">
            <a:off x="4321174" y="1300787"/>
            <a:ext cx="4603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343508" y="5168053"/>
            <a:ext cx="243947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+mn-cs"/>
              </a:rPr>
              <a:t>Authentication speed</a:t>
            </a:r>
          </a:p>
        </p:txBody>
      </p:sp>
      <p:sp>
        <p:nvSpPr>
          <p:cNvPr id="820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Many Things To Test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0FF8E4-8440-4B36-A1BB-6A618244F6C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estequity.com/Images/new/instek/gos61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2800" y="1371600"/>
            <a:ext cx="2213611" cy="1824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72200" y="1519399"/>
            <a:ext cx="21055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+mn-cs"/>
              </a:rPr>
              <a:t>Multipath</a:t>
            </a:r>
          </a:p>
        </p:txBody>
      </p:sp>
      <p:sp>
        <p:nvSpPr>
          <p:cNvPr id="7" name="Rectangle 6"/>
          <p:cNvSpPr/>
          <p:nvPr/>
        </p:nvSpPr>
        <p:spPr>
          <a:xfrm>
            <a:off x="864534" y="1219200"/>
            <a:ext cx="240771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+mn-cs"/>
              </a:rPr>
              <a:t>Data traffic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5100648"/>
            <a:ext cx="287610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+mn-cs"/>
              </a:rPr>
              <a:t>Motion of radios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3000" y="3610145"/>
            <a:ext cx="28312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  <a:cs typeface="+mn-cs"/>
              </a:rPr>
              <a:t>Radio density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6385" y="2279877"/>
            <a:ext cx="282641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cs typeface="+mn-cs"/>
              </a:rPr>
              <a:t>Interference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63095" y="4795999"/>
            <a:ext cx="121058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0F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charset="0"/>
                <a:cs typeface="+mn-cs"/>
              </a:rPr>
              <a:t>QoS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19800" y="2658249"/>
            <a:ext cx="126829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+mn-cs"/>
              </a:rPr>
              <a:t>Noise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49620" y="3741005"/>
            <a:ext cx="220284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+mn-cs"/>
              </a:rPr>
              <a:t>Shadowing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72244" y="4472833"/>
            <a:ext cx="200567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Security</a:t>
            </a:r>
          </a:p>
        </p:txBody>
      </p:sp>
      <p:sp>
        <p:nvSpPr>
          <p:cNvPr id="9229" name="Title 1"/>
          <p:cNvSpPr>
            <a:spLocks noGrp="1"/>
          </p:cNvSpPr>
          <p:nvPr>
            <p:ph type="title"/>
          </p:nvPr>
        </p:nvSpPr>
        <p:spPr bwMode="auto">
          <a:xfrm>
            <a:off x="436563" y="381000"/>
            <a:ext cx="8255000" cy="76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Many ‘Knobs’ Controlling the Test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D80B6-294B-4728-AB1D-EC4052F01BE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cart tes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1450975"/>
            <a:ext cx="2351087" cy="180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1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295400"/>
            <a:ext cx="5997575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 rot="16200000" flipH="1">
            <a:off x="-1445418" y="3274218"/>
            <a:ext cx="4114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>
                <a:latin typeface="Arial Narrow" panose="020B0606020202030204" pitchFamily="34" charset="0"/>
                <a:ea typeface="MS PGothic" panose="020B0600070205080204" pitchFamily="34" charset="-128"/>
              </a:rPr>
              <a:t>Throughput  (frames per sec)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83375" y="3386138"/>
            <a:ext cx="2057400" cy="135413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88138" y="4718050"/>
            <a:ext cx="2057400" cy="92075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5367" name="Object 15"/>
          <p:cNvGraphicFramePr>
            <a:graphicFrameLocks noChangeAspect="1"/>
          </p:cNvGraphicFramePr>
          <p:nvPr/>
        </p:nvGraphicFramePr>
        <p:xfrm>
          <a:off x="6846888" y="5081588"/>
          <a:ext cx="17399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Image" r:id="rId5" imgW="8634921" imgH="5130159" progId="">
                  <p:embed/>
                </p:oleObj>
              </mc:Choice>
              <mc:Fallback>
                <p:oleObj name="Image" r:id="rId5" imgW="8634921" imgH="51301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2306"/>
                      <a:stretch>
                        <a:fillRect/>
                      </a:stretch>
                    </p:blipFill>
                    <p:spPr bwMode="auto">
                      <a:xfrm>
                        <a:off x="6846888" y="5081588"/>
                        <a:ext cx="17399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077200" y="4549775"/>
            <a:ext cx="381000" cy="327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Elbow Connector 18"/>
          <p:cNvCxnSpPr>
            <a:endCxn id="7" idx="0"/>
          </p:cNvCxnSpPr>
          <p:nvPr/>
        </p:nvCxnSpPr>
        <p:spPr>
          <a:xfrm>
            <a:off x="7891463" y="4229100"/>
            <a:ext cx="376237" cy="320675"/>
          </a:xfrm>
          <a:prstGeom prst="bentConnector2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2"/>
          </p:cNvCxnSpPr>
          <p:nvPr/>
        </p:nvCxnSpPr>
        <p:spPr>
          <a:xfrm rot="5400000">
            <a:off x="7889875" y="4703763"/>
            <a:ext cx="204788" cy="550862"/>
          </a:xfrm>
          <a:prstGeom prst="bentConnector3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16"/>
          <p:cNvSpPr txBox="1">
            <a:spLocks noChangeArrowheads="1"/>
          </p:cNvSpPr>
          <p:nvPr/>
        </p:nvSpPr>
        <p:spPr bwMode="auto">
          <a:xfrm>
            <a:off x="1600200" y="3073400"/>
            <a:ext cx="43434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70C0"/>
                </a:solidFill>
                <a:ea typeface="MS PGothic" panose="020B0600070205080204" pitchFamily="34" charset="-128"/>
              </a:rPr>
              <a:t>Variability from  test to test due to noise and interference</a:t>
            </a:r>
          </a:p>
        </p:txBody>
      </p:sp>
      <p:sp>
        <p:nvSpPr>
          <p:cNvPr id="15372" name="TextBox 17"/>
          <p:cNvSpPr txBox="1">
            <a:spLocks noChangeArrowheads="1"/>
          </p:cNvSpPr>
          <p:nvPr/>
        </p:nvSpPr>
        <p:spPr bwMode="auto">
          <a:xfrm>
            <a:off x="1447800" y="4495800"/>
            <a:ext cx="41910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70C0"/>
                </a:solidFill>
                <a:ea typeface="MS PGothic" panose="020B0600070205080204" pitchFamily="34" charset="-128"/>
              </a:rPr>
              <a:t>Stable, repeatable results in the controlled RF environment</a:t>
            </a:r>
          </a:p>
        </p:txBody>
      </p:sp>
      <p:pic>
        <p:nvPicPr>
          <p:cNvPr id="15373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3538538"/>
            <a:ext cx="1371600" cy="116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7924800" y="4498975"/>
            <a:ext cx="749300" cy="377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Title 5"/>
          <p:cNvSpPr>
            <a:spLocks noGrp="1"/>
          </p:cNvSpPr>
          <p:nvPr>
            <p:ph type="title"/>
          </p:nvPr>
        </p:nvSpPr>
        <p:spPr bwMode="auto">
          <a:xfrm>
            <a:off x="228600" y="236537"/>
            <a:ext cx="86106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dirty="0" smtClean="0"/>
              <a:t>Open Air vs. Controlled RF Environment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6600" y="5486400"/>
            <a:ext cx="1066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7" name="TextBox 19"/>
          <p:cNvSpPr txBox="1">
            <a:spLocks noChangeArrowheads="1"/>
          </p:cNvSpPr>
          <p:nvPr/>
        </p:nvSpPr>
        <p:spPr bwMode="auto">
          <a:xfrm flipH="1">
            <a:off x="1819275" y="5370513"/>
            <a:ext cx="411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>
                <a:latin typeface="Arial Narrow" panose="020B0606020202030204" pitchFamily="34" charset="0"/>
                <a:ea typeface="MS PGothic" panose="020B0600070205080204" pitchFamily="34" charset="-128"/>
              </a:rPr>
              <a:t>Throughput  (frames per sec)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4DED6F-FC86-493D-AE4F-5B4C000B3F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Open Air Throughput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343400"/>
            <a:ext cx="7772400" cy="1676400"/>
          </a:xfrm>
        </p:spPr>
        <p:txBody>
          <a:bodyPr/>
          <a:lstStyle/>
          <a:p>
            <a:r>
              <a:rPr lang="en-US" sz="2000" dirty="0" smtClean="0"/>
              <a:t>Open air testing (e.g. performance vs. distance) requires averaging results</a:t>
            </a:r>
          </a:p>
          <a:p>
            <a:pPr lvl="1"/>
            <a:r>
              <a:rPr lang="en-US" sz="1800" dirty="0" smtClean="0"/>
              <a:t>… vs. time - to cancel variability due to noise</a:t>
            </a:r>
          </a:p>
          <a:p>
            <a:pPr lvl="1"/>
            <a:r>
              <a:rPr lang="en-US" sz="1800" dirty="0" smtClean="0"/>
              <a:t>… vs. DUT orientation - to compensate </a:t>
            </a:r>
            <a:br>
              <a:rPr lang="en-US" sz="1800" dirty="0" smtClean="0"/>
            </a:br>
            <a:r>
              <a:rPr lang="en-US" sz="1800" dirty="0" smtClean="0"/>
              <a:t>for antenna field asymmetries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720352"/>
            <a:ext cx="384110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29000" y="2869049"/>
            <a:ext cx="243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DUT rotated on turntable or positioned at  0</a:t>
            </a:r>
            <a:r>
              <a:rPr lang="en-US" sz="1400" dirty="0">
                <a:solidFill>
                  <a:srgbClr val="00B050"/>
                </a:solidFill>
              </a:rPr>
              <a:t>°, 90°, 180° </a:t>
            </a:r>
            <a:r>
              <a:rPr lang="en-US" sz="1400" dirty="0" smtClean="0">
                <a:solidFill>
                  <a:srgbClr val="00B050"/>
                </a:solidFill>
              </a:rPr>
              <a:t>and </a:t>
            </a:r>
            <a:r>
              <a:rPr lang="en-US" sz="1400" dirty="0">
                <a:solidFill>
                  <a:srgbClr val="00B050"/>
                </a:solidFill>
              </a:rPr>
              <a:t>270°  </a:t>
            </a:r>
            <a:r>
              <a:rPr lang="en-US" sz="1400" dirty="0" smtClean="0">
                <a:solidFill>
                  <a:srgbClr val="00B050"/>
                </a:solidFill>
              </a:rPr>
              <a:t>for 4 measurements that are later averaged.  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6476999"/>
            <a:ext cx="13131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DUT = device under test</a:t>
            </a:r>
          </a:p>
        </p:txBody>
      </p:sp>
      <p:pic>
        <p:nvPicPr>
          <p:cNvPr id="18" name="Picture 10" descr="cart tes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1" y="1600200"/>
            <a:ext cx="2895600" cy="222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7432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fld id="{747B929A-7D66-4A5F-8DA8-E754F5A9C24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Air LTE Throughput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715000" cy="4876800"/>
          </a:xfrm>
        </p:spPr>
        <p:txBody>
          <a:bodyPr/>
          <a:lstStyle/>
          <a:p>
            <a:r>
              <a:rPr lang="en-US" sz="2000" dirty="0" smtClean="0"/>
              <a:t>Informal drive-through testing of initial Verizon LTE deployments in the Boston area</a:t>
            </a:r>
          </a:p>
          <a:p>
            <a:r>
              <a:rPr lang="en-US" sz="2000" dirty="0" smtClean="0"/>
              <a:t>Measure throughput using </a:t>
            </a:r>
            <a:r>
              <a:rPr lang="en-US" sz="2000" dirty="0" smtClean="0">
                <a:hlinkClick r:id="rId3"/>
              </a:rPr>
              <a:t>www.speedtest.net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Based on </a:t>
            </a:r>
            <a:r>
              <a:rPr lang="en-US" sz="2000" smtClean="0"/>
              <a:t>our sniffer </a:t>
            </a:r>
            <a:r>
              <a:rPr lang="en-US" sz="2000" dirty="0" smtClean="0"/>
              <a:t>measurements of </a:t>
            </a:r>
            <a:r>
              <a:rPr lang="en-US" sz="2000" dirty="0"/>
              <a:t>the </a:t>
            </a:r>
            <a:r>
              <a:rPr lang="en-US" sz="2000" dirty="0" smtClean="0"/>
              <a:t>speedtest.net running on the desktop </a:t>
            </a:r>
            <a:r>
              <a:rPr lang="en-US" sz="2000" dirty="0"/>
              <a:t>and </a:t>
            </a:r>
            <a:r>
              <a:rPr lang="en-US" sz="2000" dirty="0" smtClean="0"/>
              <a:t>iPhone:</a:t>
            </a:r>
            <a:endParaRPr lang="en-US" sz="2000" dirty="0"/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program uses HTTP protocol to download and upload large </a:t>
            </a:r>
            <a:r>
              <a:rPr lang="en-US" sz="1800" dirty="0" smtClean="0"/>
              <a:t>images multiple times</a:t>
            </a:r>
            <a:endParaRPr lang="en-US" sz="1800" dirty="0"/>
          </a:p>
          <a:p>
            <a:r>
              <a:rPr lang="en-US" sz="2000" dirty="0"/>
              <a:t>The test runs for about 10 sec in </a:t>
            </a:r>
            <a:r>
              <a:rPr lang="en-US" sz="2000" dirty="0" smtClean="0"/>
              <a:t>each direction</a:t>
            </a:r>
          </a:p>
          <a:p>
            <a:r>
              <a:rPr lang="en-US" sz="2000" dirty="0" err="1"/>
              <a:t>Ookla</a:t>
            </a:r>
            <a:r>
              <a:rPr lang="en-US" sz="2000" dirty="0"/>
              <a:t> operates </a:t>
            </a:r>
            <a:r>
              <a:rPr lang="en-US" sz="2000" dirty="0" smtClean="0"/>
              <a:t>speedtest.net </a:t>
            </a:r>
            <a:r>
              <a:rPr lang="en-US" sz="2000" dirty="0"/>
              <a:t>using </a:t>
            </a:r>
            <a:r>
              <a:rPr lang="en-US" sz="2000" dirty="0" smtClean="0"/>
              <a:t>many servers around the world and routing the test traffic to the nearest server </a:t>
            </a:r>
          </a:p>
          <a:p>
            <a:pPr lvl="1"/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www.ookla.com/speedtest.php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438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D80B6-294B-4728-AB1D-EC4052F01BE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Verizon LTE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4489-EDDE-4FC8-9D05-FACCA8B0978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447800"/>
            <a:ext cx="8475663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33375" y="3657600"/>
            <a:ext cx="4086225" cy="251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76487" y="1219200"/>
            <a:ext cx="0" cy="2438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3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171570" y="866001"/>
            <a:ext cx="4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msec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>
            <a:endCxn id="15" idx="1"/>
          </p:cNvCxnSpPr>
          <p:nvPr/>
        </p:nvCxnSpPr>
        <p:spPr>
          <a:xfrm>
            <a:off x="2133600" y="1004500"/>
            <a:ext cx="103797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44836" y="866001"/>
            <a:ext cx="45076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kbps</a:t>
            </a:r>
            <a:endParaRPr lang="en-US" sz="12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19113" y="1090613"/>
          <a:ext cx="3127257" cy="502689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28687"/>
                <a:gridCol w="685800"/>
                <a:gridCol w="547232"/>
                <a:gridCol w="482769"/>
                <a:gridCol w="482769"/>
              </a:tblGrid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Date</a:t>
                      </a:r>
                      <a:endParaRPr lang="en-US" sz="105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ConnType</a:t>
                      </a:r>
                      <a:endParaRPr lang="en-US" sz="1050" b="1" i="0" u="none" strike="noStrike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Download</a:t>
                      </a:r>
                      <a:endParaRPr lang="en-US" sz="105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Upload</a:t>
                      </a:r>
                      <a:endParaRPr lang="en-US" sz="1050" b="1" i="0" u="none" strike="noStrike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Latency</a:t>
                      </a:r>
                      <a:endParaRPr lang="en-US" sz="1050" b="1" i="0" u="none" strike="noStrike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11:10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19518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4920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11:10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19518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3983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11:09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17300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2772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11:05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Ehrpd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1917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194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11:00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Ehrpd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742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148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10:57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Ehrpd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1373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842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150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10:56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Ehrpd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1910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10:55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11467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309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10:55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35694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6542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10:54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31827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7324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10:53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21281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7423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 Narrow" panose="020B0606020202030204" pitchFamily="34" charset="0"/>
                        </a:rPr>
                        <a:t>10/2/2011 10:53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9455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6937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10:52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18291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4633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10:39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Ehrpd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2341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954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179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10:37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14298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989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10:36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41880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7882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10:36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34324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7346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10:36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42962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8904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10:35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44814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7583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10:35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22561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9205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10:35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14173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3284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10:32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Ehrpd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1593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830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192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10:29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8507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262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10:29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12333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1002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10:28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34996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10387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88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10:28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49833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14801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10:25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29931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8027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10:25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20394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8460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10/2/2011 10:25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  <a:latin typeface="Arial Narrow" panose="020B0606020202030204" pitchFamily="34" charset="0"/>
                        </a:rPr>
                        <a:t>Lte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 Narrow" panose="020B0606020202030204" pitchFamily="34" charset="0"/>
                        </a:rPr>
                        <a:t>17250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 Narrow" panose="020B0606020202030204" pitchFamily="34" charset="0"/>
                        </a:rPr>
                        <a:t>5815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Arial Narrow" panose="020B0606020202030204" pitchFamily="34" charset="0"/>
                        </a:rPr>
                        <a:t>99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19963"/>
          </a:xfrm>
          <a:ln>
            <a:noFill/>
          </a:ln>
        </p:spPr>
        <p:txBody>
          <a:bodyPr/>
          <a:lstStyle/>
          <a:p>
            <a:r>
              <a:rPr lang="en-US" dirty="0" smtClean="0"/>
              <a:t>Verizon Throughput speedtest.com 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3819525" y="827447"/>
          <a:ext cx="4867275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3819525" y="3390900"/>
          <a:ext cx="4848225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85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1548</Words>
  <Application>Microsoft Office PowerPoint</Application>
  <PresentationFormat>On-screen Show (4:3)</PresentationFormat>
  <Paragraphs>478</Paragraphs>
  <Slides>29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MS PGothic</vt:lpstr>
      <vt:lpstr>Aharoni</vt:lpstr>
      <vt:lpstr>Arial</vt:lpstr>
      <vt:lpstr>Arial Narrow</vt:lpstr>
      <vt:lpstr>Calibri</vt:lpstr>
      <vt:lpstr>Symbol</vt:lpstr>
      <vt:lpstr>Tahoma</vt:lpstr>
      <vt:lpstr>Office Theme</vt:lpstr>
      <vt:lpstr>Image</vt:lpstr>
      <vt:lpstr>MIMO Radio Technology</vt:lpstr>
      <vt:lpstr>Outline</vt:lpstr>
      <vt:lpstr>Many Things To Test</vt:lpstr>
      <vt:lpstr>Many ‘Knobs’ Controlling the Test</vt:lpstr>
      <vt:lpstr>Open Air vs. Controlled RF Environment</vt:lpstr>
      <vt:lpstr>Open Air Throughput Test</vt:lpstr>
      <vt:lpstr>Open Air LTE Throughput Test</vt:lpstr>
      <vt:lpstr>Verizon LTE Measurements</vt:lpstr>
      <vt:lpstr>Verizon Throughput speedtest.com </vt:lpstr>
      <vt:lpstr>LTE Throughput Measured</vt:lpstr>
      <vt:lpstr>Controlled Environment Testing</vt:lpstr>
      <vt:lpstr>Controlled Environment Testing</vt:lpstr>
      <vt:lpstr>Wireless Test Standards of Note</vt:lpstr>
      <vt:lpstr>Wi-Fi Alliance Certification </vt:lpstr>
      <vt:lpstr>IEEE 802.11 Test Specification</vt:lpstr>
      <vt:lpstr>Examples of 802.11.2 Test Metrics</vt:lpstr>
      <vt:lpstr>Test Environments per 802.11.2</vt:lpstr>
      <vt:lpstr>COAT Throughput Testing</vt:lpstr>
      <vt:lpstr>COAT Testbed Block Diagram</vt:lpstr>
      <vt:lpstr>MIMO Test Antenna Array</vt:lpstr>
      <vt:lpstr>Multipath – Home Environment</vt:lpstr>
      <vt:lpstr>Radio Performance Testing</vt:lpstr>
      <vt:lpstr>3GPP Groups and Certification</vt:lpstr>
      <vt:lpstr>Handset Certification Testbed</vt:lpstr>
      <vt:lpstr>PowerPoint Presentation</vt:lpstr>
      <vt:lpstr>MIMO-OTA Large Anechoic Chamber Based Testbed</vt:lpstr>
      <vt:lpstr>MIMO OTA Standards</vt:lpstr>
      <vt:lpstr>Concluding Thoughts</vt:lpstr>
      <vt:lpstr>Next Session</vt:lpstr>
    </vt:vector>
  </TitlesOfParts>
  <Company>UBM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creator>test</dc:creator>
  <cp:lastModifiedBy>Microsoft account</cp:lastModifiedBy>
  <cp:revision>50</cp:revision>
  <dcterms:created xsi:type="dcterms:W3CDTF">2011-12-16T23:28:29Z</dcterms:created>
  <dcterms:modified xsi:type="dcterms:W3CDTF">2013-10-15T19:46:40Z</dcterms:modified>
</cp:coreProperties>
</file>