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4" r:id="rId4"/>
    <p:sldId id="294" r:id="rId5"/>
    <p:sldId id="293" r:id="rId6"/>
    <p:sldId id="288" r:id="rId7"/>
    <p:sldId id="285" r:id="rId8"/>
    <p:sldId id="264" r:id="rId9"/>
    <p:sldId id="286" r:id="rId10"/>
    <p:sldId id="287" r:id="rId11"/>
    <p:sldId id="289" r:id="rId12"/>
    <p:sldId id="271" r:id="rId13"/>
    <p:sldId id="260" r:id="rId14"/>
    <p:sldId id="261" r:id="rId15"/>
    <p:sldId id="292" r:id="rId16"/>
    <p:sldId id="258" r:id="rId17"/>
    <p:sldId id="259" r:id="rId18"/>
    <p:sldId id="270" r:id="rId19"/>
    <p:sldId id="282" r:id="rId20"/>
    <p:sldId id="281" r:id="rId21"/>
    <p:sldId id="262" r:id="rId22"/>
    <p:sldId id="291" r:id="rId23"/>
    <p:sldId id="276" r:id="rId24"/>
    <p:sldId id="274" r:id="rId25"/>
    <p:sldId id="268" r:id="rId26"/>
    <p:sldId id="26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C00"/>
    <a:srgbClr val="CC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5" d="100"/>
          <a:sy n="75" d="100"/>
        </p:scale>
        <p:origin x="260"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ctoscope\Documents\0work\0ctoscope\clients\Alpine\TVBchanne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3.433641975308642E-2"/>
          <c:y val="0.30607262035030453"/>
          <c:w val="0.94376154369592691"/>
          <c:h val="0.25115952594613178"/>
        </c:manualLayout>
      </c:layout>
      <c:scatterChart>
        <c:scatterStyle val="lineMarker"/>
        <c:varyColors val="0"/>
        <c:ser>
          <c:idx val="0"/>
          <c:order val="0"/>
          <c:tx>
            <c:v>FCC White Spaces</c:v>
          </c:tx>
          <c:spPr>
            <a:ln w="28575">
              <a:noFill/>
            </a:ln>
          </c:spPr>
          <c:marker>
            <c:spPr>
              <a:solidFill>
                <a:srgbClr val="00B0F0"/>
              </a:solidFill>
              <a:ln>
                <a:noFill/>
              </a:ln>
            </c:spPr>
          </c:marker>
          <c:xVal>
            <c:numRef>
              <c:f>FCC!$E$18:$E$67</c:f>
              <c:numCache>
                <c:formatCode>General</c:formatCode>
                <c:ptCount val="50"/>
                <c:pt idx="0">
                  <c:v>54</c:v>
                </c:pt>
                <c:pt idx="1">
                  <c:v>60</c:v>
                </c:pt>
                <c:pt idx="2">
                  <c:v>66</c:v>
                </c:pt>
                <c:pt idx="3">
                  <c:v>76</c:v>
                </c:pt>
                <c:pt idx="4">
                  <c:v>82</c:v>
                </c:pt>
                <c:pt idx="5">
                  <c:v>174</c:v>
                </c:pt>
                <c:pt idx="6">
                  <c:v>180</c:v>
                </c:pt>
                <c:pt idx="7">
                  <c:v>186</c:v>
                </c:pt>
                <c:pt idx="8">
                  <c:v>192</c:v>
                </c:pt>
                <c:pt idx="9">
                  <c:v>198</c:v>
                </c:pt>
                <c:pt idx="10">
                  <c:v>204</c:v>
                </c:pt>
                <c:pt idx="11">
                  <c:v>210</c:v>
                </c:pt>
                <c:pt idx="12">
                  <c:v>470</c:v>
                </c:pt>
                <c:pt idx="13">
                  <c:v>476</c:v>
                </c:pt>
                <c:pt idx="14">
                  <c:v>482</c:v>
                </c:pt>
                <c:pt idx="15">
                  <c:v>488</c:v>
                </c:pt>
                <c:pt idx="16">
                  <c:v>494</c:v>
                </c:pt>
                <c:pt idx="17">
                  <c:v>500</c:v>
                </c:pt>
                <c:pt idx="18">
                  <c:v>506</c:v>
                </c:pt>
                <c:pt idx="19">
                  <c:v>512</c:v>
                </c:pt>
                <c:pt idx="20">
                  <c:v>518</c:v>
                </c:pt>
                <c:pt idx="21">
                  <c:v>524</c:v>
                </c:pt>
                <c:pt idx="22">
                  <c:v>530</c:v>
                </c:pt>
                <c:pt idx="23">
                  <c:v>536</c:v>
                </c:pt>
                <c:pt idx="24">
                  <c:v>542</c:v>
                </c:pt>
                <c:pt idx="25">
                  <c:v>548</c:v>
                </c:pt>
                <c:pt idx="26">
                  <c:v>554</c:v>
                </c:pt>
                <c:pt idx="27">
                  <c:v>560</c:v>
                </c:pt>
                <c:pt idx="28">
                  <c:v>566</c:v>
                </c:pt>
                <c:pt idx="29">
                  <c:v>572</c:v>
                </c:pt>
                <c:pt idx="30">
                  <c:v>578</c:v>
                </c:pt>
                <c:pt idx="31">
                  <c:v>584</c:v>
                </c:pt>
                <c:pt idx="32">
                  <c:v>590</c:v>
                </c:pt>
                <c:pt idx="33">
                  <c:v>596</c:v>
                </c:pt>
                <c:pt idx="34">
                  <c:v>602</c:v>
                </c:pt>
                <c:pt idx="35">
                  <c:v>608</c:v>
                </c:pt>
                <c:pt idx="36">
                  <c:v>614</c:v>
                </c:pt>
                <c:pt idx="37">
                  <c:v>620</c:v>
                </c:pt>
                <c:pt idx="38">
                  <c:v>626</c:v>
                </c:pt>
                <c:pt idx="39">
                  <c:v>632</c:v>
                </c:pt>
                <c:pt idx="40">
                  <c:v>638</c:v>
                </c:pt>
                <c:pt idx="41">
                  <c:v>644</c:v>
                </c:pt>
                <c:pt idx="42">
                  <c:v>650</c:v>
                </c:pt>
                <c:pt idx="43">
                  <c:v>656</c:v>
                </c:pt>
                <c:pt idx="44">
                  <c:v>662</c:v>
                </c:pt>
                <c:pt idx="45">
                  <c:v>668</c:v>
                </c:pt>
                <c:pt idx="46">
                  <c:v>674</c:v>
                </c:pt>
                <c:pt idx="47">
                  <c:v>680</c:v>
                </c:pt>
                <c:pt idx="48">
                  <c:v>686</c:v>
                </c:pt>
                <c:pt idx="49">
                  <c:v>692</c:v>
                </c:pt>
              </c:numCache>
            </c:numRef>
          </c:xVal>
          <c:yVal>
            <c:numRef>
              <c:f>FCC!$G$18:$G$67</c:f>
              <c:numCache>
                <c:formatCode>General</c:formatCode>
                <c:ptCount val="50"/>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numCache>
            </c:numRef>
          </c:yVal>
          <c:smooth val="0"/>
        </c:ser>
        <c:ser>
          <c:idx val="1"/>
          <c:order val="1"/>
          <c:tx>
            <c:v>ECC White Spaces</c:v>
          </c:tx>
          <c:spPr>
            <a:ln w="28575">
              <a:noFill/>
            </a:ln>
          </c:spPr>
          <c:xVal>
            <c:numRef>
              <c:f>ECC!$C$5:$C$45</c:f>
              <c:numCache>
                <c:formatCode>General</c:formatCode>
                <c:ptCount val="41"/>
                <c:pt idx="0">
                  <c:v>470</c:v>
                </c:pt>
                <c:pt idx="1">
                  <c:v>478</c:v>
                </c:pt>
                <c:pt idx="2">
                  <c:v>486</c:v>
                </c:pt>
                <c:pt idx="3">
                  <c:v>494</c:v>
                </c:pt>
                <c:pt idx="4">
                  <c:v>502</c:v>
                </c:pt>
                <c:pt idx="5">
                  <c:v>510</c:v>
                </c:pt>
                <c:pt idx="6">
                  <c:v>518</c:v>
                </c:pt>
                <c:pt idx="7">
                  <c:v>526</c:v>
                </c:pt>
                <c:pt idx="8">
                  <c:v>534</c:v>
                </c:pt>
                <c:pt idx="9">
                  <c:v>542</c:v>
                </c:pt>
                <c:pt idx="10">
                  <c:v>550</c:v>
                </c:pt>
                <c:pt idx="11">
                  <c:v>558</c:v>
                </c:pt>
                <c:pt idx="12">
                  <c:v>566</c:v>
                </c:pt>
                <c:pt idx="13">
                  <c:v>574</c:v>
                </c:pt>
                <c:pt idx="14">
                  <c:v>582</c:v>
                </c:pt>
                <c:pt idx="15">
                  <c:v>590</c:v>
                </c:pt>
                <c:pt idx="16">
                  <c:v>598</c:v>
                </c:pt>
                <c:pt idx="17">
                  <c:v>606</c:v>
                </c:pt>
                <c:pt idx="18">
                  <c:v>614</c:v>
                </c:pt>
                <c:pt idx="19">
                  <c:v>622</c:v>
                </c:pt>
                <c:pt idx="20">
                  <c:v>630</c:v>
                </c:pt>
                <c:pt idx="21">
                  <c:v>638</c:v>
                </c:pt>
                <c:pt idx="22">
                  <c:v>646</c:v>
                </c:pt>
                <c:pt idx="23">
                  <c:v>654</c:v>
                </c:pt>
                <c:pt idx="24">
                  <c:v>662</c:v>
                </c:pt>
                <c:pt idx="25">
                  <c:v>670</c:v>
                </c:pt>
                <c:pt idx="26">
                  <c:v>678</c:v>
                </c:pt>
                <c:pt idx="27">
                  <c:v>686</c:v>
                </c:pt>
                <c:pt idx="28">
                  <c:v>694</c:v>
                </c:pt>
                <c:pt idx="29">
                  <c:v>702</c:v>
                </c:pt>
                <c:pt idx="30">
                  <c:v>710</c:v>
                </c:pt>
                <c:pt idx="31">
                  <c:v>718</c:v>
                </c:pt>
                <c:pt idx="32">
                  <c:v>726</c:v>
                </c:pt>
                <c:pt idx="33">
                  <c:v>734</c:v>
                </c:pt>
                <c:pt idx="34">
                  <c:v>742</c:v>
                </c:pt>
                <c:pt idx="35">
                  <c:v>750</c:v>
                </c:pt>
                <c:pt idx="36">
                  <c:v>758</c:v>
                </c:pt>
                <c:pt idx="37">
                  <c:v>766</c:v>
                </c:pt>
                <c:pt idx="38">
                  <c:v>774</c:v>
                </c:pt>
                <c:pt idx="39">
                  <c:v>782</c:v>
                </c:pt>
                <c:pt idx="40">
                  <c:v>790</c:v>
                </c:pt>
              </c:numCache>
            </c:numRef>
          </c:xVal>
          <c:yVal>
            <c:numRef>
              <c:f>ECC!$F$5:$F$45</c:f>
              <c:numCache>
                <c:formatCode>General</c:formatCode>
                <c:ptCount val="41"/>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numCache>
            </c:numRef>
          </c:yVal>
          <c:smooth val="0"/>
        </c:ser>
        <c:ser>
          <c:idx val="2"/>
          <c:order val="2"/>
          <c:tx>
            <c:v>Low-700</c:v>
          </c:tx>
          <c:spPr>
            <a:ln w="28575">
              <a:solidFill>
                <a:srgbClr val="7030A0"/>
              </a:solidFill>
            </a:ln>
          </c:spPr>
          <c:marker>
            <c:spPr>
              <a:solidFill>
                <a:srgbClr val="7030A0"/>
              </a:solidFill>
              <a:ln>
                <a:solidFill>
                  <a:srgbClr val="7030A0"/>
                </a:solidFill>
              </a:ln>
            </c:spPr>
          </c:marker>
          <c:xVal>
            <c:numRef>
              <c:f>Sheet1!$C$16:$C$23</c:f>
              <c:numCache>
                <c:formatCode>General</c:formatCode>
                <c:ptCount val="8"/>
                <c:pt idx="0">
                  <c:v>698</c:v>
                </c:pt>
                <c:pt idx="1">
                  <c:v>704</c:v>
                </c:pt>
                <c:pt idx="2">
                  <c:v>710</c:v>
                </c:pt>
                <c:pt idx="3">
                  <c:v>716</c:v>
                </c:pt>
                <c:pt idx="4">
                  <c:v>722</c:v>
                </c:pt>
                <c:pt idx="5">
                  <c:v>728</c:v>
                </c:pt>
                <c:pt idx="6">
                  <c:v>734</c:v>
                </c:pt>
                <c:pt idx="7">
                  <c:v>740</c:v>
                </c:pt>
              </c:numCache>
            </c:numRef>
          </c:xVal>
          <c:yVal>
            <c:numRef>
              <c:f>Sheet1!$E$16:$E$23</c:f>
              <c:numCache>
                <c:formatCode>General</c:formatCode>
                <c:ptCount val="8"/>
                <c:pt idx="0">
                  <c:v>1</c:v>
                </c:pt>
                <c:pt idx="1">
                  <c:v>1</c:v>
                </c:pt>
                <c:pt idx="2">
                  <c:v>1</c:v>
                </c:pt>
                <c:pt idx="3">
                  <c:v>1</c:v>
                </c:pt>
                <c:pt idx="4">
                  <c:v>1</c:v>
                </c:pt>
                <c:pt idx="5">
                  <c:v>1</c:v>
                </c:pt>
                <c:pt idx="6">
                  <c:v>1</c:v>
                </c:pt>
                <c:pt idx="7">
                  <c:v>1</c:v>
                </c:pt>
              </c:numCache>
            </c:numRef>
          </c:yVal>
          <c:smooth val="0"/>
        </c:ser>
        <c:ser>
          <c:idx val="3"/>
          <c:order val="3"/>
          <c:tx>
            <c:v>Hi-700</c:v>
          </c:tx>
          <c:spPr>
            <a:ln w="28575">
              <a:solidFill>
                <a:srgbClr val="C00000"/>
              </a:solidFill>
            </a:ln>
          </c:spPr>
          <c:marker>
            <c:spPr>
              <a:solidFill>
                <a:srgbClr val="C00000"/>
              </a:solidFill>
              <a:ln>
                <a:solidFill>
                  <a:srgbClr val="C00000"/>
                </a:solidFill>
              </a:ln>
            </c:spPr>
          </c:marker>
          <c:xVal>
            <c:numRef>
              <c:f>Sheet1!$C$24:$C$33</c:f>
              <c:numCache>
                <c:formatCode>General</c:formatCode>
                <c:ptCount val="10"/>
                <c:pt idx="0">
                  <c:v>746</c:v>
                </c:pt>
                <c:pt idx="1">
                  <c:v>752</c:v>
                </c:pt>
                <c:pt idx="2">
                  <c:v>758</c:v>
                </c:pt>
                <c:pt idx="3">
                  <c:v>764</c:v>
                </c:pt>
                <c:pt idx="4">
                  <c:v>770</c:v>
                </c:pt>
                <c:pt idx="5">
                  <c:v>776</c:v>
                </c:pt>
                <c:pt idx="6">
                  <c:v>782</c:v>
                </c:pt>
                <c:pt idx="7">
                  <c:v>788</c:v>
                </c:pt>
                <c:pt idx="8">
                  <c:v>794</c:v>
                </c:pt>
                <c:pt idx="9">
                  <c:v>800</c:v>
                </c:pt>
              </c:numCache>
            </c:numRef>
          </c:xVal>
          <c:yVal>
            <c:numRef>
              <c:f>Sheet1!$E$24:$E$33</c:f>
              <c:numCache>
                <c:formatCode>General</c:formatCode>
                <c:ptCount val="10"/>
                <c:pt idx="0">
                  <c:v>2</c:v>
                </c:pt>
                <c:pt idx="1">
                  <c:v>2</c:v>
                </c:pt>
                <c:pt idx="2">
                  <c:v>2</c:v>
                </c:pt>
                <c:pt idx="3">
                  <c:v>2</c:v>
                </c:pt>
                <c:pt idx="4">
                  <c:v>2</c:v>
                </c:pt>
                <c:pt idx="5">
                  <c:v>2</c:v>
                </c:pt>
                <c:pt idx="6">
                  <c:v>2</c:v>
                </c:pt>
                <c:pt idx="7">
                  <c:v>2</c:v>
                </c:pt>
                <c:pt idx="8">
                  <c:v>2</c:v>
                </c:pt>
                <c:pt idx="9">
                  <c:v>2</c:v>
                </c:pt>
              </c:numCache>
            </c:numRef>
          </c:yVal>
          <c:smooth val="0"/>
        </c:ser>
        <c:dLbls>
          <c:showLegendKey val="0"/>
          <c:showVal val="0"/>
          <c:showCatName val="0"/>
          <c:showSerName val="0"/>
          <c:showPercent val="0"/>
          <c:showBubbleSize val="0"/>
        </c:dLbls>
        <c:axId val="576052992"/>
        <c:axId val="576053384"/>
      </c:scatterChart>
      <c:valAx>
        <c:axId val="576052992"/>
        <c:scaling>
          <c:orientation val="minMax"/>
          <c:max val="900"/>
          <c:min val="0"/>
        </c:scaling>
        <c:delete val="0"/>
        <c:axPos val="b"/>
        <c:numFmt formatCode="General" sourceLinked="1"/>
        <c:majorTickMark val="out"/>
        <c:minorTickMark val="none"/>
        <c:tickLblPos val="nextTo"/>
        <c:txPr>
          <a:bodyPr/>
          <a:lstStyle/>
          <a:p>
            <a:pPr>
              <a:defRPr sz="1400"/>
            </a:pPr>
            <a:endParaRPr lang="en-US"/>
          </a:p>
        </c:txPr>
        <c:crossAx val="576053384"/>
        <c:crosses val="autoZero"/>
        <c:crossBetween val="midCat"/>
      </c:valAx>
      <c:valAx>
        <c:axId val="576053384"/>
        <c:scaling>
          <c:orientation val="minMax"/>
        </c:scaling>
        <c:delete val="1"/>
        <c:axPos val="l"/>
        <c:majorGridlines/>
        <c:numFmt formatCode="General" sourceLinked="1"/>
        <c:majorTickMark val="out"/>
        <c:minorTickMark val="none"/>
        <c:tickLblPos val="nextTo"/>
        <c:crossAx val="576052992"/>
        <c:crosses val="autoZero"/>
        <c:crossBetween val="midCat"/>
      </c:valAx>
      <c:spPr>
        <a:noFill/>
      </c:spPr>
    </c:plotArea>
    <c:plotVisOnly val="1"/>
    <c:dispBlanksAs val="gap"/>
    <c:showDLblsOverMax val="0"/>
  </c:chart>
  <c:spPr>
    <a:noFill/>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25DD1BE6-109E-47FE-A01A-0655A1E17E8F}" type="datetimeFigureOut">
              <a:rPr lang="en-US"/>
              <a:pPr>
                <a:defRPr/>
              </a:pPr>
              <a:t>10/14/2013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021A24B-F475-4998-BE9B-F17451F2F073}" type="slidenum">
              <a:rPr lang="en-US"/>
              <a:pPr>
                <a:defRPr/>
              </a:pPr>
              <a:t>‹#›</a:t>
            </a:fld>
            <a:endParaRPr lang="en-US"/>
          </a:p>
        </p:txBody>
      </p:sp>
    </p:spTree>
    <p:extLst>
      <p:ext uri="{BB962C8B-B14F-4D97-AF65-F5344CB8AC3E}">
        <p14:creationId xmlns:p14="http://schemas.microsoft.com/office/powerpoint/2010/main" val="467803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21A24B-F475-4998-BE9B-F17451F2F073}" type="slidenum">
              <a:rPr lang="en-US" smtClean="0"/>
              <a:pPr>
                <a:defRPr/>
              </a:pPr>
              <a:t>4</a:t>
            </a:fld>
            <a:endParaRPr lang="en-US"/>
          </a:p>
        </p:txBody>
      </p:sp>
    </p:spTree>
    <p:extLst>
      <p:ext uri="{BB962C8B-B14F-4D97-AF65-F5344CB8AC3E}">
        <p14:creationId xmlns:p14="http://schemas.microsoft.com/office/powerpoint/2010/main" val="358837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21A24B-F475-4998-BE9B-F17451F2F073}" type="slidenum">
              <a:rPr lang="en-US" smtClean="0"/>
              <a:pPr>
                <a:defRPr/>
              </a:pPr>
              <a:t>8</a:t>
            </a:fld>
            <a:endParaRPr lang="en-US"/>
          </a:p>
        </p:txBody>
      </p:sp>
    </p:spTree>
    <p:extLst>
      <p:ext uri="{BB962C8B-B14F-4D97-AF65-F5344CB8AC3E}">
        <p14:creationId xmlns:p14="http://schemas.microsoft.com/office/powerpoint/2010/main" val="93444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Throughout</a:t>
            </a:r>
            <a:r>
              <a:rPr lang="en-US" baseline="0" dirty="0" smtClean="0"/>
              <a:t> this seminar we will focus on the unlicensed wireless market.  </a:t>
            </a:r>
            <a:r>
              <a:rPr lang="en-US" dirty="0" smtClean="0"/>
              <a:t>Wireless</a:t>
            </a:r>
            <a:r>
              <a:rPr lang="en-US" baseline="0" dirty="0" smtClean="0"/>
              <a:t> products fall into 2 categories:  standards based and proprietary.</a:t>
            </a:r>
          </a:p>
          <a:p>
            <a:r>
              <a:rPr lang="en-US" baseline="0" dirty="0" smtClean="0"/>
              <a:t>Among standards-based services, IEEE 802.11 (or Wi-Fi)  is the most mature.  </a:t>
            </a:r>
            <a:r>
              <a:rPr lang="en-SG" sz="1200" kern="1200" dirty="0" smtClean="0">
                <a:solidFill>
                  <a:schemeClr val="tx1"/>
                </a:solidFill>
                <a:latin typeface="+mn-lt"/>
                <a:ea typeface="+mn-ea"/>
                <a:cs typeface="+mn-cs"/>
              </a:rPr>
              <a:t>Today almost all laptops, </a:t>
            </a:r>
            <a:r>
              <a:rPr lang="en-SG" sz="1200" kern="1200" dirty="0" err="1" smtClean="0">
                <a:solidFill>
                  <a:schemeClr val="tx1"/>
                </a:solidFill>
                <a:latin typeface="+mn-lt"/>
                <a:ea typeface="+mn-ea"/>
                <a:cs typeface="+mn-cs"/>
              </a:rPr>
              <a:t>netbooks</a:t>
            </a:r>
            <a:r>
              <a:rPr lang="en-SG" sz="1200" kern="1200" dirty="0" smtClean="0">
                <a:solidFill>
                  <a:schemeClr val="tx1"/>
                </a:solidFill>
                <a:latin typeface="+mn-lt"/>
                <a:ea typeface="+mn-ea"/>
                <a:cs typeface="+mn-cs"/>
              </a:rPr>
              <a:t> and now smart</a:t>
            </a:r>
            <a:r>
              <a:rPr lang="en-SG" sz="1200" kern="1200" baseline="0" dirty="0" smtClean="0">
                <a:solidFill>
                  <a:schemeClr val="tx1"/>
                </a:solidFill>
                <a:latin typeface="+mn-lt"/>
                <a:ea typeface="+mn-ea"/>
                <a:cs typeface="+mn-cs"/>
              </a:rPr>
              <a:t> phones have Wi-Fi interfaces </a:t>
            </a:r>
            <a:r>
              <a:rPr lang="en-SG" sz="1200" kern="1200" dirty="0" smtClean="0">
                <a:solidFill>
                  <a:schemeClr val="tx1"/>
                </a:solidFill>
                <a:latin typeface="+mn-lt"/>
                <a:ea typeface="+mn-ea"/>
                <a:cs typeface="+mn-cs"/>
              </a:rPr>
              <a:t>and this trend is expected to continue for some time to come. </a:t>
            </a:r>
          </a:p>
          <a:p>
            <a:endParaRPr lang="en-SG" sz="1200" kern="1200" baseline="0" dirty="0" smtClean="0">
              <a:solidFill>
                <a:schemeClr val="tx1"/>
              </a:solidFill>
              <a:latin typeface="+mn-lt"/>
              <a:ea typeface="+mn-ea"/>
              <a:cs typeface="+mn-cs"/>
            </a:endParaRPr>
          </a:p>
          <a:p>
            <a:r>
              <a:rPr lang="en-SG" sz="1200" kern="1200" baseline="0" dirty="0" smtClean="0">
                <a:solidFill>
                  <a:schemeClr val="tx1"/>
                </a:solidFill>
                <a:latin typeface="+mn-lt"/>
                <a:ea typeface="+mn-ea"/>
                <a:cs typeface="+mn-cs"/>
              </a:rPr>
              <a:t>Bluetooth is another highly successful standards based technology now incorporated into nearly every phone and into more than a billion headsets. </a:t>
            </a:r>
            <a:r>
              <a:rPr lang="en-US" dirty="0" smtClean="0"/>
              <a:t>And</a:t>
            </a:r>
            <a:r>
              <a:rPr lang="en-US" baseline="0" dirty="0" smtClean="0"/>
              <a:t> these two popular technologies (Wi-Fi and Bluetooth) are becoming intertwined with the latest release of </a:t>
            </a:r>
            <a:r>
              <a:rPr lang="en-US" dirty="0" smtClean="0"/>
              <a:t>Bluetooth now able to run over Wi-Fi</a:t>
            </a:r>
            <a:r>
              <a:rPr lang="en-US" baseline="0" dirty="0" smtClean="0"/>
              <a:t> </a:t>
            </a:r>
            <a:r>
              <a:rPr lang="en-US" dirty="0" smtClean="0"/>
              <a:t>to send large data, music and video</a:t>
            </a:r>
            <a:r>
              <a:rPr lang="en-US" baseline="0" dirty="0" smtClean="0"/>
              <a:t> files.  And chipsets supporting both Wi-Fi and Bluetooth are starting to appear on the market.</a:t>
            </a:r>
          </a:p>
          <a:p>
            <a:endParaRPr lang="en-US" baseline="0" dirty="0" smtClean="0"/>
          </a:p>
          <a:p>
            <a:r>
              <a:rPr lang="en-US" baseline="0" dirty="0" err="1" smtClean="0"/>
              <a:t>WiMedia</a:t>
            </a:r>
            <a:r>
              <a:rPr lang="en-US" baseline="0" dirty="0" smtClean="0"/>
              <a:t> is intended for short-range high data rate links such as wireless USB and HD video transport.  </a:t>
            </a:r>
            <a:r>
              <a:rPr lang="en-US" baseline="0" dirty="0" err="1" smtClean="0"/>
              <a:t>WiMedia</a:t>
            </a:r>
            <a:r>
              <a:rPr lang="en-US" baseline="0" dirty="0" smtClean="0"/>
              <a:t> has not yet gained a widespread market acceptance.</a:t>
            </a:r>
            <a:r>
              <a:rPr lang="en-US" dirty="0" smtClean="0"/>
              <a:t/>
            </a:r>
            <a:br>
              <a:rPr lang="en-US" dirty="0" smtClean="0"/>
            </a:br>
            <a:endParaRPr lang="en-US" dirty="0" smtClean="0"/>
          </a:p>
          <a:p>
            <a:r>
              <a:rPr lang="en-US" dirty="0" smtClean="0"/>
              <a:t>ZigBee is an emerging standard </a:t>
            </a:r>
            <a:r>
              <a:rPr lang="en-US" baseline="0" dirty="0" smtClean="0"/>
              <a:t>positioned to address low data rate applications, such as smart grid, medical equipment and sensor networks.  ZigBee is contending for this market with highly optimized proprietary solutions.</a:t>
            </a:r>
          </a:p>
          <a:p>
            <a:endParaRPr lang="en-US" baseline="0" dirty="0" smtClean="0"/>
          </a:p>
          <a:p>
            <a:r>
              <a:rPr lang="en-US" baseline="0" dirty="0" smtClean="0"/>
              <a:t>Proprietary wireless solutions range from smart phones to baby monitors to garage openers and motion detectors. Over 200M proprietary devices are in use today in the US alone. Optimized for long battery life, long range  and low cost, proprietary solutions compete with the emerging ZigBee based systems in applications such as smart metering and industrial controls.</a:t>
            </a:r>
            <a:endParaRPr lang="en-US" dirty="0"/>
          </a:p>
        </p:txBody>
      </p:sp>
      <p:sp>
        <p:nvSpPr>
          <p:cNvPr id="4" name="Slide Number Placeholder 3"/>
          <p:cNvSpPr>
            <a:spLocks noGrp="1"/>
          </p:cNvSpPr>
          <p:nvPr>
            <p:ph type="sldNum" sz="quarter" idx="10"/>
          </p:nvPr>
        </p:nvSpPr>
        <p:spPr/>
        <p:txBody>
          <a:bodyPr/>
          <a:lstStyle/>
          <a:p>
            <a:pPr>
              <a:defRPr/>
            </a:pPr>
            <a:fld id="{1823D0B6-F41E-4283-B4E9-90D993F31875}" type="slidenum">
              <a:rPr lang="en-US" smtClean="0"/>
              <a:pPr>
                <a:defRPr/>
              </a:pPr>
              <a:t>12</a:t>
            </a:fld>
            <a:endParaRPr lang="en-US"/>
          </a:p>
        </p:txBody>
      </p:sp>
    </p:spTree>
    <p:extLst>
      <p:ext uri="{BB962C8B-B14F-4D97-AF65-F5344CB8AC3E}">
        <p14:creationId xmlns:p14="http://schemas.microsoft.com/office/powerpoint/2010/main" val="316357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00F9B6C-B7E7-4D21-B499-43F68DA7F3AA}" type="datetime1">
              <a:rPr lang="en-US" smtClean="0"/>
              <a:pPr eaLnBrk="1" hangingPunct="1"/>
              <a:t>10/14/2013</a:t>
            </a:fld>
            <a:endParaRPr lang="en-US" smtClean="0"/>
          </a:p>
        </p:txBody>
      </p:sp>
      <p:sp>
        <p:nvSpPr>
          <p:cNvPr id="2" name="Slide Image Placeholder 1"/>
          <p:cNvSpPr>
            <a:spLocks noGrp="1" noRot="1" noChangeAspect="1" noResize="1"/>
          </p:cNvSpPr>
          <p:nvPr>
            <p:ph type="sldImg"/>
          </p:nvPr>
        </p:nvSpPr>
        <p:spPr>
          <a:xfrm>
            <a:off x="1154113" y="692150"/>
            <a:ext cx="4554537" cy="3414713"/>
          </a:xfrm>
          <a:solidFill>
            <a:schemeClr val="accent1"/>
          </a:solidFill>
          <a:ln w="25400">
            <a:solidFill>
              <a:schemeClr val="accent1">
                <a:shade val="50000"/>
              </a:schemeClr>
            </a:solidFill>
          </a:ln>
        </p:spPr>
      </p:sp>
      <p:sp>
        <p:nvSpPr>
          <p:cNvPr id="41988"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87753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SEP2.0 replaces the ZigBee Pro protocol stack used by SEP1.x with the ZigBee IP stack, which uses the 6LoWPAN protocol to encapsulate the proprietary ZigBee packet structure within a compressed IPv6 packet. </a:t>
            </a:r>
          </a:p>
          <a:p>
            <a:endParaRPr lang="en-US" dirty="0" smtClean="0"/>
          </a:p>
          <a:p>
            <a:r>
              <a:rPr lang="en-US" dirty="0" smtClean="0"/>
              <a:t>6LoPAN IPv6 over Low power Wireless Personal Area Networks. </a:t>
            </a:r>
            <a:r>
              <a:rPr lang="en-US" i="1" dirty="0" smtClean="0"/>
              <a:t>6lowpan</a:t>
            </a:r>
            <a:r>
              <a:rPr lang="en-US" dirty="0" smtClean="0"/>
              <a:t> is the name of a working group in the internet area of the IETF</a:t>
            </a:r>
            <a:endParaRPr lang="en-US" dirty="0"/>
          </a:p>
        </p:txBody>
      </p:sp>
      <p:sp>
        <p:nvSpPr>
          <p:cNvPr id="4" name="Slide Number Placeholder 3"/>
          <p:cNvSpPr>
            <a:spLocks noGrp="1"/>
          </p:cNvSpPr>
          <p:nvPr>
            <p:ph type="sldNum" sz="quarter" idx="10"/>
          </p:nvPr>
        </p:nvSpPr>
        <p:spPr/>
        <p:txBody>
          <a:bodyPr/>
          <a:lstStyle/>
          <a:p>
            <a:fld id="{92C4FDE9-5AFD-429F-B1A0-2E0B685C3619}" type="slidenum">
              <a:rPr lang="en-US" smtClean="0"/>
              <a:t>18</a:t>
            </a:fld>
            <a:endParaRPr lang="en-US"/>
          </a:p>
        </p:txBody>
      </p:sp>
    </p:spTree>
    <p:extLst>
      <p:ext uri="{BB962C8B-B14F-4D97-AF65-F5344CB8AC3E}">
        <p14:creationId xmlns:p14="http://schemas.microsoft.com/office/powerpoint/2010/main" val="265207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3429000" y="93849"/>
            <a:ext cx="2783708" cy="212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defRPr sz="1200">
                <a:solidFill>
                  <a:schemeClr val="tx1"/>
                </a:solidFill>
                <a:latin typeface="Times New Roman" pitchFamily="18" charset="0"/>
              </a:defRPr>
            </a:lvl1pPr>
            <a:lvl2pPr marL="733143" indent="-281978" defTabSz="921128">
              <a:defRPr sz="1200">
                <a:solidFill>
                  <a:schemeClr val="tx1"/>
                </a:solidFill>
                <a:latin typeface="Times New Roman" pitchFamily="18" charset="0"/>
              </a:defRPr>
            </a:lvl2pPr>
            <a:lvl3pPr marL="1127912" indent="-225582" defTabSz="921128">
              <a:defRPr sz="1200">
                <a:solidFill>
                  <a:schemeClr val="tx1"/>
                </a:solidFill>
                <a:latin typeface="Times New Roman" pitchFamily="18" charset="0"/>
              </a:defRPr>
            </a:lvl3pPr>
            <a:lvl4pPr marL="1579077" indent="-225582" defTabSz="921128">
              <a:defRPr sz="1200">
                <a:solidFill>
                  <a:schemeClr val="tx1"/>
                </a:solidFill>
                <a:latin typeface="Times New Roman" pitchFamily="18" charset="0"/>
              </a:defRPr>
            </a:lvl4pPr>
            <a:lvl5pPr marL="2030242" indent="-225582" defTabSz="921128">
              <a:defRPr sz="1200">
                <a:solidFill>
                  <a:schemeClr val="tx1"/>
                </a:solidFill>
                <a:latin typeface="Times New Roman" pitchFamily="18" charset="0"/>
              </a:defRPr>
            </a:lvl5pPr>
            <a:lvl6pPr marL="2481407" indent="-225582" defTabSz="921128" eaLnBrk="0" fontAlgn="base" hangingPunct="0">
              <a:spcBef>
                <a:spcPct val="0"/>
              </a:spcBef>
              <a:spcAft>
                <a:spcPct val="0"/>
              </a:spcAft>
              <a:defRPr sz="1200">
                <a:solidFill>
                  <a:schemeClr val="tx1"/>
                </a:solidFill>
                <a:latin typeface="Times New Roman" pitchFamily="18" charset="0"/>
              </a:defRPr>
            </a:lvl6pPr>
            <a:lvl7pPr marL="2932572" indent="-225582" defTabSz="921128" eaLnBrk="0" fontAlgn="base" hangingPunct="0">
              <a:spcBef>
                <a:spcPct val="0"/>
              </a:spcBef>
              <a:spcAft>
                <a:spcPct val="0"/>
              </a:spcAft>
              <a:defRPr sz="1200">
                <a:solidFill>
                  <a:schemeClr val="tx1"/>
                </a:solidFill>
                <a:latin typeface="Times New Roman" pitchFamily="18" charset="0"/>
              </a:defRPr>
            </a:lvl7pPr>
            <a:lvl8pPr marL="3383737" indent="-225582" defTabSz="921128" eaLnBrk="0" fontAlgn="base" hangingPunct="0">
              <a:spcBef>
                <a:spcPct val="0"/>
              </a:spcBef>
              <a:spcAft>
                <a:spcPct val="0"/>
              </a:spcAft>
              <a:defRPr sz="1200">
                <a:solidFill>
                  <a:schemeClr val="tx1"/>
                </a:solidFill>
                <a:latin typeface="Times New Roman" pitchFamily="18" charset="0"/>
              </a:defRPr>
            </a:lvl8pPr>
            <a:lvl9pPr marL="3834902" indent="-225582" defTabSz="921128" eaLnBrk="0" fontAlgn="base" hangingPunct="0">
              <a:spcBef>
                <a:spcPct val="0"/>
              </a:spcBef>
              <a:spcAft>
                <a:spcPct val="0"/>
              </a:spcAft>
              <a:defRPr sz="1200">
                <a:solidFill>
                  <a:schemeClr val="tx1"/>
                </a:solidFill>
                <a:latin typeface="Times New Roman" pitchFamily="18" charset="0"/>
              </a:defRPr>
            </a:lvl9pPr>
          </a:lstStyle>
          <a:p>
            <a:r>
              <a:rPr lang="en-GB" sz="1400"/>
              <a:t>doc.: IEEE 802.15-&lt;doc#&gt;</a:t>
            </a:r>
          </a:p>
        </p:txBody>
      </p:sp>
      <p:sp>
        <p:nvSpPr>
          <p:cNvPr id="22531" name="Rectangle 3"/>
          <p:cNvSpPr>
            <a:spLocks noGrp="1" noChangeArrowheads="1"/>
          </p:cNvSpPr>
          <p:nvPr>
            <p:ph type="dt" sz="quarter" idx="1"/>
          </p:nvPr>
        </p:nvSpPr>
        <p:spPr>
          <a:xfrm>
            <a:off x="646863" y="93849"/>
            <a:ext cx="2706775" cy="212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defRPr sz="1200">
                <a:solidFill>
                  <a:schemeClr val="tx1"/>
                </a:solidFill>
                <a:latin typeface="Times New Roman" pitchFamily="18" charset="0"/>
              </a:defRPr>
            </a:lvl1pPr>
            <a:lvl2pPr marL="733143" indent="-281978" defTabSz="921128">
              <a:defRPr sz="1200">
                <a:solidFill>
                  <a:schemeClr val="tx1"/>
                </a:solidFill>
                <a:latin typeface="Times New Roman" pitchFamily="18" charset="0"/>
              </a:defRPr>
            </a:lvl2pPr>
            <a:lvl3pPr marL="1127912" indent="-225582" defTabSz="921128">
              <a:defRPr sz="1200">
                <a:solidFill>
                  <a:schemeClr val="tx1"/>
                </a:solidFill>
                <a:latin typeface="Times New Roman" pitchFamily="18" charset="0"/>
              </a:defRPr>
            </a:lvl3pPr>
            <a:lvl4pPr marL="1579077" indent="-225582" defTabSz="921128">
              <a:defRPr sz="1200">
                <a:solidFill>
                  <a:schemeClr val="tx1"/>
                </a:solidFill>
                <a:latin typeface="Times New Roman" pitchFamily="18" charset="0"/>
              </a:defRPr>
            </a:lvl4pPr>
            <a:lvl5pPr marL="2030242" indent="-225582" defTabSz="921128">
              <a:defRPr sz="1200">
                <a:solidFill>
                  <a:schemeClr val="tx1"/>
                </a:solidFill>
                <a:latin typeface="Times New Roman" pitchFamily="18" charset="0"/>
              </a:defRPr>
            </a:lvl5pPr>
            <a:lvl6pPr marL="2481407" indent="-225582" defTabSz="921128" eaLnBrk="0" fontAlgn="base" hangingPunct="0">
              <a:spcBef>
                <a:spcPct val="0"/>
              </a:spcBef>
              <a:spcAft>
                <a:spcPct val="0"/>
              </a:spcAft>
              <a:defRPr sz="1200">
                <a:solidFill>
                  <a:schemeClr val="tx1"/>
                </a:solidFill>
                <a:latin typeface="Times New Roman" pitchFamily="18" charset="0"/>
              </a:defRPr>
            </a:lvl6pPr>
            <a:lvl7pPr marL="2932572" indent="-225582" defTabSz="921128" eaLnBrk="0" fontAlgn="base" hangingPunct="0">
              <a:spcBef>
                <a:spcPct val="0"/>
              </a:spcBef>
              <a:spcAft>
                <a:spcPct val="0"/>
              </a:spcAft>
              <a:defRPr sz="1200">
                <a:solidFill>
                  <a:schemeClr val="tx1"/>
                </a:solidFill>
                <a:latin typeface="Times New Roman" pitchFamily="18" charset="0"/>
              </a:defRPr>
            </a:lvl7pPr>
            <a:lvl8pPr marL="3383737" indent="-225582" defTabSz="921128" eaLnBrk="0" fontAlgn="base" hangingPunct="0">
              <a:spcBef>
                <a:spcPct val="0"/>
              </a:spcBef>
              <a:spcAft>
                <a:spcPct val="0"/>
              </a:spcAft>
              <a:defRPr sz="1200">
                <a:solidFill>
                  <a:schemeClr val="tx1"/>
                </a:solidFill>
                <a:latin typeface="Times New Roman" pitchFamily="18" charset="0"/>
              </a:defRPr>
            </a:lvl8pPr>
            <a:lvl9pPr marL="3834902" indent="-225582" defTabSz="921128" eaLnBrk="0" fontAlgn="base" hangingPunct="0">
              <a:spcBef>
                <a:spcPct val="0"/>
              </a:spcBef>
              <a:spcAft>
                <a:spcPct val="0"/>
              </a:spcAft>
              <a:defRPr sz="1200">
                <a:solidFill>
                  <a:schemeClr val="tx1"/>
                </a:solidFill>
                <a:latin typeface="Times New Roman" pitchFamily="18" charset="0"/>
              </a:defRPr>
            </a:lvl9pPr>
          </a:lstStyle>
          <a:p>
            <a:r>
              <a:rPr lang="en-GB" sz="1400"/>
              <a:t>&lt;month year&gt;</a:t>
            </a:r>
          </a:p>
        </p:txBody>
      </p:sp>
      <p:sp>
        <p:nvSpPr>
          <p:cNvPr id="22532" name="Rectangle 6"/>
          <p:cNvSpPr>
            <a:spLocks noGrp="1" noChangeArrowheads="1"/>
          </p:cNvSpPr>
          <p:nvPr>
            <p:ph type="ftr" sz="quarter" idx="4"/>
          </p:nvPr>
        </p:nvSpPr>
        <p:spPr>
          <a:xfrm>
            <a:off x="3730451" y="8853069"/>
            <a:ext cx="2482257" cy="181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374" indent="-338374" defTabSz="921128">
              <a:defRPr sz="1200">
                <a:solidFill>
                  <a:schemeClr val="tx1"/>
                </a:solidFill>
                <a:latin typeface="Times New Roman" pitchFamily="18" charset="0"/>
              </a:defRPr>
            </a:lvl1pPr>
            <a:lvl2pPr marL="733143" indent="-281978" defTabSz="921128">
              <a:defRPr sz="1200">
                <a:solidFill>
                  <a:schemeClr val="tx1"/>
                </a:solidFill>
                <a:latin typeface="Times New Roman" pitchFamily="18" charset="0"/>
              </a:defRPr>
            </a:lvl2pPr>
            <a:lvl3pPr marL="1127912" indent="-225582" defTabSz="921128">
              <a:defRPr sz="1200">
                <a:solidFill>
                  <a:schemeClr val="tx1"/>
                </a:solidFill>
                <a:latin typeface="Times New Roman" pitchFamily="18" charset="0"/>
              </a:defRPr>
            </a:lvl3pPr>
            <a:lvl4pPr marL="1579077" indent="-225582" defTabSz="921128">
              <a:defRPr sz="1200">
                <a:solidFill>
                  <a:schemeClr val="tx1"/>
                </a:solidFill>
                <a:latin typeface="Times New Roman" pitchFamily="18" charset="0"/>
              </a:defRPr>
            </a:lvl4pPr>
            <a:lvl5pPr marL="451165" defTabSz="921128">
              <a:defRPr sz="1200">
                <a:solidFill>
                  <a:schemeClr val="tx1"/>
                </a:solidFill>
                <a:latin typeface="Times New Roman" pitchFamily="18" charset="0"/>
              </a:defRPr>
            </a:lvl5pPr>
            <a:lvl6pPr marL="902330" defTabSz="921128" eaLnBrk="0" fontAlgn="base" hangingPunct="0">
              <a:spcBef>
                <a:spcPct val="0"/>
              </a:spcBef>
              <a:spcAft>
                <a:spcPct val="0"/>
              </a:spcAft>
              <a:defRPr sz="1200">
                <a:solidFill>
                  <a:schemeClr val="tx1"/>
                </a:solidFill>
                <a:latin typeface="Times New Roman" pitchFamily="18" charset="0"/>
              </a:defRPr>
            </a:lvl6pPr>
            <a:lvl7pPr marL="1353495" defTabSz="921128" eaLnBrk="0" fontAlgn="base" hangingPunct="0">
              <a:spcBef>
                <a:spcPct val="0"/>
              </a:spcBef>
              <a:spcAft>
                <a:spcPct val="0"/>
              </a:spcAft>
              <a:defRPr sz="1200">
                <a:solidFill>
                  <a:schemeClr val="tx1"/>
                </a:solidFill>
                <a:latin typeface="Times New Roman" pitchFamily="18" charset="0"/>
              </a:defRPr>
            </a:lvl7pPr>
            <a:lvl8pPr marL="1804660" defTabSz="921128" eaLnBrk="0" fontAlgn="base" hangingPunct="0">
              <a:spcBef>
                <a:spcPct val="0"/>
              </a:spcBef>
              <a:spcAft>
                <a:spcPct val="0"/>
              </a:spcAft>
              <a:defRPr sz="1200">
                <a:solidFill>
                  <a:schemeClr val="tx1"/>
                </a:solidFill>
                <a:latin typeface="Times New Roman" pitchFamily="18" charset="0"/>
              </a:defRPr>
            </a:lvl8pPr>
            <a:lvl9pPr marL="2255825" defTabSz="921128" eaLnBrk="0" fontAlgn="base" hangingPunct="0">
              <a:spcBef>
                <a:spcPct val="0"/>
              </a:spcBef>
              <a:spcAft>
                <a:spcPct val="0"/>
              </a:spcAft>
              <a:defRPr sz="1200">
                <a:solidFill>
                  <a:schemeClr val="tx1"/>
                </a:solidFill>
                <a:latin typeface="Times New Roman" pitchFamily="18" charset="0"/>
              </a:defRPr>
            </a:lvl9pPr>
          </a:lstStyle>
          <a:p>
            <a:pPr lvl="4"/>
            <a:r>
              <a:rPr lang="en-GB" smtClean="0"/>
              <a:t>&lt;author&gt;, &lt;company&gt;</a:t>
            </a:r>
          </a:p>
        </p:txBody>
      </p:sp>
      <p:sp>
        <p:nvSpPr>
          <p:cNvPr id="22533" name="Rectangle 7"/>
          <p:cNvSpPr>
            <a:spLocks noGrp="1" noChangeArrowheads="1"/>
          </p:cNvSpPr>
          <p:nvPr>
            <p:ph type="sldNum" sz="quarter" idx="5"/>
          </p:nvPr>
        </p:nvSpPr>
        <p:spPr>
          <a:xfrm>
            <a:off x="2901462" y="8853069"/>
            <a:ext cx="792878" cy="181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defRPr sz="1200">
                <a:solidFill>
                  <a:schemeClr val="tx1"/>
                </a:solidFill>
                <a:latin typeface="Times New Roman" pitchFamily="18" charset="0"/>
              </a:defRPr>
            </a:lvl1pPr>
            <a:lvl2pPr marL="733143" indent="-281978" defTabSz="921128">
              <a:defRPr sz="1200">
                <a:solidFill>
                  <a:schemeClr val="tx1"/>
                </a:solidFill>
                <a:latin typeface="Times New Roman" pitchFamily="18" charset="0"/>
              </a:defRPr>
            </a:lvl2pPr>
            <a:lvl3pPr marL="1127912" indent="-225582" defTabSz="921128">
              <a:defRPr sz="1200">
                <a:solidFill>
                  <a:schemeClr val="tx1"/>
                </a:solidFill>
                <a:latin typeface="Times New Roman" pitchFamily="18" charset="0"/>
              </a:defRPr>
            </a:lvl3pPr>
            <a:lvl4pPr marL="1579077" indent="-225582" defTabSz="921128">
              <a:defRPr sz="1200">
                <a:solidFill>
                  <a:schemeClr val="tx1"/>
                </a:solidFill>
                <a:latin typeface="Times New Roman" pitchFamily="18" charset="0"/>
              </a:defRPr>
            </a:lvl4pPr>
            <a:lvl5pPr marL="2030242" indent="-225582" defTabSz="921128">
              <a:defRPr sz="1200">
                <a:solidFill>
                  <a:schemeClr val="tx1"/>
                </a:solidFill>
                <a:latin typeface="Times New Roman" pitchFamily="18" charset="0"/>
              </a:defRPr>
            </a:lvl5pPr>
            <a:lvl6pPr marL="2481407" indent="-225582" defTabSz="921128" eaLnBrk="0" fontAlgn="base" hangingPunct="0">
              <a:spcBef>
                <a:spcPct val="0"/>
              </a:spcBef>
              <a:spcAft>
                <a:spcPct val="0"/>
              </a:spcAft>
              <a:defRPr sz="1200">
                <a:solidFill>
                  <a:schemeClr val="tx1"/>
                </a:solidFill>
                <a:latin typeface="Times New Roman" pitchFamily="18" charset="0"/>
              </a:defRPr>
            </a:lvl6pPr>
            <a:lvl7pPr marL="2932572" indent="-225582" defTabSz="921128" eaLnBrk="0" fontAlgn="base" hangingPunct="0">
              <a:spcBef>
                <a:spcPct val="0"/>
              </a:spcBef>
              <a:spcAft>
                <a:spcPct val="0"/>
              </a:spcAft>
              <a:defRPr sz="1200">
                <a:solidFill>
                  <a:schemeClr val="tx1"/>
                </a:solidFill>
                <a:latin typeface="Times New Roman" pitchFamily="18" charset="0"/>
              </a:defRPr>
            </a:lvl7pPr>
            <a:lvl8pPr marL="3383737" indent="-225582" defTabSz="921128" eaLnBrk="0" fontAlgn="base" hangingPunct="0">
              <a:spcBef>
                <a:spcPct val="0"/>
              </a:spcBef>
              <a:spcAft>
                <a:spcPct val="0"/>
              </a:spcAft>
              <a:defRPr sz="1200">
                <a:solidFill>
                  <a:schemeClr val="tx1"/>
                </a:solidFill>
                <a:latin typeface="Times New Roman" pitchFamily="18" charset="0"/>
              </a:defRPr>
            </a:lvl8pPr>
            <a:lvl9pPr marL="3834902" indent="-225582" defTabSz="921128"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634CC07-35E2-48F2-AABF-F15547A9B5AF}" type="slidenum">
              <a:rPr lang="en-GB" smtClean="0"/>
              <a:pPr/>
              <a:t>19</a:t>
            </a:fld>
            <a:endParaRPr lang="en-GB" smtClean="0"/>
          </a:p>
        </p:txBody>
      </p:sp>
      <p:sp>
        <p:nvSpPr>
          <p:cNvPr id="22534" name="Rectangle 2"/>
          <p:cNvSpPr>
            <a:spLocks noGrp="1" noRot="1" noChangeAspect="1" noChangeArrowheads="1" noTextEdit="1"/>
          </p:cNvSpPr>
          <p:nvPr>
            <p:ph type="sldImg"/>
          </p:nvPr>
        </p:nvSpPr>
        <p:spPr>
          <a:xfrm>
            <a:off x="1150938" y="690563"/>
            <a:ext cx="4556125"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6680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EA2B535-DC01-47B8-AAA9-9FE4F24AAC41}" type="datetime1">
              <a:rPr lang="en-US" smtClean="0"/>
              <a:t>10/14/2013</a:t>
            </a:fld>
            <a:endParaRPr lang="en-US"/>
          </a:p>
        </p:txBody>
      </p:sp>
      <p:sp>
        <p:nvSpPr>
          <p:cNvPr id="5" name="Slide Number Placeholder 5"/>
          <p:cNvSpPr>
            <a:spLocks noGrp="1"/>
          </p:cNvSpPr>
          <p:nvPr>
            <p:ph type="sldNum" sz="quarter" idx="11"/>
          </p:nvPr>
        </p:nvSpPr>
        <p:spPr>
          <a:xfrm>
            <a:off x="32766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AACEDE10-CB4B-4B27-9988-CF7F238BEB2B}" type="slidenum">
              <a:rPr lang="en-US"/>
              <a:pPr>
                <a:defRPr/>
              </a:pPr>
              <a:t>‹#›</a:t>
            </a:fld>
            <a:endParaRPr lang="en-US"/>
          </a:p>
        </p:txBody>
      </p:sp>
    </p:spTree>
    <p:extLst>
      <p:ext uri="{BB962C8B-B14F-4D97-AF65-F5344CB8AC3E}">
        <p14:creationId xmlns:p14="http://schemas.microsoft.com/office/powerpoint/2010/main" val="21743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3F52A46-C65B-4665-9389-CC37F258D8C3}" type="datetime1">
              <a:rPr lang="en-US" smtClean="0"/>
              <a:t>10/14/2013</a:t>
            </a:fld>
            <a:endParaRPr lang="en-US"/>
          </a:p>
        </p:txBody>
      </p:sp>
      <p:sp>
        <p:nvSpPr>
          <p:cNvPr id="5" name="Slide Number Placeholder 5"/>
          <p:cNvSpPr>
            <a:spLocks noGrp="1"/>
          </p:cNvSpPr>
          <p:nvPr>
            <p:ph type="sldNum" sz="quarter" idx="11"/>
          </p:nvPr>
        </p:nvSpPr>
        <p:spPr>
          <a:xfrm>
            <a:off x="30480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1A974B95-4C1D-4C54-97C5-8BC5BE347C25}" type="slidenum">
              <a:rPr lang="en-US"/>
              <a:pPr>
                <a:defRPr/>
              </a:pPr>
              <a:t>‹#›</a:t>
            </a:fld>
            <a:endParaRPr lang="en-US"/>
          </a:p>
        </p:txBody>
      </p:sp>
    </p:spTree>
    <p:extLst>
      <p:ext uri="{BB962C8B-B14F-4D97-AF65-F5344CB8AC3E}">
        <p14:creationId xmlns:p14="http://schemas.microsoft.com/office/powerpoint/2010/main" val="400649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68FDF3B-93D8-4618-9AA8-45E85297F602}" type="datetime1">
              <a:rPr lang="en-US" smtClean="0"/>
              <a:t>10/14/2013</a:t>
            </a:fld>
            <a:endParaRPr lang="en-US"/>
          </a:p>
        </p:txBody>
      </p:sp>
      <p:sp>
        <p:nvSpPr>
          <p:cNvPr id="5" name="Slide Number Placeholder 5"/>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D5BA57B1-F24A-4C9A-B60D-6F4CD30D792C}" type="slidenum">
              <a:rPr lang="en-US"/>
              <a:pPr>
                <a:defRPr/>
              </a:pPr>
              <a:t>‹#›</a:t>
            </a:fld>
            <a:endParaRPr lang="en-US"/>
          </a:p>
        </p:txBody>
      </p:sp>
    </p:spTree>
    <p:extLst>
      <p:ext uri="{BB962C8B-B14F-4D97-AF65-F5344CB8AC3E}">
        <p14:creationId xmlns:p14="http://schemas.microsoft.com/office/powerpoint/2010/main" val="191953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9CF993F-AD0E-4291-B8B8-6166EC7DC0A9}" type="datetime1">
              <a:rPr lang="en-US" smtClean="0"/>
              <a:t>10/14/2013</a:t>
            </a:fld>
            <a:endParaRPr lang="en-US"/>
          </a:p>
        </p:txBody>
      </p:sp>
      <p:sp>
        <p:nvSpPr>
          <p:cNvPr id="5" name="Slide Number Placeholder 5"/>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86304D7E-138A-4999-9B18-A283749306EC}" type="slidenum">
              <a:rPr lang="en-US"/>
              <a:pPr>
                <a:defRPr/>
              </a:pPr>
              <a:t>‹#›</a:t>
            </a:fld>
            <a:endParaRPr lang="en-US"/>
          </a:p>
        </p:txBody>
      </p:sp>
    </p:spTree>
    <p:extLst>
      <p:ext uri="{BB962C8B-B14F-4D97-AF65-F5344CB8AC3E}">
        <p14:creationId xmlns:p14="http://schemas.microsoft.com/office/powerpoint/2010/main" val="319642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1FA4D08-4B7B-4FE5-8E94-5B344DD43D08}" type="datetime1">
              <a:rPr lang="en-US" smtClean="0"/>
              <a:t>10/14/2013</a:t>
            </a:fld>
            <a:endParaRPr lang="en-US"/>
          </a:p>
        </p:txBody>
      </p:sp>
      <p:sp>
        <p:nvSpPr>
          <p:cNvPr id="5" name="Slide Number Placeholder 5"/>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DED5606C-62B8-4F37-882E-F8DD8138B66B}" type="slidenum">
              <a:rPr lang="en-US"/>
              <a:pPr>
                <a:defRPr/>
              </a:pPr>
              <a:t>‹#›</a:t>
            </a:fld>
            <a:endParaRPr lang="en-US"/>
          </a:p>
        </p:txBody>
      </p:sp>
    </p:spTree>
    <p:extLst>
      <p:ext uri="{BB962C8B-B14F-4D97-AF65-F5344CB8AC3E}">
        <p14:creationId xmlns:p14="http://schemas.microsoft.com/office/powerpoint/2010/main" val="195409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7E72224-D098-46C1-B2ED-C7A5CD2BF311}" type="datetime1">
              <a:rPr lang="en-US" smtClean="0"/>
              <a:t>10/14/2013</a:t>
            </a:fld>
            <a:endParaRPr lang="en-US"/>
          </a:p>
        </p:txBody>
      </p:sp>
      <p:sp>
        <p:nvSpPr>
          <p:cNvPr id="6" name="Slide Number Placeholder 6"/>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C3018FE3-F51E-49FF-9808-32B91F087C19}" type="slidenum">
              <a:rPr lang="en-US"/>
              <a:pPr>
                <a:defRPr/>
              </a:pPr>
              <a:t>‹#›</a:t>
            </a:fld>
            <a:endParaRPr lang="en-US"/>
          </a:p>
        </p:txBody>
      </p:sp>
    </p:spTree>
    <p:extLst>
      <p:ext uri="{BB962C8B-B14F-4D97-AF65-F5344CB8AC3E}">
        <p14:creationId xmlns:p14="http://schemas.microsoft.com/office/powerpoint/2010/main" val="365765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3A12B01-C493-4F94-A0C6-D08F71F8B1D9}" type="datetime1">
              <a:rPr lang="en-US" smtClean="0"/>
              <a:t>10/14/2013</a:t>
            </a:fld>
            <a:endParaRPr lang="en-US"/>
          </a:p>
        </p:txBody>
      </p:sp>
      <p:sp>
        <p:nvSpPr>
          <p:cNvPr id="8" name="Slide Number Placeholder 8"/>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BD3F67BD-2898-4939-938C-C26D75AF411D}" type="slidenum">
              <a:rPr lang="en-US"/>
              <a:pPr>
                <a:defRPr/>
              </a:pPr>
              <a:t>‹#›</a:t>
            </a:fld>
            <a:endParaRPr lang="en-US"/>
          </a:p>
        </p:txBody>
      </p:sp>
    </p:spTree>
    <p:extLst>
      <p:ext uri="{BB962C8B-B14F-4D97-AF65-F5344CB8AC3E}">
        <p14:creationId xmlns:p14="http://schemas.microsoft.com/office/powerpoint/2010/main" val="308030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E159F2C-B255-4146-B610-55F970A495D3}" type="datetime1">
              <a:rPr lang="en-US" smtClean="0"/>
              <a:t>10/14/2013</a:t>
            </a:fld>
            <a:endParaRPr lang="en-US"/>
          </a:p>
        </p:txBody>
      </p:sp>
      <p:sp>
        <p:nvSpPr>
          <p:cNvPr id="4" name="Slide Number Placeholder 4"/>
          <p:cNvSpPr>
            <a:spLocks noGrp="1"/>
          </p:cNvSpPr>
          <p:nvPr>
            <p:ph type="sldNum" sz="quarter" idx="11"/>
          </p:nvPr>
        </p:nvSpPr>
        <p:spPr>
          <a:xfrm>
            <a:off x="30480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C1B55E31-955A-47AA-97FF-83A5EF3FFF15}" type="slidenum">
              <a:rPr lang="en-US"/>
              <a:pPr>
                <a:defRPr/>
              </a:pPr>
              <a:t>‹#›</a:t>
            </a:fld>
            <a:endParaRPr lang="en-US"/>
          </a:p>
        </p:txBody>
      </p:sp>
    </p:spTree>
    <p:extLst>
      <p:ext uri="{BB962C8B-B14F-4D97-AF65-F5344CB8AC3E}">
        <p14:creationId xmlns:p14="http://schemas.microsoft.com/office/powerpoint/2010/main" val="55843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9DFA82B-D2FC-4B12-B20B-A69B18FDC385}" type="datetime1">
              <a:rPr lang="en-US" smtClean="0"/>
              <a:t>10/14/2013</a:t>
            </a:fld>
            <a:endParaRPr lang="en-US"/>
          </a:p>
        </p:txBody>
      </p:sp>
      <p:sp>
        <p:nvSpPr>
          <p:cNvPr id="3" name="Slide Number Placeholder 3"/>
          <p:cNvSpPr>
            <a:spLocks noGrp="1"/>
          </p:cNvSpPr>
          <p:nvPr>
            <p:ph type="sldNum" sz="quarter" idx="11"/>
          </p:nvPr>
        </p:nvSpPr>
        <p:spPr>
          <a:xfrm>
            <a:off x="29718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A0C3CBC5-A208-46CE-A25C-79488AC0A05E}" type="slidenum">
              <a:rPr lang="en-US"/>
              <a:pPr>
                <a:defRPr/>
              </a:pPr>
              <a:t>‹#›</a:t>
            </a:fld>
            <a:endParaRPr lang="en-US"/>
          </a:p>
        </p:txBody>
      </p:sp>
    </p:spTree>
    <p:extLst>
      <p:ext uri="{BB962C8B-B14F-4D97-AF65-F5344CB8AC3E}">
        <p14:creationId xmlns:p14="http://schemas.microsoft.com/office/powerpoint/2010/main" val="228717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4F0E243-17AA-42D0-8A00-73005D888EAC}" type="datetime1">
              <a:rPr lang="en-US" smtClean="0"/>
              <a:t>10/14/2013</a:t>
            </a:fld>
            <a:endParaRPr lang="en-US"/>
          </a:p>
        </p:txBody>
      </p:sp>
      <p:sp>
        <p:nvSpPr>
          <p:cNvPr id="6" name="Slide Number Placeholder 6"/>
          <p:cNvSpPr>
            <a:spLocks noGrp="1"/>
          </p:cNvSpPr>
          <p:nvPr>
            <p:ph type="sldNum" sz="quarter" idx="11"/>
          </p:nvPr>
        </p:nvSpPr>
        <p:spPr>
          <a:xfrm>
            <a:off x="30480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C1970A91-AD9C-4EAD-BE37-995629C88BB9}" type="slidenum">
              <a:rPr lang="en-US"/>
              <a:pPr>
                <a:defRPr/>
              </a:pPr>
              <a:t>‹#›</a:t>
            </a:fld>
            <a:endParaRPr lang="en-US"/>
          </a:p>
        </p:txBody>
      </p:sp>
    </p:spTree>
    <p:extLst>
      <p:ext uri="{BB962C8B-B14F-4D97-AF65-F5344CB8AC3E}">
        <p14:creationId xmlns:p14="http://schemas.microsoft.com/office/powerpoint/2010/main" val="251718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7AE8AD3-1C60-4B0E-92DD-E17CE1E5E34F}" type="datetime1">
              <a:rPr lang="en-US" smtClean="0"/>
              <a:t>10/14/2013</a:t>
            </a:fld>
            <a:endParaRPr lang="en-US"/>
          </a:p>
        </p:txBody>
      </p:sp>
      <p:sp>
        <p:nvSpPr>
          <p:cNvPr id="6" name="Slide Number Placeholder 6"/>
          <p:cNvSpPr>
            <a:spLocks noGrp="1"/>
          </p:cNvSpPr>
          <p:nvPr>
            <p:ph type="sldNum" sz="quarter" idx="11"/>
          </p:nvPr>
        </p:nvSpPr>
        <p:spPr>
          <a:xfrm>
            <a:off x="30480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DAC5353B-C108-457D-B3B5-35DCF807AE87}" type="slidenum">
              <a:rPr lang="en-US"/>
              <a:pPr>
                <a:defRPr/>
              </a:pPr>
              <a:t>‹#›</a:t>
            </a:fld>
            <a:endParaRPr lang="en-US"/>
          </a:p>
        </p:txBody>
      </p:sp>
    </p:spTree>
    <p:extLst>
      <p:ext uri="{BB962C8B-B14F-4D97-AF65-F5344CB8AC3E}">
        <p14:creationId xmlns:p14="http://schemas.microsoft.com/office/powerpoint/2010/main" val="419050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2484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eCenter_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02225" y="6219825"/>
            <a:ext cx="3889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6172200"/>
            <a:ext cx="13525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ctr" rtl="0" eaLnBrk="0" fontAlgn="base" hangingPunct="0">
        <a:spcBef>
          <a:spcPct val="0"/>
        </a:spcBef>
        <a:spcAft>
          <a:spcPct val="0"/>
        </a:spcAft>
        <a:defRPr sz="4400" kern="1200">
          <a:solidFill>
            <a:srgbClr val="E62C00"/>
          </a:solidFill>
          <a:latin typeface="+mj-lt"/>
          <a:ea typeface="+mj-ea"/>
          <a:cs typeface="+mj-cs"/>
        </a:defRPr>
      </a:lvl1pPr>
      <a:lvl2pPr algn="ctr" rtl="0" eaLnBrk="0" fontAlgn="base" hangingPunct="0">
        <a:spcBef>
          <a:spcPct val="0"/>
        </a:spcBef>
        <a:spcAft>
          <a:spcPct val="0"/>
        </a:spcAft>
        <a:defRPr sz="4400">
          <a:solidFill>
            <a:srgbClr val="E62C00"/>
          </a:solidFill>
          <a:latin typeface="Calibri" pitchFamily="34" charset="0"/>
        </a:defRPr>
      </a:lvl2pPr>
      <a:lvl3pPr algn="ctr" rtl="0" eaLnBrk="0" fontAlgn="base" hangingPunct="0">
        <a:spcBef>
          <a:spcPct val="0"/>
        </a:spcBef>
        <a:spcAft>
          <a:spcPct val="0"/>
        </a:spcAft>
        <a:defRPr sz="4400">
          <a:solidFill>
            <a:srgbClr val="E62C00"/>
          </a:solidFill>
          <a:latin typeface="Calibri" pitchFamily="34" charset="0"/>
        </a:defRPr>
      </a:lvl3pPr>
      <a:lvl4pPr algn="ctr" rtl="0" eaLnBrk="0" fontAlgn="base" hangingPunct="0">
        <a:spcBef>
          <a:spcPct val="0"/>
        </a:spcBef>
        <a:spcAft>
          <a:spcPct val="0"/>
        </a:spcAft>
        <a:defRPr sz="4400">
          <a:solidFill>
            <a:srgbClr val="E62C00"/>
          </a:solidFill>
          <a:latin typeface="Calibri" pitchFamily="34" charset="0"/>
        </a:defRPr>
      </a:lvl4pPr>
      <a:lvl5pPr algn="ctr" rtl="0" eaLnBrk="0" fontAlgn="base" hangingPunct="0">
        <a:spcBef>
          <a:spcPct val="0"/>
        </a:spcBef>
        <a:spcAft>
          <a:spcPct val="0"/>
        </a:spcAft>
        <a:defRPr sz="4400">
          <a:solidFill>
            <a:srgbClr val="E62C00"/>
          </a:solidFill>
          <a:latin typeface="Calibri" pitchFamily="34" charset="0"/>
        </a:defRPr>
      </a:lvl5pPr>
      <a:lvl6pPr marL="457200" algn="ctr" rtl="0" fontAlgn="base">
        <a:spcBef>
          <a:spcPct val="0"/>
        </a:spcBef>
        <a:spcAft>
          <a:spcPct val="0"/>
        </a:spcAft>
        <a:defRPr sz="4400">
          <a:solidFill>
            <a:srgbClr val="E62C00"/>
          </a:solidFill>
          <a:latin typeface="Calibri" pitchFamily="34" charset="0"/>
        </a:defRPr>
      </a:lvl6pPr>
      <a:lvl7pPr marL="914400" algn="ctr" rtl="0" fontAlgn="base">
        <a:spcBef>
          <a:spcPct val="0"/>
        </a:spcBef>
        <a:spcAft>
          <a:spcPct val="0"/>
        </a:spcAft>
        <a:defRPr sz="4400">
          <a:solidFill>
            <a:srgbClr val="E62C00"/>
          </a:solidFill>
          <a:latin typeface="Calibri" pitchFamily="34" charset="0"/>
        </a:defRPr>
      </a:lvl7pPr>
      <a:lvl8pPr marL="1371600" algn="ctr" rtl="0" fontAlgn="base">
        <a:spcBef>
          <a:spcPct val="0"/>
        </a:spcBef>
        <a:spcAft>
          <a:spcPct val="0"/>
        </a:spcAft>
        <a:defRPr sz="4400">
          <a:solidFill>
            <a:srgbClr val="E62C00"/>
          </a:solidFill>
          <a:latin typeface="Calibri" pitchFamily="34" charset="0"/>
        </a:defRPr>
      </a:lvl8pPr>
      <a:lvl9pPr marL="1828800" algn="ctr" rtl="0" fontAlgn="base">
        <a:spcBef>
          <a:spcPct val="0"/>
        </a:spcBef>
        <a:spcAft>
          <a:spcPct val="0"/>
        </a:spcAft>
        <a:defRPr sz="4400">
          <a:solidFill>
            <a:srgbClr val="E62C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ctoscope.co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zigbee.org/Home.aspx" TargetMode="External"/><Relationship Id="rId18" Type="http://schemas.openxmlformats.org/officeDocument/2006/relationships/image" Target="../media/image31.jpeg"/><Relationship Id="rId3" Type="http://schemas.openxmlformats.org/officeDocument/2006/relationships/notesSlide" Target="../notesSlides/notesSlide3.xml"/><Relationship Id="rId7" Type="http://schemas.openxmlformats.org/officeDocument/2006/relationships/image" Target="../media/image24.png"/><Relationship Id="rId12" Type="http://schemas.openxmlformats.org/officeDocument/2006/relationships/image" Target="../media/image28.jpeg"/><Relationship Id="rId17" Type="http://schemas.openxmlformats.org/officeDocument/2006/relationships/image" Target="../media/image30.jpeg"/><Relationship Id="rId2" Type="http://schemas.openxmlformats.org/officeDocument/2006/relationships/slideLayout" Target="../slideLayouts/slideLayout2.xml"/><Relationship Id="rId16" Type="http://schemas.openxmlformats.org/officeDocument/2006/relationships/image" Target="../media/image20.png"/><Relationship Id="rId20" Type="http://schemas.openxmlformats.org/officeDocument/2006/relationships/image" Target="../media/image33.jpeg"/><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image" Target="../media/image22.png"/><Relationship Id="rId15" Type="http://schemas.openxmlformats.org/officeDocument/2006/relationships/oleObject" Target="../embeddings/oleObject1.bin"/><Relationship Id="rId10" Type="http://schemas.openxmlformats.org/officeDocument/2006/relationships/hyperlink" Target="http://gadgetophilia.com/wp-content/uploads/2009/04/bluetooth-dongle-btu-001-support-vista.jpg" TargetMode="External"/><Relationship Id="rId19" Type="http://schemas.openxmlformats.org/officeDocument/2006/relationships/image" Target="../media/image32.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knowfunny.com/2010/11/wireless-technology.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iec.ch/smartgrid/" TargetMode="External"/><Relationship Id="rId7" Type="http://schemas.openxmlformats.org/officeDocument/2006/relationships/hyperlink" Target="http://www.ieee-pes.org/" TargetMode="External"/><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osgug.ucaiug.org/default.aspx" TargetMode="External"/><Relationship Id="rId11" Type="http://schemas.openxmlformats.org/officeDocument/2006/relationships/image" Target="../media/image39.png"/><Relationship Id="rId5" Type="http://schemas.openxmlformats.org/officeDocument/2006/relationships/hyperlink" Target="http://collaborate.nist.gov/twiki-sggrid/bin/view/SmartGrid/PAP02Wireless?sortcol=1;table=9;up=0" TargetMode="External"/><Relationship Id="rId10" Type="http://schemas.openxmlformats.org/officeDocument/2006/relationships/image" Target="../media/image38.png"/><Relationship Id="rId4" Type="http://schemas.openxmlformats.org/officeDocument/2006/relationships/hyperlink" Target="http://summit.utc.org/" TargetMode="External"/><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hyperlink" Target="http://www.zigbee.org/" TargetMode="External"/><Relationship Id="rId3" Type="http://schemas.openxmlformats.org/officeDocument/2006/relationships/image" Target="../media/image41.png"/><Relationship Id="rId7" Type="http://schemas.openxmlformats.org/officeDocument/2006/relationships/hyperlink" Target="http://www.wi-fi.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homeplug.or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eee802.org/15/pub/TG4j.html" TargetMode="External"/><Relationship Id="rId2" Type="http://schemas.openxmlformats.org/officeDocument/2006/relationships/hyperlink" Target="http://www.ieee802.org/15/pub/TG6.html" TargetMode="External"/><Relationship Id="rId1" Type="http://schemas.openxmlformats.org/officeDocument/2006/relationships/slideLayout" Target="../slideLayouts/slideLayout2.xml"/><Relationship Id="rId4" Type="http://schemas.openxmlformats.org/officeDocument/2006/relationships/hyperlink" Target="http://www.ieee802.org/15/pub/TG4n.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image" Target="../media/image45.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 Id="rId9" Type="http://schemas.openxmlformats.org/officeDocument/2006/relationships/image" Target="../media/image52.emf"/></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octoscope.com/English/Resources/Presentations.html" TargetMode="External"/><Relationship Id="rId7" Type="http://schemas.openxmlformats.org/officeDocument/2006/relationships/hyperlink" Target="http://www.octoscope.com/" TargetMode="External"/><Relationship Id="rId2" Type="http://schemas.openxmlformats.org/officeDocument/2006/relationships/hyperlink" Target="http://www.octoscope.com/English/Resources/Whitepapers.html"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www.octoscope.com/English/Resources/Test_Reports.html" TargetMode="External"/><Relationship Id="rId4" Type="http://schemas.openxmlformats.org/officeDocument/2006/relationships/hyperlink" Target="http://www.octoscope.com/English/Resources/Articl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engadget.com/2012/12/03/volvo-self-driving-cars-201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rtlCol="0">
            <a:normAutofit/>
          </a:bodyPr>
          <a:lstStyle/>
          <a:p>
            <a:pPr eaLnBrk="1" fontAlgn="auto" hangingPunct="1">
              <a:spcAft>
                <a:spcPts val="0"/>
              </a:spcAft>
              <a:defRPr/>
            </a:pPr>
            <a:r>
              <a:rPr lang="en-US" sz="4800" dirty="0" smtClean="0">
                <a:solidFill>
                  <a:schemeClr val="tx1">
                    <a:lumMod val="95000"/>
                    <a:lumOff val="5000"/>
                  </a:schemeClr>
                </a:solidFill>
                <a:latin typeface="Tahoma" pitchFamily="34" charset="0"/>
                <a:ea typeface="Tahoma" pitchFamily="34" charset="0"/>
                <a:cs typeface="Tahoma" pitchFamily="34" charset="0"/>
              </a:rPr>
              <a:t>MIMO Radio Technology</a:t>
            </a:r>
            <a:endParaRPr lang="en-US" sz="4800" dirty="0">
              <a:solidFill>
                <a:schemeClr val="tx1">
                  <a:lumMod val="95000"/>
                  <a:lumOff val="5000"/>
                </a:schemeClr>
              </a:solidFill>
              <a:latin typeface="Tahoma" pitchFamily="34" charset="0"/>
              <a:ea typeface="Tahoma" pitchFamily="34" charset="0"/>
              <a:cs typeface="Tahoma" pitchFamily="34" charset="0"/>
            </a:endParaRPr>
          </a:p>
        </p:txBody>
      </p:sp>
      <p:sp>
        <p:nvSpPr>
          <p:cNvPr id="14339"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chemeClr val="tx1"/>
                </a:solidFill>
                <a:latin typeface="Tahoma" panose="020B0604030504040204" pitchFamily="34" charset="0"/>
                <a:cs typeface="Tahoma" panose="020B0604030504040204" pitchFamily="34" charset="0"/>
              </a:rPr>
              <a:t>25-Oct-2013</a:t>
            </a:r>
            <a:br>
              <a:rPr lang="en-US" smtClean="0">
                <a:solidFill>
                  <a:schemeClr val="tx1"/>
                </a:solidFill>
                <a:latin typeface="Tahoma" panose="020B0604030504040204" pitchFamily="34" charset="0"/>
                <a:cs typeface="Tahoma" panose="020B0604030504040204" pitchFamily="34" charset="0"/>
              </a:rPr>
            </a:br>
            <a:r>
              <a:rPr lang="en-US" smtClean="0">
                <a:solidFill>
                  <a:schemeClr val="tx1"/>
                </a:solidFill>
                <a:latin typeface="Tahoma" panose="020B0604030504040204" pitchFamily="34" charset="0"/>
                <a:cs typeface="Tahoma" panose="020B0604030504040204" pitchFamily="34" charset="0"/>
              </a:rPr>
              <a:t>Fanny Mlinarsky</a:t>
            </a:r>
          </a:p>
          <a:p>
            <a:pPr eaLnBrk="1" hangingPunct="1"/>
            <a:r>
              <a:rPr lang="en-US" smtClean="0">
                <a:solidFill>
                  <a:schemeClr val="tx1"/>
                </a:solidFill>
                <a:latin typeface="Tahoma" panose="020B0604030504040204" pitchFamily="34" charset="0"/>
                <a:cs typeface="Tahoma" panose="020B0604030504040204" pitchFamily="34" charset="0"/>
              </a:rPr>
              <a:t>octoScope, Inc.</a:t>
            </a:r>
          </a:p>
        </p:txBody>
      </p:sp>
      <p:pic>
        <p:nvPicPr>
          <p:cNvPr id="14340" name="Picture 5" descr="ceCenter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0"/>
            <a:ext cx="52879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itle 1"/>
          <p:cNvSpPr txBox="1">
            <a:spLocks/>
          </p:cNvSpPr>
          <p:nvPr/>
        </p:nvSpPr>
        <p:spPr bwMode="auto">
          <a:xfrm>
            <a:off x="838200" y="24384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000" dirty="0">
                <a:solidFill>
                  <a:srgbClr val="FF0000"/>
                </a:solidFill>
                <a:latin typeface="Tahoma" panose="020B0604030504040204" pitchFamily="34" charset="0"/>
                <a:cs typeface="Tahoma" panose="020B0604030504040204" pitchFamily="34" charset="0"/>
              </a:rPr>
              <a:t>Part V: Connected World</a:t>
            </a:r>
          </a:p>
        </p:txBody>
      </p:sp>
      <p:sp>
        <p:nvSpPr>
          <p:cNvPr id="1434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00BBCD-F1B3-4C75-A3D6-36F660DDC709}" type="slidenum">
              <a:rPr lang="en-US">
                <a:latin typeface="Calibri" panose="020F0502020204030204" pitchFamily="34" charset="0"/>
              </a:rPr>
              <a:pPr/>
              <a:t>1</a:t>
            </a:fld>
            <a:endParaRPr 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mtClean="0"/>
              <a:t>DSRC Radio Challenges</a:t>
            </a:r>
          </a:p>
        </p:txBody>
      </p:sp>
      <p:sp>
        <p:nvSpPr>
          <p:cNvPr id="3" name="Content Placeholder 2"/>
          <p:cNvSpPr>
            <a:spLocks noGrp="1"/>
          </p:cNvSpPr>
          <p:nvPr>
            <p:ph idx="1"/>
          </p:nvPr>
        </p:nvSpPr>
        <p:spPr>
          <a:xfrm>
            <a:off x="457200" y="1219200"/>
            <a:ext cx="4648200" cy="4525963"/>
          </a:xfrm>
        </p:spPr>
        <p:txBody>
          <a:bodyPr/>
          <a:lstStyle/>
          <a:p>
            <a:pPr>
              <a:defRPr/>
            </a:pPr>
            <a:r>
              <a:rPr lang="en-US" sz="2000" dirty="0" smtClean="0"/>
              <a:t>Fast motion of radios</a:t>
            </a:r>
          </a:p>
          <a:p>
            <a:pPr>
              <a:defRPr/>
            </a:pPr>
            <a:r>
              <a:rPr lang="en-US" sz="2000" dirty="0" smtClean="0"/>
              <a:t>Fast motion of reflectors</a:t>
            </a:r>
          </a:p>
          <a:p>
            <a:pPr>
              <a:defRPr/>
            </a:pPr>
            <a:r>
              <a:rPr lang="en-US" sz="2000" dirty="0" smtClean="0"/>
              <a:t>Challenging multipath conditions</a:t>
            </a:r>
          </a:p>
          <a:p>
            <a:pPr lvl="1">
              <a:defRPr/>
            </a:pPr>
            <a:r>
              <a:rPr lang="en-US" sz="1800" dirty="0" smtClean="0"/>
              <a:t>E.g. urban tunnels can result in long delays on strong multipath reflections that 802.11 OFDM is not designed to handle*</a:t>
            </a:r>
          </a:p>
          <a:p>
            <a:pPr>
              <a:defRPr/>
            </a:pPr>
            <a:r>
              <a:rPr lang="en-US" sz="2000" dirty="0" smtClean="0"/>
              <a:t>Data traffic congestion scenarios</a:t>
            </a:r>
          </a:p>
          <a:p>
            <a:pPr lvl="1">
              <a:defRPr/>
            </a:pPr>
            <a:r>
              <a:rPr lang="en-US" sz="1800" dirty="0" smtClean="0"/>
              <a:t>High density of radios and ‘hidden node’ scenarios could cause inefficiencies in the 802.11 CSMA/CA protocol, which in turn could result in a high PER</a:t>
            </a:r>
          </a:p>
          <a:p>
            <a:pPr>
              <a:defRPr/>
            </a:pPr>
            <a:endParaRPr lang="en-US" sz="2000" dirty="0"/>
          </a:p>
        </p:txBody>
      </p:sp>
      <p:pic>
        <p:nvPicPr>
          <p:cNvPr id="6149" name="Picture 2" descr="http://techflesh.com/wp-content/uploads/2011/1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3141663"/>
            <a:ext cx="3076575"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6"/>
          <p:cNvSpPr txBox="1">
            <a:spLocks noChangeArrowheads="1"/>
          </p:cNvSpPr>
          <p:nvPr/>
        </p:nvSpPr>
        <p:spPr bwMode="auto">
          <a:xfrm>
            <a:off x="1000125" y="5562600"/>
            <a:ext cx="3259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dirty="0"/>
              <a:t>CSMA/CA = carrier sense multiple access with collision avoidance</a:t>
            </a:r>
          </a:p>
          <a:p>
            <a:pPr eaLnBrk="1" hangingPunct="1"/>
            <a:r>
              <a:rPr lang="en-US" sz="1000" dirty="0"/>
              <a:t>PER = packet error rate</a:t>
            </a:r>
          </a:p>
          <a:p>
            <a:pPr eaLnBrk="1" hangingPunct="1"/>
            <a:r>
              <a:rPr lang="en-US" sz="1000" dirty="0"/>
              <a:t>OFDM = orthogonal frequency division multiplexing</a:t>
            </a:r>
          </a:p>
        </p:txBody>
      </p:sp>
      <p:pic>
        <p:nvPicPr>
          <p:cNvPr id="61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1301750"/>
            <a:ext cx="3076575"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2" name="TextBox 7"/>
          <p:cNvSpPr txBox="1">
            <a:spLocks noChangeArrowheads="1"/>
          </p:cNvSpPr>
          <p:nvPr/>
        </p:nvSpPr>
        <p:spPr bwMode="auto">
          <a:xfrm>
            <a:off x="769938" y="5387975"/>
            <a:ext cx="3371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t>* Described by 3GPP Urban Macro and Urban Micro channel models</a:t>
            </a:r>
          </a:p>
        </p:txBody>
      </p:sp>
      <p:sp>
        <p:nvSpPr>
          <p:cNvPr id="2" name="Slide Number Placeholder 1"/>
          <p:cNvSpPr>
            <a:spLocks noGrp="1"/>
          </p:cNvSpPr>
          <p:nvPr>
            <p:ph type="sldNum" sz="quarter" idx="11"/>
          </p:nvPr>
        </p:nvSpPr>
        <p:spPr/>
        <p:txBody>
          <a:bodyPr/>
          <a:lstStyle/>
          <a:p>
            <a:pPr>
              <a:defRPr/>
            </a:pPr>
            <a:fld id="{86304D7E-138A-4999-9B18-A283749306EC}" type="slidenum">
              <a:rPr lang="en-US" smtClean="0"/>
              <a:pPr>
                <a:defRPr/>
              </a:pPr>
              <a:t>10</a:t>
            </a:fld>
            <a:endParaRPr lang="en-US"/>
          </a:p>
        </p:txBody>
      </p:sp>
    </p:spTree>
    <p:extLst>
      <p:ext uri="{BB962C8B-B14F-4D97-AF65-F5344CB8AC3E}">
        <p14:creationId xmlns:p14="http://schemas.microsoft.com/office/powerpoint/2010/main" val="2329638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Environment Testing</a:t>
            </a:r>
            <a:endParaRPr lang="en-US" dirty="0"/>
          </a:p>
        </p:txBody>
      </p:sp>
      <p:sp>
        <p:nvSpPr>
          <p:cNvPr id="3" name="Content Placeholder 2"/>
          <p:cNvSpPr>
            <a:spLocks noGrp="1"/>
          </p:cNvSpPr>
          <p:nvPr>
            <p:ph idx="1"/>
          </p:nvPr>
        </p:nvSpPr>
        <p:spPr>
          <a:xfrm>
            <a:off x="457200" y="1600200"/>
            <a:ext cx="5105400" cy="4525963"/>
          </a:xfrm>
        </p:spPr>
        <p:txBody>
          <a:bodyPr/>
          <a:lstStyle/>
          <a:p>
            <a:r>
              <a:rPr lang="en-US" sz="2800" dirty="0" smtClean="0"/>
              <a:t>Important to ensure success of </a:t>
            </a:r>
          </a:p>
          <a:p>
            <a:pPr lvl="1"/>
            <a:r>
              <a:rPr lang="en-US" sz="2400" dirty="0" smtClean="0"/>
              <a:t>Bandwidth-demanding applications such as wireless video and </a:t>
            </a:r>
          </a:p>
          <a:p>
            <a:pPr lvl="1"/>
            <a:r>
              <a:rPr lang="en-US" sz="2400" dirty="0" smtClean="0"/>
              <a:t>Mission critical applications such as self-driving cards</a:t>
            </a:r>
          </a:p>
          <a:p>
            <a:r>
              <a:rPr lang="en-US" sz="2800" dirty="0" smtClean="0"/>
              <a:t>Laboratory testbeds can measure throughput, capacity, roaming, adaptation behavior</a:t>
            </a:r>
            <a:endParaRPr lang="en-US" sz="2800" dirty="0"/>
          </a:p>
        </p:txBody>
      </p:sp>
      <p:sp>
        <p:nvSpPr>
          <p:cNvPr id="4" name="Slide Number Placeholder 3"/>
          <p:cNvSpPr>
            <a:spLocks noGrp="1"/>
          </p:cNvSpPr>
          <p:nvPr>
            <p:ph type="sldNum" sz="quarter" idx="11"/>
          </p:nvPr>
        </p:nvSpPr>
        <p:spPr/>
        <p:txBody>
          <a:bodyPr/>
          <a:lstStyle/>
          <a:p>
            <a:pPr>
              <a:defRPr/>
            </a:pPr>
            <a:fld id="{86304D7E-138A-4999-9B18-A283749306EC}" type="slidenum">
              <a:rPr lang="en-US" smtClean="0"/>
              <a:pPr>
                <a:defRPr/>
              </a:pPr>
              <a:t>11</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443038"/>
            <a:ext cx="2408874"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15000" y="5892801"/>
            <a:ext cx="2339102" cy="246221"/>
          </a:xfrm>
          <a:prstGeom prst="rect">
            <a:avLst/>
          </a:prstGeom>
          <a:noFill/>
        </p:spPr>
        <p:txBody>
          <a:bodyPr wrap="none" rtlCol="0">
            <a:spAutoFit/>
          </a:bodyPr>
          <a:lstStyle/>
          <a:p>
            <a:r>
              <a:rPr lang="en-US" sz="1000" dirty="0" smtClean="0">
                <a:hlinkClick r:id="rId3"/>
              </a:rPr>
              <a:t>www.octoscope.com</a:t>
            </a:r>
            <a:r>
              <a:rPr lang="en-US" sz="1000" dirty="0" smtClean="0"/>
              <a:t> octoBox testbed </a:t>
            </a:r>
            <a:endParaRPr lang="en-US" sz="1000" dirty="0"/>
          </a:p>
        </p:txBody>
      </p:sp>
    </p:spTree>
    <p:extLst>
      <p:ext uri="{BB962C8B-B14F-4D97-AF65-F5344CB8AC3E}">
        <p14:creationId xmlns:p14="http://schemas.microsoft.com/office/powerpoint/2010/main" val="1651387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6"/>
          <p:cNvSpPr>
            <a:spLocks noGrp="1"/>
          </p:cNvSpPr>
          <p:nvPr>
            <p:ph type="title"/>
          </p:nvPr>
        </p:nvSpPr>
        <p:spPr>
          <a:xfrm>
            <a:off x="457200" y="381000"/>
            <a:ext cx="8229600" cy="685800"/>
          </a:xfrm>
        </p:spPr>
        <p:txBody>
          <a:bodyPr/>
          <a:lstStyle/>
          <a:p>
            <a:pPr algn="ctr" eaLnBrk="1" hangingPunct="1"/>
            <a:r>
              <a:rPr lang="en-US" dirty="0" smtClean="0"/>
              <a:t>Unlicensed Wireless</a:t>
            </a:r>
          </a:p>
        </p:txBody>
      </p:sp>
      <p:sp>
        <p:nvSpPr>
          <p:cNvPr id="1029" name="Text Placeholder 9"/>
          <p:cNvSpPr>
            <a:spLocks noGrp="1"/>
          </p:cNvSpPr>
          <p:nvPr>
            <p:ph type="body" sz="half" idx="4294967295"/>
          </p:nvPr>
        </p:nvSpPr>
        <p:spPr>
          <a:xfrm>
            <a:off x="4839074" y="1405765"/>
            <a:ext cx="4041775" cy="639763"/>
          </a:xfrm>
          <a:prstGeom prst="rect">
            <a:avLst/>
          </a:prstGeom>
        </p:spPr>
        <p:txBody>
          <a:bodyPr/>
          <a:lstStyle/>
          <a:p>
            <a:pPr marL="109537" indent="0" algn="ctr" eaLnBrk="1" hangingPunct="1">
              <a:buNone/>
            </a:pPr>
            <a:r>
              <a:rPr lang="en-US" dirty="0" smtClean="0">
                <a:solidFill>
                  <a:srgbClr val="FF0000"/>
                </a:solidFill>
              </a:rPr>
              <a:t>Proprietary</a:t>
            </a:r>
          </a:p>
        </p:txBody>
      </p:sp>
      <p:cxnSp>
        <p:nvCxnSpPr>
          <p:cNvPr id="13" name="Straight Connector 12"/>
          <p:cNvCxnSpPr/>
          <p:nvPr/>
        </p:nvCxnSpPr>
        <p:spPr>
          <a:xfrm rot="5400000" flipH="1" flipV="1">
            <a:off x="3112667" y="3638583"/>
            <a:ext cx="2392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1" name="Group 45"/>
          <p:cNvGrpSpPr>
            <a:grpSpLocks/>
          </p:cNvGrpSpPr>
          <p:nvPr/>
        </p:nvGrpSpPr>
        <p:grpSpPr bwMode="auto">
          <a:xfrm>
            <a:off x="7585449" y="3158365"/>
            <a:ext cx="1295400" cy="1295400"/>
            <a:chOff x="7315200" y="3048000"/>
            <a:chExt cx="1295399" cy="1295400"/>
          </a:xfrm>
        </p:grpSpPr>
        <p:pic>
          <p:nvPicPr>
            <p:cNvPr id="16" name="Picture 4"/>
            <p:cNvPicPr>
              <a:picLocks noChangeAspect="1" noChangeArrowheads="1"/>
            </p:cNvPicPr>
            <p:nvPr/>
          </p:nvPicPr>
          <p:blipFill>
            <a:blip r:embed="rId4" cstate="print"/>
            <a:srcRect/>
            <a:stretch>
              <a:fillRect/>
            </a:stretch>
          </p:blipFill>
          <p:spPr bwMode="auto">
            <a:xfrm>
              <a:off x="7391400" y="3048000"/>
              <a:ext cx="685800" cy="838200"/>
            </a:xfrm>
            <a:prstGeom prst="rect">
              <a:avLst/>
            </a:prstGeom>
            <a:ln>
              <a:noFill/>
            </a:ln>
            <a:effectLst>
              <a:softEdge rad="112500"/>
            </a:effectLst>
          </p:spPr>
        </p:pic>
        <p:sp>
          <p:nvSpPr>
            <p:cNvPr id="1070" name="TextBox 16"/>
            <p:cNvSpPr txBox="1">
              <a:spLocks noChangeArrowheads="1"/>
            </p:cNvSpPr>
            <p:nvPr/>
          </p:nvSpPr>
          <p:spPr bwMode="auto">
            <a:xfrm>
              <a:off x="7315200" y="3881735"/>
              <a:ext cx="1295399" cy="461665"/>
            </a:xfrm>
            <a:prstGeom prst="rect">
              <a:avLst/>
            </a:prstGeom>
            <a:noFill/>
            <a:ln w="9525">
              <a:noFill/>
              <a:miter lim="800000"/>
              <a:headEnd/>
              <a:tailEnd/>
            </a:ln>
          </p:spPr>
          <p:txBody>
            <a:bodyPr>
              <a:spAutoFit/>
            </a:bodyPr>
            <a:lstStyle/>
            <a:p>
              <a:r>
                <a:rPr lang="en-US" sz="1200">
                  <a:solidFill>
                    <a:srgbClr val="00B050"/>
                  </a:solidFill>
                  <a:latin typeface="Calibri" pitchFamily="34" charset="0"/>
                </a:rPr>
                <a:t>Flood/water detector</a:t>
              </a:r>
            </a:p>
          </p:txBody>
        </p:sp>
      </p:grpSp>
      <p:grpSp>
        <p:nvGrpSpPr>
          <p:cNvPr id="1032" name="Group 44"/>
          <p:cNvGrpSpPr>
            <a:grpSpLocks/>
          </p:cNvGrpSpPr>
          <p:nvPr/>
        </p:nvGrpSpPr>
        <p:grpSpPr bwMode="auto">
          <a:xfrm>
            <a:off x="6442449" y="2958340"/>
            <a:ext cx="1295400" cy="1038225"/>
            <a:chOff x="6096000" y="2590800"/>
            <a:chExt cx="1295399" cy="1038999"/>
          </a:xfrm>
        </p:grpSpPr>
        <p:pic>
          <p:nvPicPr>
            <p:cNvPr id="19" name="Picture 3"/>
            <p:cNvPicPr>
              <a:picLocks noChangeAspect="1" noChangeArrowheads="1"/>
            </p:cNvPicPr>
            <p:nvPr/>
          </p:nvPicPr>
          <p:blipFill>
            <a:blip r:embed="rId5" cstate="print"/>
            <a:srcRect/>
            <a:stretch>
              <a:fillRect/>
            </a:stretch>
          </p:blipFill>
          <p:spPr bwMode="auto">
            <a:xfrm>
              <a:off x="6324600" y="2590800"/>
              <a:ext cx="609600" cy="762000"/>
            </a:xfrm>
            <a:prstGeom prst="rect">
              <a:avLst/>
            </a:prstGeom>
            <a:ln>
              <a:noFill/>
            </a:ln>
            <a:effectLst>
              <a:softEdge rad="112500"/>
            </a:effectLst>
          </p:spPr>
        </p:pic>
        <p:sp>
          <p:nvSpPr>
            <p:cNvPr id="1068" name="TextBox 19"/>
            <p:cNvSpPr txBox="1">
              <a:spLocks noChangeArrowheads="1"/>
            </p:cNvSpPr>
            <p:nvPr/>
          </p:nvSpPr>
          <p:spPr bwMode="auto">
            <a:xfrm>
              <a:off x="6096000" y="3352800"/>
              <a:ext cx="1295399" cy="276999"/>
            </a:xfrm>
            <a:prstGeom prst="rect">
              <a:avLst/>
            </a:prstGeom>
            <a:noFill/>
            <a:ln w="9525">
              <a:noFill/>
              <a:miter lim="800000"/>
              <a:headEnd/>
              <a:tailEnd/>
            </a:ln>
          </p:spPr>
          <p:txBody>
            <a:bodyPr>
              <a:spAutoFit/>
            </a:bodyPr>
            <a:lstStyle/>
            <a:p>
              <a:r>
                <a:rPr lang="en-US" sz="1200">
                  <a:solidFill>
                    <a:srgbClr val="00B050"/>
                  </a:solidFill>
                  <a:latin typeface="Calibri" pitchFamily="34" charset="0"/>
                </a:rPr>
                <a:t>Motion detector</a:t>
              </a:r>
            </a:p>
          </p:txBody>
        </p:sp>
      </p:grpSp>
      <p:grpSp>
        <p:nvGrpSpPr>
          <p:cNvPr id="1033" name="Group 47"/>
          <p:cNvGrpSpPr>
            <a:grpSpLocks/>
          </p:cNvGrpSpPr>
          <p:nvPr/>
        </p:nvGrpSpPr>
        <p:grpSpPr bwMode="auto">
          <a:xfrm>
            <a:off x="4842249" y="3034540"/>
            <a:ext cx="1295400" cy="1038225"/>
            <a:chOff x="5029200" y="3352800"/>
            <a:chExt cx="1295399" cy="1038999"/>
          </a:xfrm>
        </p:grpSpPr>
        <p:pic>
          <p:nvPicPr>
            <p:cNvPr id="22" name="Picture 6"/>
            <p:cNvPicPr>
              <a:picLocks noChangeAspect="1" noChangeArrowheads="1"/>
            </p:cNvPicPr>
            <p:nvPr/>
          </p:nvPicPr>
          <p:blipFill>
            <a:blip r:embed="rId6" cstate="print"/>
            <a:srcRect/>
            <a:stretch>
              <a:fillRect/>
            </a:stretch>
          </p:blipFill>
          <p:spPr bwMode="auto">
            <a:xfrm>
              <a:off x="5029200" y="3352800"/>
              <a:ext cx="1066800" cy="838200"/>
            </a:xfrm>
            <a:prstGeom prst="rect">
              <a:avLst/>
            </a:prstGeom>
            <a:ln>
              <a:noFill/>
            </a:ln>
            <a:effectLst>
              <a:softEdge rad="112500"/>
            </a:effectLst>
          </p:spPr>
        </p:pic>
        <p:sp>
          <p:nvSpPr>
            <p:cNvPr id="1066" name="TextBox 22"/>
            <p:cNvSpPr txBox="1">
              <a:spLocks noChangeArrowheads="1"/>
            </p:cNvSpPr>
            <p:nvPr/>
          </p:nvSpPr>
          <p:spPr bwMode="auto">
            <a:xfrm>
              <a:off x="5029200" y="4114800"/>
              <a:ext cx="1295399" cy="276999"/>
            </a:xfrm>
            <a:prstGeom prst="rect">
              <a:avLst/>
            </a:prstGeom>
            <a:noFill/>
            <a:ln w="9525">
              <a:noFill/>
              <a:miter lim="800000"/>
              <a:headEnd/>
              <a:tailEnd/>
            </a:ln>
          </p:spPr>
          <p:txBody>
            <a:bodyPr>
              <a:spAutoFit/>
            </a:bodyPr>
            <a:lstStyle/>
            <a:p>
              <a:r>
                <a:rPr lang="en-US" sz="1200">
                  <a:solidFill>
                    <a:srgbClr val="00B050"/>
                  </a:solidFill>
                  <a:latin typeface="Calibri" pitchFamily="34" charset="0"/>
                </a:rPr>
                <a:t>Alarm panel</a:t>
              </a:r>
            </a:p>
          </p:txBody>
        </p:sp>
      </p:grpSp>
      <p:grpSp>
        <p:nvGrpSpPr>
          <p:cNvPr id="1034" name="Group 46"/>
          <p:cNvGrpSpPr>
            <a:grpSpLocks/>
          </p:cNvGrpSpPr>
          <p:nvPr/>
        </p:nvGrpSpPr>
        <p:grpSpPr bwMode="auto">
          <a:xfrm>
            <a:off x="4461249" y="2196340"/>
            <a:ext cx="1295400" cy="885825"/>
            <a:chOff x="5029200" y="2133600"/>
            <a:chExt cx="1295399" cy="886599"/>
          </a:xfrm>
        </p:grpSpPr>
        <p:pic>
          <p:nvPicPr>
            <p:cNvPr id="25" name="Picture 5"/>
            <p:cNvPicPr>
              <a:picLocks noChangeAspect="1" noChangeArrowheads="1"/>
            </p:cNvPicPr>
            <p:nvPr/>
          </p:nvPicPr>
          <p:blipFill>
            <a:blip r:embed="rId7" cstate="print"/>
            <a:srcRect/>
            <a:stretch>
              <a:fillRect/>
            </a:stretch>
          </p:blipFill>
          <p:spPr bwMode="auto">
            <a:xfrm>
              <a:off x="5105399" y="2133600"/>
              <a:ext cx="990600" cy="609600"/>
            </a:xfrm>
            <a:prstGeom prst="rect">
              <a:avLst/>
            </a:prstGeom>
            <a:ln>
              <a:noFill/>
            </a:ln>
            <a:effectLst>
              <a:softEdge rad="112500"/>
            </a:effectLst>
          </p:spPr>
        </p:pic>
        <p:sp>
          <p:nvSpPr>
            <p:cNvPr id="1064" name="TextBox 25"/>
            <p:cNvSpPr txBox="1">
              <a:spLocks noChangeArrowheads="1"/>
            </p:cNvSpPr>
            <p:nvPr/>
          </p:nvSpPr>
          <p:spPr bwMode="auto">
            <a:xfrm>
              <a:off x="5029200" y="2743200"/>
              <a:ext cx="1295399" cy="276999"/>
            </a:xfrm>
            <a:prstGeom prst="rect">
              <a:avLst/>
            </a:prstGeom>
            <a:noFill/>
            <a:ln w="9525">
              <a:noFill/>
              <a:miter lim="800000"/>
              <a:headEnd/>
              <a:tailEnd/>
            </a:ln>
          </p:spPr>
          <p:txBody>
            <a:bodyPr>
              <a:spAutoFit/>
            </a:bodyPr>
            <a:lstStyle/>
            <a:p>
              <a:r>
                <a:rPr lang="en-US" sz="1200">
                  <a:solidFill>
                    <a:srgbClr val="00B050"/>
                  </a:solidFill>
                  <a:latin typeface="Calibri" pitchFamily="34" charset="0"/>
                </a:rPr>
                <a:t>Smoke detector</a:t>
              </a:r>
            </a:p>
          </p:txBody>
        </p:sp>
      </p:grpSp>
      <p:grpSp>
        <p:nvGrpSpPr>
          <p:cNvPr id="1035" name="Group 34"/>
          <p:cNvGrpSpPr>
            <a:grpSpLocks/>
          </p:cNvGrpSpPr>
          <p:nvPr/>
        </p:nvGrpSpPr>
        <p:grpSpPr bwMode="auto">
          <a:xfrm>
            <a:off x="7375899" y="1996315"/>
            <a:ext cx="1200150" cy="1009650"/>
            <a:chOff x="7105414" y="1752600"/>
            <a:chExt cx="1200386" cy="1010235"/>
          </a:xfrm>
        </p:grpSpPr>
        <p:pic>
          <p:nvPicPr>
            <p:cNvPr id="1061" name="Picture 4" descr="http://ep.yimg.com/ca/I/yhst-12201627110923_2100_8652069"/>
            <p:cNvPicPr>
              <a:picLocks noChangeAspect="1" noChangeArrowheads="1"/>
            </p:cNvPicPr>
            <p:nvPr/>
          </p:nvPicPr>
          <p:blipFill>
            <a:blip r:embed="rId8" cstate="print">
              <a:clrChange>
                <a:clrFrom>
                  <a:srgbClr val="FFFFFF"/>
                </a:clrFrom>
                <a:clrTo>
                  <a:srgbClr val="FFFFFF">
                    <a:alpha val="0"/>
                  </a:srgbClr>
                </a:clrTo>
              </a:clrChange>
            </a:blip>
            <a:srcRect l="11429" r="13142"/>
            <a:stretch>
              <a:fillRect/>
            </a:stretch>
          </p:blipFill>
          <p:spPr bwMode="auto">
            <a:xfrm>
              <a:off x="7543800" y="1752600"/>
              <a:ext cx="762000" cy="1010235"/>
            </a:xfrm>
            <a:prstGeom prst="rect">
              <a:avLst/>
            </a:prstGeom>
            <a:noFill/>
            <a:ln w="9525">
              <a:noFill/>
              <a:miter lim="800000"/>
              <a:headEnd/>
              <a:tailEnd/>
            </a:ln>
          </p:spPr>
        </p:pic>
        <p:sp>
          <p:nvSpPr>
            <p:cNvPr id="1062" name="Rectangle 30"/>
            <p:cNvSpPr>
              <a:spLocks noChangeArrowheads="1"/>
            </p:cNvSpPr>
            <p:nvPr/>
          </p:nvSpPr>
          <p:spPr bwMode="auto">
            <a:xfrm>
              <a:off x="7105414" y="2133600"/>
              <a:ext cx="971786" cy="461665"/>
            </a:xfrm>
            <a:prstGeom prst="rect">
              <a:avLst/>
            </a:prstGeom>
            <a:noFill/>
            <a:ln w="9525">
              <a:noFill/>
              <a:miter lim="800000"/>
              <a:headEnd/>
              <a:tailEnd/>
            </a:ln>
          </p:spPr>
          <p:txBody>
            <a:bodyPr>
              <a:spAutoFit/>
            </a:bodyPr>
            <a:lstStyle/>
            <a:p>
              <a:r>
                <a:rPr lang="en-US" sz="1200">
                  <a:solidFill>
                    <a:srgbClr val="00B050"/>
                  </a:solidFill>
                  <a:latin typeface="Calibri" pitchFamily="34" charset="0"/>
                </a:rPr>
                <a:t>Cordless phone</a:t>
              </a:r>
            </a:p>
          </p:txBody>
        </p:sp>
      </p:grpSp>
      <p:grpSp>
        <p:nvGrpSpPr>
          <p:cNvPr id="1036" name="Group 33"/>
          <p:cNvGrpSpPr>
            <a:grpSpLocks/>
          </p:cNvGrpSpPr>
          <p:nvPr/>
        </p:nvGrpSpPr>
        <p:grpSpPr bwMode="auto">
          <a:xfrm>
            <a:off x="5813875" y="4143375"/>
            <a:ext cx="1304925" cy="1571625"/>
            <a:chOff x="838200" y="3886200"/>
            <a:chExt cx="1304926" cy="1572399"/>
          </a:xfrm>
        </p:grpSpPr>
        <p:pic>
          <p:nvPicPr>
            <p:cNvPr id="1059" name="Picture 2"/>
            <p:cNvPicPr>
              <a:picLocks noChangeAspect="1" noChangeArrowheads="1"/>
            </p:cNvPicPr>
            <p:nvPr/>
          </p:nvPicPr>
          <p:blipFill>
            <a:blip r:embed="rId9" cstate="print"/>
            <a:srcRect/>
            <a:stretch>
              <a:fillRect/>
            </a:stretch>
          </p:blipFill>
          <p:spPr bwMode="auto">
            <a:xfrm>
              <a:off x="838200" y="3886200"/>
              <a:ext cx="1304926" cy="1283416"/>
            </a:xfrm>
            <a:prstGeom prst="rect">
              <a:avLst/>
            </a:prstGeom>
            <a:noFill/>
            <a:ln w="9525">
              <a:noFill/>
              <a:miter lim="800000"/>
              <a:headEnd/>
              <a:tailEnd/>
            </a:ln>
          </p:spPr>
        </p:pic>
        <p:sp>
          <p:nvSpPr>
            <p:cNvPr id="1060" name="TextBox 32"/>
            <p:cNvSpPr txBox="1">
              <a:spLocks noChangeArrowheads="1"/>
            </p:cNvSpPr>
            <p:nvPr/>
          </p:nvSpPr>
          <p:spPr bwMode="auto">
            <a:xfrm>
              <a:off x="990600" y="5181600"/>
              <a:ext cx="1066800" cy="276999"/>
            </a:xfrm>
            <a:prstGeom prst="rect">
              <a:avLst/>
            </a:prstGeom>
            <a:noFill/>
            <a:ln w="9525">
              <a:noFill/>
              <a:miter lim="800000"/>
              <a:headEnd/>
              <a:tailEnd/>
            </a:ln>
          </p:spPr>
          <p:txBody>
            <a:bodyPr>
              <a:spAutoFit/>
            </a:bodyPr>
            <a:lstStyle/>
            <a:p>
              <a:r>
                <a:rPr lang="en-US" sz="1200">
                  <a:solidFill>
                    <a:srgbClr val="00B050"/>
                  </a:solidFill>
                  <a:latin typeface="Calibri" pitchFamily="34" charset="0"/>
                </a:rPr>
                <a:t>Smart meter</a:t>
              </a:r>
            </a:p>
          </p:txBody>
        </p:sp>
      </p:grpSp>
      <p:pic>
        <p:nvPicPr>
          <p:cNvPr id="1037" name="Picture 4" descr="See full size image">
            <a:hlinkClick r:id="rId10"/>
          </p:cNvPr>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2554616" y="3177986"/>
            <a:ext cx="1014458" cy="1014458"/>
          </a:xfrm>
          <a:prstGeom prst="rect">
            <a:avLst/>
          </a:prstGeom>
          <a:noFill/>
          <a:ln w="9525">
            <a:noFill/>
            <a:miter lim="800000"/>
            <a:headEnd/>
            <a:tailEnd/>
          </a:ln>
        </p:spPr>
      </p:pic>
      <p:grpSp>
        <p:nvGrpSpPr>
          <p:cNvPr id="1041" name="Group 41"/>
          <p:cNvGrpSpPr>
            <a:grpSpLocks/>
          </p:cNvGrpSpPr>
          <p:nvPr/>
        </p:nvGrpSpPr>
        <p:grpSpPr bwMode="auto">
          <a:xfrm>
            <a:off x="2403849" y="1862965"/>
            <a:ext cx="1644650" cy="1501775"/>
            <a:chOff x="2590800" y="1851515"/>
            <a:chExt cx="1644650" cy="1501285"/>
          </a:xfrm>
        </p:grpSpPr>
        <p:pic>
          <p:nvPicPr>
            <p:cNvPr id="1057" name="Picture 8" descr="http://embedded-system.net/embedded-system/images/rabbit-wireless-module.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76600" y="1851515"/>
              <a:ext cx="958850" cy="1501285"/>
            </a:xfrm>
            <a:prstGeom prst="rect">
              <a:avLst/>
            </a:prstGeom>
            <a:noFill/>
            <a:ln w="9525">
              <a:noFill/>
              <a:miter lim="800000"/>
              <a:headEnd/>
              <a:tailEnd/>
            </a:ln>
          </p:spPr>
        </p:pic>
        <p:pic>
          <p:nvPicPr>
            <p:cNvPr id="1058" name="Picture 12" descr="ZigBee Alliance">
              <a:hlinkClick r:id="rId13" tooltip="ZigBee Alliance"/>
            </p:cNvPr>
            <p:cNvPicPr>
              <a:picLocks noChangeAspect="1" noChangeArrowheads="1"/>
            </p:cNvPicPr>
            <p:nvPr/>
          </p:nvPicPr>
          <p:blipFill>
            <a:blip r:embed="rId14" cstate="print">
              <a:clrChange>
                <a:clrFrom>
                  <a:srgbClr val="FFFFFF"/>
                </a:clrFrom>
                <a:clrTo>
                  <a:srgbClr val="FFFFFF">
                    <a:alpha val="0"/>
                  </a:srgbClr>
                </a:clrTo>
              </a:clrChange>
            </a:blip>
            <a:srcRect r="22581"/>
            <a:stretch>
              <a:fillRect/>
            </a:stretch>
          </p:blipFill>
          <p:spPr bwMode="auto">
            <a:xfrm>
              <a:off x="2590800" y="2232515"/>
              <a:ext cx="1524000" cy="606779"/>
            </a:xfrm>
            <a:prstGeom prst="rect">
              <a:avLst/>
            </a:prstGeom>
            <a:noFill/>
            <a:ln w="9525">
              <a:noFill/>
              <a:miter lim="800000"/>
              <a:headEnd/>
              <a:tailEnd/>
            </a:ln>
          </p:spPr>
        </p:pic>
      </p:grpSp>
      <p:grpSp>
        <p:nvGrpSpPr>
          <p:cNvPr id="1043" name="Group 36"/>
          <p:cNvGrpSpPr>
            <a:grpSpLocks/>
          </p:cNvGrpSpPr>
          <p:nvPr/>
        </p:nvGrpSpPr>
        <p:grpSpPr bwMode="auto">
          <a:xfrm>
            <a:off x="551984" y="2373986"/>
            <a:ext cx="1143000" cy="750888"/>
            <a:chOff x="6629400" y="1143000"/>
            <a:chExt cx="1676400" cy="1296646"/>
          </a:xfrm>
        </p:grpSpPr>
        <p:sp>
          <p:nvSpPr>
            <p:cNvPr id="1054" name="AutoShape 14"/>
            <p:cNvSpPr>
              <a:spLocks noChangeArrowheads="1"/>
            </p:cNvSpPr>
            <p:nvPr/>
          </p:nvSpPr>
          <p:spPr bwMode="auto">
            <a:xfrm rot="-1329159" flipH="1" flipV="1">
              <a:off x="6781684" y="1162960"/>
              <a:ext cx="54328" cy="818344"/>
            </a:xfrm>
            <a:prstGeom prst="can">
              <a:avLst>
                <a:gd name="adj" fmla="val 292822"/>
              </a:avLst>
            </a:prstGeom>
            <a:gradFill rotWithShape="1">
              <a:gsLst>
                <a:gs pos="0">
                  <a:srgbClr val="242424"/>
                </a:gs>
                <a:gs pos="50000">
                  <a:srgbClr val="4D4D4D"/>
                </a:gs>
                <a:gs pos="100000">
                  <a:srgbClr val="242424"/>
                </a:gs>
              </a:gsLst>
              <a:lin ang="0" scaled="1"/>
            </a:gradFill>
            <a:ln w="9525">
              <a:solidFill>
                <a:schemeClr val="bg1"/>
              </a:solidFill>
              <a:round/>
              <a:headEnd/>
              <a:tailEnd/>
            </a:ln>
          </p:spPr>
          <p:txBody>
            <a:bodyPr wrap="none" anchor="ctr"/>
            <a:lstStyle/>
            <a:p>
              <a:endParaRPr lang="en-US">
                <a:latin typeface="Calibri" pitchFamily="34" charset="0"/>
              </a:endParaRPr>
            </a:p>
          </p:txBody>
        </p:sp>
        <p:sp>
          <p:nvSpPr>
            <p:cNvPr id="1055" name="AutoShape 13"/>
            <p:cNvSpPr>
              <a:spLocks noChangeArrowheads="1"/>
            </p:cNvSpPr>
            <p:nvPr/>
          </p:nvSpPr>
          <p:spPr bwMode="auto">
            <a:xfrm rot="1329159" flipV="1">
              <a:off x="8101073" y="1162960"/>
              <a:ext cx="54328" cy="818344"/>
            </a:xfrm>
            <a:prstGeom prst="can">
              <a:avLst>
                <a:gd name="adj" fmla="val 292822"/>
              </a:avLst>
            </a:prstGeom>
            <a:gradFill rotWithShape="1">
              <a:gsLst>
                <a:gs pos="0">
                  <a:srgbClr val="242424"/>
                </a:gs>
                <a:gs pos="50000">
                  <a:srgbClr val="4D4D4D"/>
                </a:gs>
                <a:gs pos="100000">
                  <a:srgbClr val="242424"/>
                </a:gs>
              </a:gsLst>
              <a:lin ang="0" scaled="1"/>
            </a:gradFill>
            <a:ln w="9525">
              <a:solidFill>
                <a:schemeClr val="bg1"/>
              </a:solidFill>
              <a:round/>
              <a:headEnd/>
              <a:tailEnd/>
            </a:ln>
          </p:spPr>
          <p:txBody>
            <a:bodyPr wrap="none" anchor="ctr"/>
            <a:lstStyle/>
            <a:p>
              <a:endParaRPr lang="en-US">
                <a:latin typeface="Calibri" pitchFamily="34" charset="0"/>
              </a:endParaRPr>
            </a:p>
          </p:txBody>
        </p:sp>
        <p:sp>
          <p:nvSpPr>
            <p:cNvPr id="1056" name="AutoShape 8"/>
            <p:cNvSpPr>
              <a:spLocks noChangeArrowheads="1"/>
            </p:cNvSpPr>
            <p:nvPr/>
          </p:nvSpPr>
          <p:spPr bwMode="auto">
            <a:xfrm flipV="1">
              <a:off x="7453020" y="1143000"/>
              <a:ext cx="54328" cy="818344"/>
            </a:xfrm>
            <a:prstGeom prst="can">
              <a:avLst>
                <a:gd name="adj" fmla="val 292822"/>
              </a:avLst>
            </a:prstGeom>
            <a:gradFill rotWithShape="1">
              <a:gsLst>
                <a:gs pos="0">
                  <a:srgbClr val="242424"/>
                </a:gs>
                <a:gs pos="50000">
                  <a:srgbClr val="4D4D4D"/>
                </a:gs>
                <a:gs pos="100000">
                  <a:srgbClr val="242424"/>
                </a:gs>
              </a:gsLst>
              <a:lin ang="0" scaled="1"/>
            </a:gradFill>
            <a:ln w="9525">
              <a:solidFill>
                <a:schemeClr val="bg1"/>
              </a:solidFill>
              <a:round/>
              <a:headEnd/>
              <a:tailEnd/>
            </a:ln>
          </p:spPr>
          <p:txBody>
            <a:bodyPr wrap="none" anchor="ctr"/>
            <a:lstStyle/>
            <a:p>
              <a:endParaRPr lang="en-US">
                <a:latin typeface="Calibri" pitchFamily="34" charset="0"/>
              </a:endParaRPr>
            </a:p>
          </p:txBody>
        </p:sp>
        <p:graphicFrame>
          <p:nvGraphicFramePr>
            <p:cNvPr id="1026" name="Object 4"/>
            <p:cNvGraphicFramePr>
              <a:graphicFrameLocks noChangeAspect="1"/>
            </p:cNvGraphicFramePr>
            <p:nvPr/>
          </p:nvGraphicFramePr>
          <p:xfrm>
            <a:off x="6629400" y="1828799"/>
            <a:ext cx="1676400" cy="610847"/>
          </p:xfrm>
          <a:graphic>
            <a:graphicData uri="http://schemas.openxmlformats.org/presentationml/2006/ole">
              <mc:AlternateContent xmlns:mc="http://schemas.openxmlformats.org/markup-compatibility/2006">
                <mc:Choice xmlns:v="urn:schemas-microsoft-com:vml" Requires="v">
                  <p:oleObj spid="_x0000_s1063" name="Image" r:id="rId15" imgW="8634921" imgH="5130159" progId="">
                    <p:embed/>
                  </p:oleObj>
                </mc:Choice>
                <mc:Fallback>
                  <p:oleObj name="Image" r:id="rId15" imgW="8634921" imgH="5130159" progId="">
                    <p:embed/>
                    <p:pic>
                      <p:nvPicPr>
                        <p:cNvPr id="0" name=""/>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t="52306"/>
                        <a:stretch>
                          <a:fillRect/>
                        </a:stretch>
                      </p:blipFill>
                      <p:spPr bwMode="auto">
                        <a:xfrm>
                          <a:off x="6629400" y="1828799"/>
                          <a:ext cx="1676400" cy="61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044" name="Picture 5" descr="ieee802-11-logo"/>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57200" y="3222969"/>
            <a:ext cx="1922700" cy="1037206"/>
          </a:xfrm>
          <a:prstGeom prst="rect">
            <a:avLst/>
          </a:prstGeom>
          <a:noFill/>
          <a:ln w="9525">
            <a:noFill/>
            <a:miter lim="800000"/>
            <a:headEnd/>
            <a:tailEnd/>
          </a:ln>
        </p:spPr>
      </p:pic>
      <p:pic>
        <p:nvPicPr>
          <p:cNvPr id="1045" name="Picture 4" descr="WFA_Certified_logo_2009_ABGN_noDRAFT.jpg"/>
          <p:cNvPicPr>
            <a:picLocks noChangeAspect="1"/>
          </p:cNvPicPr>
          <p:nvPr/>
        </p:nvPicPr>
        <p:blipFill>
          <a:blip r:embed="rId18" cstate="print"/>
          <a:srcRect/>
          <a:stretch>
            <a:fillRect/>
          </a:stretch>
        </p:blipFill>
        <p:spPr bwMode="auto">
          <a:xfrm>
            <a:off x="1209538" y="4670316"/>
            <a:ext cx="1924720" cy="653370"/>
          </a:xfrm>
          <a:prstGeom prst="rect">
            <a:avLst/>
          </a:prstGeom>
          <a:noFill/>
          <a:ln w="9525">
            <a:noFill/>
            <a:miter lim="800000"/>
            <a:headEnd/>
            <a:tailEnd/>
          </a:ln>
        </p:spPr>
      </p:pic>
      <p:grpSp>
        <p:nvGrpSpPr>
          <p:cNvPr id="1046" name="Group 54"/>
          <p:cNvGrpSpPr>
            <a:grpSpLocks/>
          </p:cNvGrpSpPr>
          <p:nvPr/>
        </p:nvGrpSpPr>
        <p:grpSpPr bwMode="auto">
          <a:xfrm>
            <a:off x="5985249" y="1891540"/>
            <a:ext cx="1285875" cy="1419225"/>
            <a:chOff x="6172200" y="1600200"/>
            <a:chExt cx="2124075" cy="2259245"/>
          </a:xfrm>
        </p:grpSpPr>
        <p:pic>
          <p:nvPicPr>
            <p:cNvPr id="1052" name="Picture 6" descr="Fisher Price - Long Distance 900MHz Nursery Monitor"/>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6248400" y="1600200"/>
              <a:ext cx="2047875" cy="2047876"/>
            </a:xfrm>
            <a:prstGeom prst="rect">
              <a:avLst/>
            </a:prstGeom>
            <a:noFill/>
            <a:ln w="9525">
              <a:noFill/>
              <a:miter lim="800000"/>
              <a:headEnd/>
              <a:tailEnd/>
            </a:ln>
          </p:spPr>
        </p:pic>
        <p:sp>
          <p:nvSpPr>
            <p:cNvPr id="1053" name="TextBox 53"/>
            <p:cNvSpPr txBox="1">
              <a:spLocks noChangeArrowheads="1"/>
            </p:cNvSpPr>
            <p:nvPr/>
          </p:nvSpPr>
          <p:spPr bwMode="auto">
            <a:xfrm>
              <a:off x="6172200" y="3124201"/>
              <a:ext cx="1143001" cy="735244"/>
            </a:xfrm>
            <a:prstGeom prst="rect">
              <a:avLst/>
            </a:prstGeom>
            <a:noFill/>
            <a:ln w="9525">
              <a:noFill/>
              <a:miter lim="800000"/>
              <a:headEnd/>
              <a:tailEnd/>
            </a:ln>
          </p:spPr>
          <p:txBody>
            <a:bodyPr>
              <a:spAutoFit/>
            </a:bodyPr>
            <a:lstStyle/>
            <a:p>
              <a:r>
                <a:rPr lang="en-US" sz="1200">
                  <a:solidFill>
                    <a:srgbClr val="00B050"/>
                  </a:solidFill>
                  <a:latin typeface="Calibri" pitchFamily="34" charset="0"/>
                </a:rPr>
                <a:t>Baby monitor</a:t>
              </a:r>
            </a:p>
          </p:txBody>
        </p:sp>
      </p:grpSp>
      <p:sp>
        <p:nvSpPr>
          <p:cNvPr id="48" name="Text Placeholder 9"/>
          <p:cNvSpPr txBox="1">
            <a:spLocks/>
          </p:cNvSpPr>
          <p:nvPr/>
        </p:nvSpPr>
        <p:spPr>
          <a:xfrm>
            <a:off x="117849" y="1405765"/>
            <a:ext cx="4041775" cy="639763"/>
          </a:xfrm>
          <a:prstGeom prst="rect">
            <a:avLst/>
          </a:prstGeom>
        </p:spPr>
        <p:txBody>
          <a:bodyPr/>
          <a:lstStyle>
            <a:lvl1pPr marL="365125" indent="-255588" algn="l" rtl="0" eaLnBrk="1" fontAlgn="base" hangingPunct="1">
              <a:spcBef>
                <a:spcPts val="300"/>
              </a:spcBef>
              <a:spcAft>
                <a:spcPct val="0"/>
              </a:spcAft>
              <a:buClr>
                <a:srgbClr val="A04DA3"/>
              </a:buClr>
              <a:buFont typeface="Georgia" pitchFamily="18" charset="0"/>
              <a:buChar char="•"/>
              <a:defRPr sz="2800" kern="1200">
                <a:solidFill>
                  <a:schemeClr val="tx1"/>
                </a:solidFill>
                <a:latin typeface="Tahoma" pitchFamily="34" charset="0"/>
                <a:ea typeface="Tahoma" pitchFamily="34" charset="0"/>
                <a:cs typeface="Tahoma" pitchFamily="34" charset="0"/>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Tahoma" pitchFamily="34" charset="0"/>
                <a:ea typeface="Tahoma" pitchFamily="34" charset="0"/>
                <a:cs typeface="Tahoma" pitchFamily="34" charset="0"/>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Tahoma" pitchFamily="34" charset="0"/>
                <a:ea typeface="Tahoma" pitchFamily="34" charset="0"/>
                <a:cs typeface="Tahoma" pitchFamily="34" charset="0"/>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Tahoma" pitchFamily="34" charset="0"/>
                <a:ea typeface="Tahoma" pitchFamily="34" charset="0"/>
                <a:cs typeface="Tahoma" pitchFamily="34" charset="0"/>
              </a:defRPr>
            </a:lvl4pPr>
            <a:lvl5pPr marL="1389063" indent="-182563" algn="l" rtl="0" eaLnBrk="1" fontAlgn="base" hangingPunct="1">
              <a:spcBef>
                <a:spcPts val="300"/>
              </a:spcBef>
              <a:spcAft>
                <a:spcPct val="0"/>
              </a:spcAft>
              <a:buClr>
                <a:srgbClr val="A04DA3"/>
              </a:buClr>
              <a:buFont typeface="Georgia" pitchFamily="18" charset="0"/>
              <a:buChar char="▫"/>
              <a:defRPr sz="2000" kern="1200">
                <a:solidFill>
                  <a:srgbClr val="A04DA3"/>
                </a:solidFill>
                <a:latin typeface="Tahoma" pitchFamily="34" charset="0"/>
                <a:ea typeface="Tahoma" pitchFamily="34" charset="0"/>
                <a:cs typeface="Tahoma"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a:buFont typeface="Georgia" pitchFamily="18" charset="0"/>
              <a:buNone/>
            </a:pPr>
            <a:r>
              <a:rPr lang="en-US" dirty="0" smtClean="0">
                <a:solidFill>
                  <a:srgbClr val="FF0000"/>
                </a:solidFill>
              </a:rPr>
              <a:t>Standards Based</a:t>
            </a:r>
          </a:p>
        </p:txBody>
      </p:sp>
      <p:pic>
        <p:nvPicPr>
          <p:cNvPr id="38" name="Picture 2" descr="https://encrypted-tbn0.google.com/images?q=tbn:ANd9GcQOtoT6rHf4dQtE3VYmhBKq_2BcbZySgjUUP4wPg_SCcIsIjSH_"/>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01000" y="0"/>
            <a:ext cx="1142999" cy="130628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86304D7E-138A-4999-9B18-A283749306EC}" type="slidenum">
              <a:rPr lang="en-US" smtClean="0"/>
              <a:pPr>
                <a:defRPr/>
              </a:pPr>
              <a:t>12</a:t>
            </a:fld>
            <a:endParaRPr lang="en-US"/>
          </a:p>
        </p:txBody>
      </p:sp>
    </p:spTree>
    <p:extLst>
      <p:ext uri="{BB962C8B-B14F-4D97-AF65-F5344CB8AC3E}">
        <p14:creationId xmlns:p14="http://schemas.microsoft.com/office/powerpoint/2010/main" val="3689169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Unlicensed Sub-1 GHz Band</a:t>
            </a:r>
          </a:p>
        </p:txBody>
      </p:sp>
      <p:sp>
        <p:nvSpPr>
          <p:cNvPr id="22531" name="Content Placeholder 5"/>
          <p:cNvSpPr>
            <a:spLocks noGrp="1"/>
          </p:cNvSpPr>
          <p:nvPr>
            <p:ph idx="1"/>
          </p:nvPr>
        </p:nvSpPr>
        <p:spPr bwMode="auto">
          <a:xfrm>
            <a:off x="457200" y="1600200"/>
            <a:ext cx="3657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Lower frequency = longer operating range</a:t>
            </a:r>
          </a:p>
          <a:p>
            <a:r>
              <a:rPr lang="en-US" sz="2400" dirty="0" smtClean="0"/>
              <a:t>Internationally available bands in the vicinity of 915 MHz supported by common radio chipsets</a:t>
            </a:r>
          </a:p>
          <a:p>
            <a:r>
              <a:rPr lang="en-US" sz="2400" dirty="0" smtClean="0"/>
              <a:t>Two emerging IEEE 802 wireless standards target this band for smart metering and industrial controls applications</a:t>
            </a:r>
          </a:p>
        </p:txBody>
      </p:sp>
      <p:graphicFrame>
        <p:nvGraphicFramePr>
          <p:cNvPr id="5" name="Table 4"/>
          <p:cNvGraphicFramePr>
            <a:graphicFrameLocks noGrp="1"/>
          </p:cNvGraphicFramePr>
          <p:nvPr/>
        </p:nvGraphicFramePr>
        <p:xfrm>
          <a:off x="4495800" y="1824038"/>
          <a:ext cx="3962400" cy="2865439"/>
        </p:xfrm>
        <a:graphic>
          <a:graphicData uri="http://schemas.openxmlformats.org/drawingml/2006/table">
            <a:tbl>
              <a:tblPr firstRow="1" bandRow="1">
                <a:tableStyleId>{E8B1032C-EA38-4F05-BA0D-38AFFFC7BED3}</a:tableStyleId>
              </a:tblPr>
              <a:tblGrid>
                <a:gridCol w="1524000"/>
                <a:gridCol w="2438400"/>
              </a:tblGrid>
              <a:tr h="640201">
                <a:tc>
                  <a:txBody>
                    <a:bodyPr/>
                    <a:lstStyle/>
                    <a:p>
                      <a:r>
                        <a:rPr lang="en-US" sz="1800" dirty="0" smtClean="0"/>
                        <a:t>Region</a:t>
                      </a:r>
                      <a:endParaRPr lang="en-US" sz="1800" dirty="0"/>
                    </a:p>
                  </a:txBody>
                  <a:tcPr marT="45724" marB="45724"/>
                </a:tc>
                <a:tc>
                  <a:txBody>
                    <a:bodyPr/>
                    <a:lstStyle/>
                    <a:p>
                      <a:r>
                        <a:rPr lang="en-US" sz="1800" dirty="0" smtClean="0"/>
                        <a:t>Unlicensed Band (MHz)</a:t>
                      </a:r>
                      <a:endParaRPr lang="en-US" sz="1800" dirty="0"/>
                    </a:p>
                  </a:txBody>
                  <a:tcPr marT="45724" marB="45724"/>
                </a:tc>
              </a:tr>
              <a:tr h="370873">
                <a:tc>
                  <a:txBody>
                    <a:bodyPr/>
                    <a:lstStyle/>
                    <a:p>
                      <a:r>
                        <a:rPr lang="en-US" sz="1800" dirty="0" smtClean="0"/>
                        <a:t>Europe</a:t>
                      </a:r>
                      <a:endParaRPr lang="en-US" sz="1800" dirty="0"/>
                    </a:p>
                  </a:txBody>
                  <a:tcPr marT="45724" marB="45724"/>
                </a:tc>
                <a:tc>
                  <a:txBody>
                    <a:bodyPr/>
                    <a:lstStyle/>
                    <a:p>
                      <a:r>
                        <a:rPr lang="en-US" sz="1800" dirty="0" smtClean="0"/>
                        <a:t>963-868.6</a:t>
                      </a:r>
                      <a:endParaRPr lang="en-US" sz="1800" dirty="0"/>
                    </a:p>
                  </a:txBody>
                  <a:tcPr marT="45724" marB="45724"/>
                </a:tc>
              </a:tr>
              <a:tr h="370873">
                <a:tc>
                  <a:txBody>
                    <a:bodyPr/>
                    <a:lstStyle/>
                    <a:p>
                      <a:r>
                        <a:rPr lang="en-US" sz="1800" dirty="0" smtClean="0"/>
                        <a:t>Japan</a:t>
                      </a:r>
                      <a:endParaRPr lang="en-US" sz="1800" dirty="0"/>
                    </a:p>
                  </a:txBody>
                  <a:tcPr marT="45724" marB="45724"/>
                </a:tc>
                <a:tc>
                  <a:txBody>
                    <a:bodyPr/>
                    <a:lstStyle/>
                    <a:p>
                      <a:r>
                        <a:rPr lang="en-US" sz="1800" dirty="0" smtClean="0"/>
                        <a:t>915.9-928.1</a:t>
                      </a:r>
                      <a:endParaRPr lang="en-US" sz="1800" dirty="0"/>
                    </a:p>
                  </a:txBody>
                  <a:tcPr marT="45724" marB="45724"/>
                </a:tc>
              </a:tr>
              <a:tr h="370873">
                <a:tc>
                  <a:txBody>
                    <a:bodyPr/>
                    <a:lstStyle/>
                    <a:p>
                      <a:r>
                        <a:rPr lang="en-US" sz="1800" dirty="0" smtClean="0"/>
                        <a:t>China</a:t>
                      </a:r>
                      <a:endParaRPr lang="en-US" sz="1800" dirty="0"/>
                    </a:p>
                  </a:txBody>
                  <a:tcPr marT="45724" marB="45724"/>
                </a:tc>
                <a:tc>
                  <a:txBody>
                    <a:bodyPr/>
                    <a:lstStyle/>
                    <a:p>
                      <a:r>
                        <a:rPr lang="en-US" sz="1800" dirty="0" smtClean="0"/>
                        <a:t>755-787</a:t>
                      </a:r>
                      <a:endParaRPr lang="en-US" sz="1800" dirty="0"/>
                    </a:p>
                  </a:txBody>
                  <a:tcPr marT="45724" marB="45724"/>
                </a:tc>
              </a:tr>
              <a:tr h="370873">
                <a:tc>
                  <a:txBody>
                    <a:bodyPr/>
                    <a:lstStyle/>
                    <a:p>
                      <a:r>
                        <a:rPr lang="en-US" sz="1800" dirty="0" smtClean="0"/>
                        <a:t>Korea</a:t>
                      </a:r>
                      <a:endParaRPr lang="en-US" sz="1800" dirty="0"/>
                    </a:p>
                  </a:txBody>
                  <a:tcPr marT="45724" marB="45724"/>
                </a:tc>
                <a:tc>
                  <a:txBody>
                    <a:bodyPr/>
                    <a:lstStyle/>
                    <a:p>
                      <a:r>
                        <a:rPr lang="en-US" sz="1800" dirty="0" smtClean="0"/>
                        <a:t>917-923.5</a:t>
                      </a:r>
                      <a:endParaRPr lang="en-US" sz="1800" dirty="0"/>
                    </a:p>
                  </a:txBody>
                  <a:tcPr marT="45724" marB="45724"/>
                </a:tc>
              </a:tr>
              <a:tr h="370873">
                <a:tc>
                  <a:txBody>
                    <a:bodyPr/>
                    <a:lstStyle/>
                    <a:p>
                      <a:r>
                        <a:rPr lang="en-US" sz="1800" dirty="0" smtClean="0"/>
                        <a:t>Singapore</a:t>
                      </a:r>
                      <a:endParaRPr lang="en-US" sz="1800" dirty="0"/>
                    </a:p>
                  </a:txBody>
                  <a:tcPr marT="45724" marB="45724"/>
                </a:tc>
                <a:tc>
                  <a:txBody>
                    <a:bodyPr/>
                    <a:lstStyle/>
                    <a:p>
                      <a:r>
                        <a:rPr lang="en-US" sz="1800" dirty="0" smtClean="0"/>
                        <a:t>920-925</a:t>
                      </a:r>
                      <a:endParaRPr lang="en-US" sz="1800" dirty="0"/>
                    </a:p>
                  </a:txBody>
                  <a:tcPr marT="45724" marB="45724"/>
                </a:tc>
              </a:tr>
              <a:tr h="370873">
                <a:tc>
                  <a:txBody>
                    <a:bodyPr/>
                    <a:lstStyle/>
                    <a:p>
                      <a:r>
                        <a:rPr lang="en-US" sz="1800" dirty="0" smtClean="0"/>
                        <a:t>US</a:t>
                      </a:r>
                      <a:endParaRPr lang="en-US" sz="1800" dirty="0"/>
                    </a:p>
                  </a:txBody>
                  <a:tcPr marT="45724" marB="45724"/>
                </a:tc>
                <a:tc>
                  <a:txBody>
                    <a:bodyPr/>
                    <a:lstStyle/>
                    <a:p>
                      <a:r>
                        <a:rPr lang="en-US" sz="1800" dirty="0" smtClean="0"/>
                        <a:t>902-928</a:t>
                      </a:r>
                      <a:endParaRPr lang="en-US" sz="1800" dirty="0"/>
                    </a:p>
                  </a:txBody>
                  <a:tcPr marT="45724" marB="45724"/>
                </a:tc>
              </a:tr>
            </a:tbl>
          </a:graphicData>
        </a:graphic>
      </p:graphicFrame>
      <p:cxnSp>
        <p:nvCxnSpPr>
          <p:cNvPr id="8" name="Straight Connector 7"/>
          <p:cNvCxnSpPr/>
          <p:nvPr/>
        </p:nvCxnSpPr>
        <p:spPr>
          <a:xfrm>
            <a:off x="4114800" y="4038600"/>
            <a:ext cx="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14800" y="5334000"/>
            <a:ext cx="533400" cy="0"/>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561" name="TextBox 10"/>
          <p:cNvSpPr txBox="1">
            <a:spLocks noChangeArrowheads="1"/>
          </p:cNvSpPr>
          <p:nvPr/>
        </p:nvSpPr>
        <p:spPr bwMode="auto">
          <a:xfrm>
            <a:off x="4683125" y="5010150"/>
            <a:ext cx="1111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atin typeface="Calibri" panose="020F0502020204030204" pitchFamily="34" charset="0"/>
              </a:rPr>
              <a:t>802.11ah</a:t>
            </a:r>
          </a:p>
          <a:p>
            <a:pPr eaLnBrk="1" hangingPunct="1"/>
            <a:r>
              <a:rPr lang="en-US">
                <a:latin typeface="Calibri" panose="020F0502020204030204" pitchFamily="34" charset="0"/>
              </a:rPr>
              <a:t>802.15.4g</a:t>
            </a:r>
          </a:p>
        </p:txBody>
      </p:sp>
      <p:sp>
        <p:nvSpPr>
          <p:cNvPr id="2" name="TextBox 1"/>
          <p:cNvSpPr txBox="1"/>
          <p:nvPr/>
        </p:nvSpPr>
        <p:spPr>
          <a:xfrm>
            <a:off x="4381500" y="954921"/>
            <a:ext cx="1544012" cy="369332"/>
          </a:xfrm>
          <a:prstGeom prst="rect">
            <a:avLst/>
          </a:prstGeom>
          <a:noFill/>
        </p:spPr>
        <p:txBody>
          <a:bodyPr wrap="none" rtlCol="0">
            <a:spAutoFit/>
          </a:bodyPr>
          <a:lstStyle/>
          <a:p>
            <a:r>
              <a:rPr lang="en-US" dirty="0" smtClean="0">
                <a:solidFill>
                  <a:srgbClr val="FF0000"/>
                </a:solidFill>
              </a:rPr>
              <a:t>aka 915 MHz</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fld id="{86304D7E-138A-4999-9B18-A283749306EC}" type="slidenum">
              <a:rPr lang="en-US" smtClean="0"/>
              <a:pPr>
                <a:defRPr/>
              </a:pPr>
              <a:t>13</a:t>
            </a:fld>
            <a:endParaRPr lang="en-US"/>
          </a:p>
        </p:txBody>
      </p:sp>
    </p:spTree>
    <p:extLst>
      <p:ext uri="{BB962C8B-B14F-4D97-AF65-F5344CB8AC3E}">
        <p14:creationId xmlns:p14="http://schemas.microsoft.com/office/powerpoint/2010/main" val="1228802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802.11ah </a:t>
            </a:r>
            <a:r>
              <a:rPr lang="en-US" dirty="0"/>
              <a:t>Sub 1 GHz </a:t>
            </a:r>
            <a:r>
              <a:rPr lang="en-US" dirty="0" smtClean="0"/>
              <a:t>License-exempt</a:t>
            </a:r>
            <a:endParaRPr lang="en-US" dirty="0"/>
          </a:p>
        </p:txBody>
      </p:sp>
      <p:sp>
        <p:nvSpPr>
          <p:cNvPr id="23555" name="Content Placeholder 2"/>
          <p:cNvSpPr>
            <a:spLocks noGrp="1"/>
          </p:cNvSpPr>
          <p:nvPr>
            <p:ph idx="1"/>
          </p:nvPr>
        </p:nvSpPr>
        <p:spPr bwMode="auto">
          <a:xfrm>
            <a:off x="457200" y="1600200"/>
            <a:ext cx="4038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1800" smtClean="0"/>
              <a:t>More than 100 kbps with coverage of up to 1 km; </a:t>
            </a:r>
            <a:r>
              <a:rPr lang="en-US" sz="1800" smtClean="0"/>
              <a:t>600 kHz to 20 MHz channel bandwidth</a:t>
            </a:r>
          </a:p>
          <a:p>
            <a:r>
              <a:rPr lang="en-GB" sz="1800" smtClean="0">
                <a:solidFill>
                  <a:srgbClr val="FF0000"/>
                </a:solidFill>
              </a:rPr>
              <a:t>Smart grid </a:t>
            </a:r>
            <a:r>
              <a:rPr lang="en-GB" sz="1800" smtClean="0"/>
              <a:t>– extremely large number of stations (6000 stations per AP)</a:t>
            </a:r>
          </a:p>
          <a:p>
            <a:r>
              <a:rPr lang="en-GB" sz="1800" smtClean="0">
                <a:solidFill>
                  <a:srgbClr val="FF0000"/>
                </a:solidFill>
              </a:rPr>
              <a:t>Environmental and agricultural monitoring </a:t>
            </a:r>
            <a:r>
              <a:rPr lang="en-GB" sz="1800" smtClean="0"/>
              <a:t>– moderately large number of stations (200 per AP)</a:t>
            </a:r>
          </a:p>
          <a:p>
            <a:r>
              <a:rPr lang="en-GB" sz="1800" smtClean="0">
                <a:solidFill>
                  <a:srgbClr val="FF0000"/>
                </a:solidFill>
              </a:rPr>
              <a:t>Healthcare and building automation </a:t>
            </a:r>
            <a:r>
              <a:rPr lang="en-GB" sz="1800" smtClean="0"/>
              <a:t>– dozens of stations</a:t>
            </a:r>
          </a:p>
          <a:p>
            <a:r>
              <a:rPr lang="en-GB" sz="1800" smtClean="0"/>
              <a:t>Outdoor application for </a:t>
            </a:r>
            <a:r>
              <a:rPr lang="en-GB" sz="1800" smtClean="0">
                <a:solidFill>
                  <a:srgbClr val="FF0000"/>
                </a:solidFill>
              </a:rPr>
              <a:t>extended range Wi-Fi </a:t>
            </a:r>
            <a:r>
              <a:rPr lang="en-GB" sz="1800" smtClean="0"/>
              <a:t>– common ground with 802.11af White Spaces amendment</a:t>
            </a:r>
          </a:p>
          <a:p>
            <a:endParaRPr lang="en-GB" sz="1800" smtClean="0"/>
          </a:p>
          <a:p>
            <a:endParaRPr lang="en-US" sz="1800" smtClean="0"/>
          </a:p>
        </p:txBody>
      </p:sp>
      <p:sp>
        <p:nvSpPr>
          <p:cNvPr id="23557" name="TextBox 4"/>
          <p:cNvSpPr txBox="1">
            <a:spLocks noChangeArrowheads="1"/>
          </p:cNvSpPr>
          <p:nvPr/>
        </p:nvSpPr>
        <p:spPr bwMode="auto">
          <a:xfrm>
            <a:off x="3810000" y="5554663"/>
            <a:ext cx="1082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latin typeface="Calibri" panose="020F0502020204030204" pitchFamily="34" charset="0"/>
              </a:rPr>
              <a:t>AP = access point</a:t>
            </a:r>
          </a:p>
        </p:txBody>
      </p:sp>
      <p:pic>
        <p:nvPicPr>
          <p:cNvPr id="2355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1755775"/>
            <a:ext cx="41148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pPr>
              <a:defRPr/>
            </a:pPr>
            <a:fld id="{86304D7E-138A-4999-9B18-A283749306EC}" type="slidenum">
              <a:rPr lang="en-US" smtClean="0"/>
              <a:pPr>
                <a:defRPr/>
              </a:pPr>
              <a:t>14</a:t>
            </a:fld>
            <a:endParaRPr lang="en-US"/>
          </a:p>
        </p:txBody>
      </p:sp>
    </p:spTree>
    <p:extLst>
      <p:ext uri="{BB962C8B-B14F-4D97-AF65-F5344CB8AC3E}">
        <p14:creationId xmlns:p14="http://schemas.microsoft.com/office/powerpoint/2010/main" val="2234231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802.11ac and Long Distance </a:t>
            </a:r>
            <a:r>
              <a:rPr lang="en-US" dirty="0" err="1" smtClean="0"/>
              <a:t>af</a:t>
            </a:r>
            <a:r>
              <a:rPr lang="en-US" dirty="0" smtClean="0"/>
              <a:t>/ah</a:t>
            </a:r>
          </a:p>
        </p:txBody>
      </p:sp>
      <p:sp>
        <p:nvSpPr>
          <p:cNvPr id="25603" name="Content Placeholder 11"/>
          <p:cNvSpPr>
            <a:spLocks noGrp="1"/>
          </p:cNvSpPr>
          <p:nvPr>
            <p:ph idx="1"/>
          </p:nvPr>
        </p:nvSpPr>
        <p:spPr bwMode="auto">
          <a:xfrm>
            <a:off x="457200" y="3810000"/>
            <a:ext cx="82296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smtClean="0"/>
              <a:t>802.11af/ah derive their specifications from 802.11ac</a:t>
            </a:r>
          </a:p>
          <a:p>
            <a:r>
              <a:rPr lang="en-US" sz="2400" smtClean="0"/>
              <a:t>Operation of 11af and 11ah is under 1 GHz</a:t>
            </a:r>
          </a:p>
          <a:p>
            <a:r>
              <a:rPr lang="en-US" sz="2400" smtClean="0"/>
              <a:t>Support for longer delay spread outdoor deployments</a:t>
            </a:r>
          </a:p>
          <a:p>
            <a:pPr lvl="1"/>
            <a:endParaRPr lang="en-US" sz="2400" smtClean="0"/>
          </a:p>
          <a:p>
            <a:pPr lvl="1"/>
            <a:endParaRPr lang="en-US" sz="2400" smtClean="0"/>
          </a:p>
          <a:p>
            <a:endParaRPr lang="en-US" sz="2400" smtClean="0"/>
          </a:p>
        </p:txBody>
      </p:sp>
      <p:sp>
        <p:nvSpPr>
          <p:cNvPr id="25605" name="TextBox 4"/>
          <p:cNvSpPr txBox="1">
            <a:spLocks noChangeArrowheads="1"/>
          </p:cNvSpPr>
          <p:nvPr/>
        </p:nvSpPr>
        <p:spPr bwMode="auto">
          <a:xfrm>
            <a:off x="3429000" y="1193800"/>
            <a:ext cx="1711325"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3600">
                <a:latin typeface="Arial Narrow" panose="020B0606020202030204" pitchFamily="34" charset="0"/>
              </a:rPr>
              <a:t>802.11ac</a:t>
            </a:r>
          </a:p>
        </p:txBody>
      </p:sp>
      <p:sp>
        <p:nvSpPr>
          <p:cNvPr id="25606" name="TextBox 5"/>
          <p:cNvSpPr txBox="1">
            <a:spLocks noChangeArrowheads="1"/>
          </p:cNvSpPr>
          <p:nvPr/>
        </p:nvSpPr>
        <p:spPr bwMode="auto">
          <a:xfrm>
            <a:off x="2209800" y="2630488"/>
            <a:ext cx="1628775"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3600">
                <a:latin typeface="Arial Narrow" panose="020B0606020202030204" pitchFamily="34" charset="0"/>
              </a:rPr>
              <a:t>802.11af</a:t>
            </a:r>
          </a:p>
        </p:txBody>
      </p:sp>
      <p:sp>
        <p:nvSpPr>
          <p:cNvPr id="25607" name="TextBox 6"/>
          <p:cNvSpPr txBox="1">
            <a:spLocks noChangeArrowheads="1"/>
          </p:cNvSpPr>
          <p:nvPr/>
        </p:nvSpPr>
        <p:spPr bwMode="auto">
          <a:xfrm>
            <a:off x="4619625" y="2630488"/>
            <a:ext cx="1733550"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3600">
                <a:latin typeface="Arial Narrow" panose="020B0606020202030204" pitchFamily="34" charset="0"/>
              </a:rPr>
              <a:t>802.11ah</a:t>
            </a:r>
          </a:p>
        </p:txBody>
      </p:sp>
      <p:cxnSp>
        <p:nvCxnSpPr>
          <p:cNvPr id="9" name="Elbow Connector 8"/>
          <p:cNvCxnSpPr>
            <a:stCxn id="25605" idx="2"/>
            <a:endCxn id="25606" idx="0"/>
          </p:cNvCxnSpPr>
          <p:nvPr/>
        </p:nvCxnSpPr>
        <p:spPr>
          <a:xfrm rot="5400000">
            <a:off x="3259138" y="1604963"/>
            <a:ext cx="790575" cy="12604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25605" idx="2"/>
            <a:endCxn id="25607" idx="0"/>
          </p:cNvCxnSpPr>
          <p:nvPr/>
        </p:nvCxnSpPr>
        <p:spPr>
          <a:xfrm rot="16200000" flipH="1">
            <a:off x="4490244" y="1634332"/>
            <a:ext cx="790575" cy="120173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5610" name="TextBox 12"/>
          <p:cNvSpPr txBox="1">
            <a:spLocks noChangeArrowheads="1"/>
          </p:cNvSpPr>
          <p:nvPr/>
        </p:nvSpPr>
        <p:spPr bwMode="auto">
          <a:xfrm>
            <a:off x="6400800" y="2814638"/>
            <a:ext cx="219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0000"/>
                </a:solidFill>
                <a:latin typeface="Arial Narrow" panose="020B0606020202030204" pitchFamily="34" charset="0"/>
              </a:rPr>
              <a:t>Sub-1GHz (smart grid)</a:t>
            </a:r>
          </a:p>
        </p:txBody>
      </p:sp>
      <p:sp>
        <p:nvSpPr>
          <p:cNvPr id="25611" name="TextBox 13"/>
          <p:cNvSpPr txBox="1">
            <a:spLocks noChangeArrowheads="1"/>
          </p:cNvSpPr>
          <p:nvPr/>
        </p:nvSpPr>
        <p:spPr bwMode="auto">
          <a:xfrm>
            <a:off x="685800" y="2768600"/>
            <a:ext cx="149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0000"/>
                </a:solidFill>
                <a:latin typeface="Arial Narrow" panose="020B0606020202030204" pitchFamily="34" charset="0"/>
              </a:rPr>
              <a:t>UHF (TV band)</a:t>
            </a:r>
          </a:p>
        </p:txBody>
      </p:sp>
      <p:sp>
        <p:nvSpPr>
          <p:cNvPr id="25612" name="TextBox 14"/>
          <p:cNvSpPr txBox="1">
            <a:spLocks noChangeArrowheads="1"/>
          </p:cNvSpPr>
          <p:nvPr/>
        </p:nvSpPr>
        <p:spPr bwMode="auto">
          <a:xfrm>
            <a:off x="5181600" y="1331913"/>
            <a:ext cx="288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0000"/>
                </a:solidFill>
                <a:latin typeface="Arial Narrow" panose="020B0606020202030204" pitchFamily="34" charset="0"/>
              </a:rPr>
              <a:t>Very High Throughput (5 GHz)</a:t>
            </a:r>
          </a:p>
        </p:txBody>
      </p:sp>
      <p:sp>
        <p:nvSpPr>
          <p:cNvPr id="25613" name="TextBox 15"/>
          <p:cNvSpPr txBox="1">
            <a:spLocks noChangeArrowheads="1"/>
          </p:cNvSpPr>
          <p:nvPr/>
        </p:nvSpPr>
        <p:spPr bwMode="auto">
          <a:xfrm>
            <a:off x="5029200" y="3276600"/>
            <a:ext cx="995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dirty="0" smtClean="0">
                <a:solidFill>
                  <a:srgbClr val="0070C0"/>
                </a:solidFill>
                <a:latin typeface="Arial Narrow" panose="020B0606020202030204" pitchFamily="34" charset="0"/>
              </a:rPr>
              <a:t>Mar-2016</a:t>
            </a:r>
            <a:endParaRPr lang="en-US" dirty="0">
              <a:solidFill>
                <a:srgbClr val="0070C0"/>
              </a:solidFill>
              <a:latin typeface="Arial Narrow" panose="020B0606020202030204" pitchFamily="34" charset="0"/>
            </a:endParaRPr>
          </a:p>
        </p:txBody>
      </p:sp>
      <p:sp>
        <p:nvSpPr>
          <p:cNvPr id="25614" name="TextBox 16"/>
          <p:cNvSpPr txBox="1">
            <a:spLocks noChangeArrowheads="1"/>
          </p:cNvSpPr>
          <p:nvPr/>
        </p:nvSpPr>
        <p:spPr bwMode="auto">
          <a:xfrm>
            <a:off x="2528888" y="3276600"/>
            <a:ext cx="995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dirty="0" smtClean="0">
                <a:solidFill>
                  <a:srgbClr val="0070C0"/>
                </a:solidFill>
                <a:latin typeface="Arial Narrow" panose="020B0606020202030204" pitchFamily="34" charset="0"/>
              </a:rPr>
              <a:t>Mar-2014</a:t>
            </a:r>
            <a:endParaRPr lang="en-US" dirty="0">
              <a:solidFill>
                <a:srgbClr val="0070C0"/>
              </a:solidFill>
              <a:latin typeface="Arial Narrow" panose="020B0606020202030204" pitchFamily="34" charset="0"/>
            </a:endParaRPr>
          </a:p>
        </p:txBody>
      </p:sp>
      <p:sp>
        <p:nvSpPr>
          <p:cNvPr id="25615" name="TextBox 17"/>
          <p:cNvSpPr txBox="1">
            <a:spLocks noChangeArrowheads="1"/>
          </p:cNvSpPr>
          <p:nvPr/>
        </p:nvSpPr>
        <p:spPr bwMode="auto">
          <a:xfrm>
            <a:off x="2362200" y="1330325"/>
            <a:ext cx="996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solidFill>
                  <a:srgbClr val="0070C0"/>
                </a:solidFill>
                <a:latin typeface="Arial Narrow" panose="020B0606020202030204" pitchFamily="34" charset="0"/>
              </a:rPr>
              <a:t>Feb-2014</a:t>
            </a:r>
          </a:p>
        </p:txBody>
      </p: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15</a:t>
            </a:fld>
            <a:endParaRPr lang="en-US"/>
          </a:p>
        </p:txBody>
      </p:sp>
    </p:spTree>
    <p:extLst>
      <p:ext uri="{BB962C8B-B14F-4D97-AF65-F5344CB8AC3E}">
        <p14:creationId xmlns:p14="http://schemas.microsoft.com/office/powerpoint/2010/main" val="3694028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ecx_x0000_i1025" descr="cid:1.1766816146@web37308.mail.mud.yahoo.com"/>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5250" y="1143000"/>
            <a:ext cx="89249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5164138" y="5238750"/>
            <a:ext cx="3827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t>Source:  </a:t>
            </a:r>
            <a:r>
              <a:rPr lang="en-US" sz="1000">
                <a:hlinkClick r:id="rId3"/>
              </a:rPr>
              <a:t>www.youknowfunny.com/2010/11/wireless-technology.html</a:t>
            </a:r>
            <a:r>
              <a:rPr lang="en-US" sz="1000"/>
              <a:t> </a:t>
            </a:r>
          </a:p>
        </p:txBody>
      </p:sp>
      <p:sp>
        <p:nvSpPr>
          <p:cNvPr id="20484"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Sub 1 GHz Wi-Fi for Smart Grid</a:t>
            </a:r>
          </a:p>
        </p:txBody>
      </p:sp>
      <p:sp>
        <p:nvSpPr>
          <p:cNvPr id="2" name="Slide Number Placeholder 1"/>
          <p:cNvSpPr>
            <a:spLocks noGrp="1"/>
          </p:cNvSpPr>
          <p:nvPr>
            <p:ph type="sldNum" sz="quarter" idx="11"/>
          </p:nvPr>
        </p:nvSpPr>
        <p:spPr/>
        <p:txBody>
          <a:bodyPr/>
          <a:lstStyle/>
          <a:p>
            <a:pPr>
              <a:defRPr/>
            </a:pPr>
            <a:fld id="{86304D7E-138A-4999-9B18-A283749306EC}" type="slidenum">
              <a:rPr lang="en-US" smtClean="0"/>
              <a:pPr>
                <a:defRPr/>
              </a:pPr>
              <a:t>16</a:t>
            </a:fld>
            <a:endParaRPr lang="en-US"/>
          </a:p>
        </p:txBody>
      </p:sp>
    </p:spTree>
    <p:extLst>
      <p:ext uri="{BB962C8B-B14F-4D97-AF65-F5344CB8AC3E}">
        <p14:creationId xmlns:p14="http://schemas.microsoft.com/office/powerpoint/2010/main" val="3420714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IEEE 802.24 Smart Grid ECSG</a:t>
            </a:r>
          </a:p>
        </p:txBody>
      </p:sp>
      <p:sp>
        <p:nvSpPr>
          <p:cNvPr id="21507" name="TextBox 3"/>
          <p:cNvSpPr txBox="1">
            <a:spLocks noChangeArrowheads="1"/>
          </p:cNvSpPr>
          <p:nvPr/>
        </p:nvSpPr>
        <p:spPr bwMode="auto">
          <a:xfrm>
            <a:off x="2286000" y="5791200"/>
            <a:ext cx="213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t>ECSG = executive committee study group</a:t>
            </a:r>
          </a:p>
          <a:p>
            <a:pPr eaLnBrk="1" hangingPunct="1"/>
            <a:r>
              <a:rPr lang="en-US" sz="1000"/>
              <a:t>SDO = standards defining organization</a:t>
            </a:r>
          </a:p>
        </p:txBody>
      </p:sp>
      <p:sp>
        <p:nvSpPr>
          <p:cNvPr id="21508" name="Content Placeholder 4"/>
          <p:cNvSpPr>
            <a:spLocks noGrp="1"/>
          </p:cNvSpPr>
          <p:nvPr>
            <p:ph idx="1"/>
          </p:nvPr>
        </p:nvSpPr>
        <p:spPr bwMode="auto">
          <a:xfrm>
            <a:off x="457200" y="1600200"/>
            <a:ext cx="4419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smtClean="0"/>
              <a:t>Serves as a single point of contact for questions regarding the use of 802 standards in Smart Grid applications</a:t>
            </a:r>
          </a:p>
          <a:p>
            <a:r>
              <a:rPr lang="en-US" sz="2000" smtClean="0"/>
              <a:t>Covers wired and wireless 802 protocols</a:t>
            </a:r>
          </a:p>
          <a:p>
            <a:r>
              <a:rPr lang="en-US" sz="2000" smtClean="0"/>
              <a:t>Acts as a liaison with regulatory agencies, industry organizations, other SDOs, government agencies, IEEE societies</a:t>
            </a:r>
          </a:p>
          <a:p>
            <a:r>
              <a:rPr lang="en-US" sz="2000" smtClean="0"/>
              <a:t>Acts as a resource for understanding 802 standards for certification efforts by industry bodies.</a:t>
            </a:r>
          </a:p>
        </p:txBody>
      </p:sp>
      <p:sp>
        <p:nvSpPr>
          <p:cNvPr id="21510" name="TextBox 6"/>
          <p:cNvSpPr txBox="1">
            <a:spLocks noChangeArrowheads="1"/>
          </p:cNvSpPr>
          <p:nvPr/>
        </p:nvSpPr>
        <p:spPr bwMode="auto">
          <a:xfrm>
            <a:off x="5791200" y="3475038"/>
            <a:ext cx="2971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buFont typeface="Arial" panose="020B0604020202020204" pitchFamily="34" charset="0"/>
              <a:buChar char="•"/>
            </a:pPr>
            <a:r>
              <a:rPr lang="en-US" sz="1000">
                <a:hlinkClick r:id="rId3"/>
              </a:rPr>
              <a:t>http://www.iec.ch/smartgrid/</a:t>
            </a:r>
            <a:endParaRPr lang="en-US" sz="1000"/>
          </a:p>
          <a:p>
            <a:pPr eaLnBrk="1" hangingPunct="1">
              <a:spcAft>
                <a:spcPts val="600"/>
              </a:spcAft>
              <a:buFont typeface="Arial" panose="020B0604020202020204" pitchFamily="34" charset="0"/>
              <a:buChar char="•"/>
            </a:pPr>
            <a:r>
              <a:rPr lang="en-US" sz="1000">
                <a:hlinkClick r:id="rId4"/>
              </a:rPr>
              <a:t>http://summit.utc.org/</a:t>
            </a:r>
            <a:endParaRPr lang="en-US" sz="1000"/>
          </a:p>
          <a:p>
            <a:pPr eaLnBrk="1" hangingPunct="1">
              <a:spcAft>
                <a:spcPts val="600"/>
              </a:spcAft>
              <a:buFont typeface="Arial" panose="020B0604020202020204" pitchFamily="34" charset="0"/>
              <a:buChar char="•"/>
            </a:pPr>
            <a:r>
              <a:rPr lang="en-US" sz="1000">
                <a:hlinkClick r:id="rId5"/>
              </a:rPr>
              <a:t>http://collaborate.nist.gov/twiki-sggrid/bin/view/SmartGrid/PAP02Wireless?sortcol=1;table=9;up=0</a:t>
            </a:r>
            <a:endParaRPr lang="en-US" sz="1000"/>
          </a:p>
          <a:p>
            <a:pPr eaLnBrk="1" hangingPunct="1">
              <a:spcAft>
                <a:spcPts val="600"/>
              </a:spcAft>
              <a:buFont typeface="Arial" panose="020B0604020202020204" pitchFamily="34" charset="0"/>
              <a:buChar char="•"/>
            </a:pPr>
            <a:r>
              <a:rPr lang="en-US" sz="1000">
                <a:hlinkClick r:id="rId6"/>
              </a:rPr>
              <a:t>http://osgug.ucaiug.org/default.aspx</a:t>
            </a:r>
            <a:endParaRPr lang="en-US" sz="1000"/>
          </a:p>
          <a:p>
            <a:pPr eaLnBrk="1" hangingPunct="1">
              <a:spcAft>
                <a:spcPts val="600"/>
              </a:spcAft>
              <a:buFont typeface="Arial" panose="020B0604020202020204" pitchFamily="34" charset="0"/>
              <a:buChar char="•"/>
            </a:pPr>
            <a:r>
              <a:rPr lang="en-US" sz="1000">
                <a:hlinkClick r:id="rId7"/>
              </a:rPr>
              <a:t>http://www.ieee-pes.org/</a:t>
            </a:r>
            <a:r>
              <a:rPr lang="en-US" sz="1000"/>
              <a:t> </a:t>
            </a:r>
          </a:p>
        </p:txBody>
      </p:sp>
      <p:pic>
        <p:nvPicPr>
          <p:cNvPr id="215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0788" y="1639888"/>
            <a:ext cx="1539875"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1230313"/>
            <a:ext cx="18446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2797175"/>
            <a:ext cx="3932238"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1313" y="1884363"/>
            <a:ext cx="998537"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5"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4525" y="2085975"/>
            <a:ext cx="6254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6" name="TextBox 13"/>
          <p:cNvSpPr txBox="1">
            <a:spLocks noChangeArrowheads="1"/>
          </p:cNvSpPr>
          <p:nvPr/>
        </p:nvSpPr>
        <p:spPr bwMode="auto">
          <a:xfrm>
            <a:off x="5795963" y="4953000"/>
            <a:ext cx="287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t>PES = power energy society</a:t>
            </a:r>
          </a:p>
          <a:p>
            <a:pPr eaLnBrk="1" hangingPunct="1"/>
            <a:r>
              <a:rPr lang="en-US" sz="1000"/>
              <a:t>OpenSG = open smart grid</a:t>
            </a:r>
          </a:p>
          <a:p>
            <a:pPr eaLnBrk="1" hangingPunct="1"/>
            <a:r>
              <a:rPr lang="en-US" sz="1000"/>
              <a:t>UTC = utilities telecom council</a:t>
            </a:r>
          </a:p>
          <a:p>
            <a:pPr eaLnBrk="1" hangingPunct="1"/>
            <a:r>
              <a:rPr lang="en-US" sz="1000"/>
              <a:t>IEC = international electrotechnical commission</a:t>
            </a:r>
          </a:p>
        </p:txBody>
      </p:sp>
      <p:sp>
        <p:nvSpPr>
          <p:cNvPr id="2" name="Slide Number Placeholder 1"/>
          <p:cNvSpPr>
            <a:spLocks noGrp="1"/>
          </p:cNvSpPr>
          <p:nvPr>
            <p:ph type="sldNum" sz="quarter" idx="11"/>
          </p:nvPr>
        </p:nvSpPr>
        <p:spPr/>
        <p:txBody>
          <a:bodyPr/>
          <a:lstStyle/>
          <a:p>
            <a:pPr>
              <a:defRPr/>
            </a:pPr>
            <a:fld id="{86304D7E-138A-4999-9B18-A283749306EC}" type="slidenum">
              <a:rPr lang="en-US" smtClean="0"/>
              <a:pPr>
                <a:defRPr/>
              </a:pPr>
              <a:t>17</a:t>
            </a:fld>
            <a:endParaRPr lang="en-US"/>
          </a:p>
        </p:txBody>
      </p:sp>
    </p:spTree>
    <p:extLst>
      <p:ext uri="{BB962C8B-B14F-4D97-AF65-F5344CB8AC3E}">
        <p14:creationId xmlns:p14="http://schemas.microsoft.com/office/powerpoint/2010/main" val="7127702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 2 Architecture</a:t>
            </a:r>
            <a:endParaRPr lang="en-US" dirty="0"/>
          </a:p>
        </p:txBody>
      </p:sp>
      <p:sp>
        <p:nvSpPr>
          <p:cNvPr id="3" name="Content Placeholder 2"/>
          <p:cNvSpPr>
            <a:spLocks noGrp="1"/>
          </p:cNvSpPr>
          <p:nvPr>
            <p:ph idx="1"/>
          </p:nvPr>
        </p:nvSpPr>
        <p:spPr>
          <a:xfrm>
            <a:off x="457200" y="4077022"/>
            <a:ext cx="8229600" cy="1896742"/>
          </a:xfrm>
        </p:spPr>
        <p:txBody>
          <a:bodyPr/>
          <a:lstStyle/>
          <a:p>
            <a:r>
              <a:rPr lang="en-US" sz="1800" dirty="0"/>
              <a:t>SEP 2 was selected in 2009 by the </a:t>
            </a:r>
            <a:r>
              <a:rPr lang="en-US" sz="1800" dirty="0" smtClean="0"/>
              <a:t>NIST </a:t>
            </a:r>
            <a:r>
              <a:rPr lang="en-US" sz="1800" dirty="0"/>
              <a:t>as a standard profile for smart energy </a:t>
            </a:r>
            <a:endParaRPr lang="en-US" sz="1800" dirty="0" smtClean="0"/>
          </a:p>
          <a:p>
            <a:r>
              <a:rPr lang="en-US" sz="1800" dirty="0" smtClean="0"/>
              <a:t>Smart </a:t>
            </a:r>
            <a:r>
              <a:rPr lang="en-US" sz="1800" dirty="0"/>
              <a:t>Grid Interoperability Panel (SGIP) </a:t>
            </a:r>
            <a:r>
              <a:rPr lang="en-US" sz="1800" dirty="0" smtClean="0"/>
              <a:t>sets guidelines for smart </a:t>
            </a:r>
            <a:r>
              <a:rPr lang="en-US" sz="1800" dirty="0"/>
              <a:t>grid testing and certification programs.</a:t>
            </a:r>
          </a:p>
        </p:txBody>
      </p:sp>
      <p:sp>
        <p:nvSpPr>
          <p:cNvPr id="4" name="Slide Number Placeholder 3"/>
          <p:cNvSpPr>
            <a:spLocks noGrp="1"/>
          </p:cNvSpPr>
          <p:nvPr>
            <p:ph type="sldNum" sz="quarter" idx="4294967295"/>
          </p:nvPr>
        </p:nvSpPr>
        <p:spPr>
          <a:xfrm>
            <a:off x="2743200" y="6340475"/>
            <a:ext cx="2133600" cy="365125"/>
          </a:xfrm>
          <a:prstGeom prst="rect">
            <a:avLst/>
          </a:prstGeom>
        </p:spPr>
        <p:txBody>
          <a:bodyPr/>
          <a:lstStyle/>
          <a:p>
            <a:fld id="{747B929A-7D66-4A5F-8DA8-E754F5A9C24E}" type="slidenum">
              <a:rPr lang="en-US" smtClean="0"/>
              <a:pPr/>
              <a:t>18</a:t>
            </a:fld>
            <a:endParaRPr lang="en-US"/>
          </a:p>
        </p:txBody>
      </p:sp>
      <p:sp>
        <p:nvSpPr>
          <p:cNvPr id="5" name="TextBox 4"/>
          <p:cNvSpPr txBox="1"/>
          <p:nvPr/>
        </p:nvSpPr>
        <p:spPr>
          <a:xfrm>
            <a:off x="5181600" y="5581710"/>
            <a:ext cx="3001143" cy="400110"/>
          </a:xfrm>
          <a:prstGeom prst="rect">
            <a:avLst/>
          </a:prstGeom>
          <a:noFill/>
        </p:spPr>
        <p:txBody>
          <a:bodyPr wrap="none" rtlCol="0">
            <a:spAutoFit/>
          </a:bodyPr>
          <a:lstStyle/>
          <a:p>
            <a:r>
              <a:rPr lang="en-US" sz="1000" dirty="0" smtClean="0"/>
              <a:t>SEP = smart energy profile</a:t>
            </a:r>
          </a:p>
          <a:p>
            <a:r>
              <a:rPr lang="en-US" sz="1000" dirty="0" smtClean="0"/>
              <a:t>NIST = national institute of standards and technology</a:t>
            </a:r>
            <a:endParaRPr lang="en-US" sz="1000" dirty="0"/>
          </a:p>
        </p:txBody>
      </p:sp>
      <p:sp>
        <p:nvSpPr>
          <p:cNvPr id="6" name="TextBox 5"/>
          <p:cNvSpPr txBox="1"/>
          <p:nvPr/>
        </p:nvSpPr>
        <p:spPr>
          <a:xfrm>
            <a:off x="897534" y="2061865"/>
            <a:ext cx="5562600" cy="369332"/>
          </a:xfrm>
          <a:prstGeom prst="rect">
            <a:avLst/>
          </a:prstGeom>
          <a:noFill/>
          <a:ln>
            <a:solidFill>
              <a:srgbClr val="00B0F0"/>
            </a:solidFill>
          </a:ln>
        </p:spPr>
        <p:txBody>
          <a:bodyPr wrap="none" rtlCol="0" anchor="ctr" anchorCtr="0">
            <a:noAutofit/>
          </a:bodyPr>
          <a:lstStyle/>
          <a:p>
            <a:pPr algn="ctr"/>
            <a:r>
              <a:rPr lang="en-US" dirty="0" smtClean="0"/>
              <a:t>IP layer</a:t>
            </a:r>
            <a:endParaRPr lang="en-US" dirty="0"/>
          </a:p>
        </p:txBody>
      </p:sp>
      <p:sp>
        <p:nvSpPr>
          <p:cNvPr id="7" name="TextBox 6"/>
          <p:cNvSpPr txBox="1"/>
          <p:nvPr/>
        </p:nvSpPr>
        <p:spPr>
          <a:xfrm>
            <a:off x="897534" y="1604665"/>
            <a:ext cx="2514600" cy="369332"/>
          </a:xfrm>
          <a:prstGeom prst="rect">
            <a:avLst/>
          </a:prstGeom>
          <a:noFill/>
          <a:ln>
            <a:solidFill>
              <a:srgbClr val="00B0F0"/>
            </a:solidFill>
          </a:ln>
        </p:spPr>
        <p:txBody>
          <a:bodyPr wrap="none" rtlCol="0" anchor="ctr" anchorCtr="0">
            <a:noAutofit/>
          </a:bodyPr>
          <a:lstStyle/>
          <a:p>
            <a:pPr algn="ctr"/>
            <a:r>
              <a:rPr lang="en-US" dirty="0" smtClean="0"/>
              <a:t>Smart Grid application 1</a:t>
            </a:r>
            <a:endParaRPr lang="en-US" dirty="0"/>
          </a:p>
        </p:txBody>
      </p:sp>
      <p:sp>
        <p:nvSpPr>
          <p:cNvPr id="8" name="TextBox 7"/>
          <p:cNvSpPr txBox="1"/>
          <p:nvPr/>
        </p:nvSpPr>
        <p:spPr>
          <a:xfrm>
            <a:off x="3488334" y="1604665"/>
            <a:ext cx="2514600" cy="369332"/>
          </a:xfrm>
          <a:prstGeom prst="rect">
            <a:avLst/>
          </a:prstGeom>
          <a:noFill/>
          <a:ln>
            <a:solidFill>
              <a:srgbClr val="00B0F0"/>
            </a:solidFill>
          </a:ln>
        </p:spPr>
        <p:txBody>
          <a:bodyPr wrap="none" rtlCol="0" anchor="ctr" anchorCtr="0">
            <a:noAutofit/>
          </a:bodyPr>
          <a:lstStyle/>
          <a:p>
            <a:pPr algn="ctr"/>
            <a:r>
              <a:rPr lang="en-US" dirty="0" smtClean="0"/>
              <a:t>Smart Grid application 1</a:t>
            </a:r>
            <a:endParaRPr lang="en-US" dirty="0"/>
          </a:p>
        </p:txBody>
      </p:sp>
      <p:sp>
        <p:nvSpPr>
          <p:cNvPr id="9" name="TextBox 8"/>
          <p:cNvSpPr txBox="1"/>
          <p:nvPr/>
        </p:nvSpPr>
        <p:spPr>
          <a:xfrm>
            <a:off x="6002934" y="1524000"/>
            <a:ext cx="397866" cy="461665"/>
          </a:xfrm>
          <a:prstGeom prst="rect">
            <a:avLst/>
          </a:prstGeom>
          <a:noFill/>
        </p:spPr>
        <p:txBody>
          <a:bodyPr wrap="none" rtlCol="0">
            <a:spAutoFit/>
          </a:bodyPr>
          <a:lstStyle/>
          <a:p>
            <a:r>
              <a:rPr lang="en-US" sz="2400" dirty="0" smtClean="0"/>
              <a:t>…</a:t>
            </a:r>
            <a:endParaRPr lang="en-US" sz="2400" dirty="0"/>
          </a:p>
        </p:txBody>
      </p:sp>
      <p:sp>
        <p:nvSpPr>
          <p:cNvPr id="10" name="TextBox 9"/>
          <p:cNvSpPr txBox="1"/>
          <p:nvPr/>
        </p:nvSpPr>
        <p:spPr>
          <a:xfrm>
            <a:off x="4936134" y="2771558"/>
            <a:ext cx="397866" cy="461665"/>
          </a:xfrm>
          <a:prstGeom prst="rect">
            <a:avLst/>
          </a:prstGeom>
          <a:noFill/>
        </p:spPr>
        <p:txBody>
          <a:bodyPr wrap="none" rtlCol="0">
            <a:spAutoFit/>
          </a:bodyPr>
          <a:lstStyle/>
          <a:p>
            <a:r>
              <a:rPr lang="en-US" sz="2400" dirty="0" smtClean="0"/>
              <a:t>…</a:t>
            </a:r>
            <a:endParaRPr lang="en-US" sz="2400" dirty="0"/>
          </a:p>
        </p:txBody>
      </p:sp>
      <p:grpSp>
        <p:nvGrpSpPr>
          <p:cNvPr id="11" name="Group 10"/>
          <p:cNvGrpSpPr/>
          <p:nvPr/>
        </p:nvGrpSpPr>
        <p:grpSpPr>
          <a:xfrm>
            <a:off x="897534" y="2519065"/>
            <a:ext cx="1066800" cy="984504"/>
            <a:chOff x="1752600" y="3498723"/>
            <a:chExt cx="1066800" cy="984504"/>
          </a:xfrm>
        </p:grpSpPr>
        <p:pic>
          <p:nvPicPr>
            <p:cNvPr id="1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3581400"/>
              <a:ext cx="7715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752600" y="3498723"/>
              <a:ext cx="1066800" cy="984504"/>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192934" y="2519065"/>
            <a:ext cx="1066800" cy="984504"/>
            <a:chOff x="3265918" y="3558009"/>
            <a:chExt cx="1066800" cy="984504"/>
          </a:xfrm>
        </p:grpSpPr>
        <p:pic>
          <p:nvPicPr>
            <p:cNvPr id="15" name="Picture 3"/>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304374" y="3638106"/>
              <a:ext cx="985615" cy="84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265918" y="3558009"/>
              <a:ext cx="1066800" cy="984504"/>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488334" y="2519065"/>
            <a:ext cx="1371600" cy="984504"/>
            <a:chOff x="4648200" y="3517951"/>
            <a:chExt cx="1371600" cy="984504"/>
          </a:xfrm>
        </p:grpSpPr>
        <p:pic>
          <p:nvPicPr>
            <p:cNvPr id="18" name="Picture 4"/>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24400" y="3626228"/>
              <a:ext cx="1219200" cy="75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648200" y="3517951"/>
              <a:ext cx="1371600" cy="984504"/>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5401767" y="2716033"/>
            <a:ext cx="1600200" cy="646331"/>
          </a:xfrm>
          <a:prstGeom prst="rect">
            <a:avLst/>
          </a:prstGeom>
          <a:noFill/>
        </p:spPr>
        <p:txBody>
          <a:bodyPr wrap="square" rtlCol="0">
            <a:spAutoFit/>
          </a:bodyPr>
          <a:lstStyle/>
          <a:p>
            <a:r>
              <a:rPr lang="en-US" dirty="0" smtClean="0"/>
              <a:t>Radio technologies</a:t>
            </a:r>
            <a:endParaRPr lang="en-US" dirty="0"/>
          </a:p>
        </p:txBody>
      </p:sp>
      <p:sp>
        <p:nvSpPr>
          <p:cNvPr id="21" name="TextBox 20"/>
          <p:cNvSpPr txBox="1"/>
          <p:nvPr/>
        </p:nvSpPr>
        <p:spPr>
          <a:xfrm>
            <a:off x="6400800" y="1604665"/>
            <a:ext cx="1600200" cy="369332"/>
          </a:xfrm>
          <a:prstGeom prst="rect">
            <a:avLst/>
          </a:prstGeom>
          <a:noFill/>
        </p:spPr>
        <p:txBody>
          <a:bodyPr wrap="square" rtlCol="0">
            <a:spAutoFit/>
          </a:bodyPr>
          <a:lstStyle/>
          <a:p>
            <a:r>
              <a:rPr lang="en-US" dirty="0" smtClean="0"/>
              <a:t>Applications </a:t>
            </a:r>
            <a:endParaRPr lang="en-US" dirty="0"/>
          </a:p>
        </p:txBody>
      </p:sp>
      <p:sp>
        <p:nvSpPr>
          <p:cNvPr id="23" name="Rectangle 22"/>
          <p:cNvSpPr/>
          <p:nvPr/>
        </p:nvSpPr>
        <p:spPr>
          <a:xfrm>
            <a:off x="6477000" y="2275996"/>
            <a:ext cx="2286000" cy="646331"/>
          </a:xfrm>
          <a:prstGeom prst="rect">
            <a:avLst/>
          </a:prstGeom>
        </p:spPr>
        <p:txBody>
          <a:bodyPr wrap="square">
            <a:spAutoFit/>
          </a:bodyPr>
          <a:lstStyle/>
          <a:p>
            <a:pPr lvl="1"/>
            <a:r>
              <a:rPr lang="en-US" sz="1200" dirty="0">
                <a:hlinkClick r:id="rId6"/>
              </a:rPr>
              <a:t>www.homeplug.org</a:t>
            </a:r>
            <a:r>
              <a:rPr lang="en-US" sz="1200" dirty="0"/>
              <a:t> </a:t>
            </a:r>
          </a:p>
          <a:p>
            <a:pPr lvl="1"/>
            <a:r>
              <a:rPr lang="en-US" sz="1200" dirty="0">
                <a:hlinkClick r:id="rId7"/>
              </a:rPr>
              <a:t>www.wi-fi.org</a:t>
            </a:r>
            <a:r>
              <a:rPr lang="en-US" sz="1200" dirty="0"/>
              <a:t> </a:t>
            </a:r>
          </a:p>
          <a:p>
            <a:pPr lvl="1"/>
            <a:r>
              <a:rPr lang="en-US" sz="1200" dirty="0">
                <a:hlinkClick r:id="rId8"/>
              </a:rPr>
              <a:t>www.zigbee.org</a:t>
            </a:r>
            <a:r>
              <a:rPr lang="en-US" sz="1200" dirty="0"/>
              <a:t> </a:t>
            </a:r>
          </a:p>
        </p:txBody>
      </p:sp>
    </p:spTree>
    <p:extLst>
      <p:ext uri="{BB962C8B-B14F-4D97-AF65-F5344CB8AC3E}">
        <p14:creationId xmlns:p14="http://schemas.microsoft.com/office/powerpoint/2010/main" val="1622706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pPr eaLnBrk="1" hangingPunct="1"/>
            <a:r>
              <a:rPr lang="en-US" dirty="0" smtClean="0"/>
              <a:t>Licensed Medical Band</a:t>
            </a:r>
          </a:p>
        </p:txBody>
      </p:sp>
      <p:sp>
        <p:nvSpPr>
          <p:cNvPr id="17414" name="Rectangle 3"/>
          <p:cNvSpPr>
            <a:spLocks noGrp="1" noChangeArrowheads="1"/>
          </p:cNvSpPr>
          <p:nvPr>
            <p:ph idx="1"/>
          </p:nvPr>
        </p:nvSpPr>
        <p:spPr>
          <a:xfrm>
            <a:off x="457200" y="1371600"/>
            <a:ext cx="8229600" cy="838200"/>
          </a:xfrm>
        </p:spPr>
        <p:txBody>
          <a:bodyPr/>
          <a:lstStyle/>
          <a:p>
            <a:pPr eaLnBrk="1" hangingPunct="1">
              <a:spcBef>
                <a:spcPts val="300"/>
              </a:spcBef>
              <a:defRPr/>
            </a:pPr>
            <a:r>
              <a:rPr lang="en-US" sz="2000" dirty="0" smtClean="0"/>
              <a:t>2.36 to 2.4 GHz band for Medical BAN (MBAN)</a:t>
            </a:r>
          </a:p>
          <a:p>
            <a:pPr lvl="1" eaLnBrk="1" hangingPunct="1">
              <a:spcBef>
                <a:spcPts val="300"/>
              </a:spcBef>
              <a:defRPr/>
            </a:pPr>
            <a:r>
              <a:rPr lang="en-US" sz="2000" dirty="0" smtClean="0"/>
              <a:t>To be shared with primary users: AMT, radio astronomy and amateur</a:t>
            </a:r>
          </a:p>
        </p:txBody>
      </p:sp>
      <p:sp>
        <p:nvSpPr>
          <p:cNvPr id="2" name="TextBox 1"/>
          <p:cNvSpPr txBox="1"/>
          <p:nvPr/>
        </p:nvSpPr>
        <p:spPr>
          <a:xfrm>
            <a:off x="6172200" y="5469076"/>
            <a:ext cx="2268570" cy="400110"/>
          </a:xfrm>
          <a:prstGeom prst="rect">
            <a:avLst/>
          </a:prstGeom>
          <a:noFill/>
        </p:spPr>
        <p:txBody>
          <a:bodyPr wrap="none" rtlCol="0">
            <a:spAutoFit/>
          </a:bodyPr>
          <a:lstStyle/>
          <a:p>
            <a:r>
              <a:rPr lang="en-US" sz="1000" dirty="0"/>
              <a:t>MBAN = medical body area network</a:t>
            </a:r>
          </a:p>
          <a:p>
            <a:r>
              <a:rPr lang="en-US" sz="1000" dirty="0" smtClean="0"/>
              <a:t>AMT </a:t>
            </a:r>
            <a:r>
              <a:rPr lang="en-US" sz="1000" dirty="0"/>
              <a:t>= </a:t>
            </a:r>
            <a:r>
              <a:rPr lang="en-US" sz="1000" dirty="0" smtClean="0"/>
              <a:t>aeronautical </a:t>
            </a:r>
            <a:r>
              <a:rPr lang="en-US" sz="1000" dirty="0"/>
              <a:t>mobile telemetry</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15438"/>
            <a:ext cx="8544218"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pPr>
              <a:defRPr/>
            </a:pPr>
            <a:fld id="{86304D7E-138A-4999-9B18-A283749306EC}" type="slidenum">
              <a:rPr lang="en-US" smtClean="0"/>
              <a:pPr>
                <a:defRPr/>
              </a:pPr>
              <a:t>19</a:t>
            </a:fld>
            <a:endParaRPr lang="en-US"/>
          </a:p>
        </p:txBody>
      </p:sp>
    </p:spTree>
    <p:extLst>
      <p:ext uri="{BB962C8B-B14F-4D97-AF65-F5344CB8AC3E}">
        <p14:creationId xmlns:p14="http://schemas.microsoft.com/office/powerpoint/2010/main" val="2790659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Tahoma" panose="020B0604030504040204" pitchFamily="34" charset="0"/>
                <a:cs typeface="Tahoma" panose="020B0604030504040204" pitchFamily="34" charset="0"/>
              </a:rPr>
              <a:t>Outline</a:t>
            </a:r>
          </a:p>
        </p:txBody>
      </p:sp>
      <p:sp>
        <p:nvSpPr>
          <p:cNvPr id="1536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dirty="0" smtClean="0">
                <a:latin typeface="Tahoma" panose="020B0604030504040204" pitchFamily="34" charset="0"/>
                <a:cs typeface="Tahoma" panose="020B0604030504040204" pitchFamily="34" charset="0"/>
              </a:rPr>
              <a:t>Discuss a </a:t>
            </a:r>
            <a:r>
              <a:rPr lang="en-US" dirty="0">
                <a:latin typeface="Tahoma" panose="020B0604030504040204" pitchFamily="34" charset="0"/>
                <a:cs typeface="Tahoma" panose="020B0604030504040204" pitchFamily="34" charset="0"/>
              </a:rPr>
              <a:t>wide variety of emerging wireless applications and their requirements for network </a:t>
            </a:r>
            <a:r>
              <a:rPr lang="en-US" dirty="0" smtClean="0">
                <a:latin typeface="Tahoma" panose="020B0604030504040204" pitchFamily="34" charset="0"/>
                <a:cs typeface="Tahoma" panose="020B0604030504040204" pitchFamily="34" charset="0"/>
              </a:rPr>
              <a:t>performance</a:t>
            </a:r>
          </a:p>
          <a:p>
            <a:pPr marL="0" indent="0" eaLnBrk="1" hangingPunct="1">
              <a:buNone/>
            </a:pPr>
            <a:endParaRPr lang="en-US" dirty="0" smtClean="0">
              <a:latin typeface="Tahoma" panose="020B0604030504040204" pitchFamily="34" charset="0"/>
              <a:cs typeface="Tahoma" panose="020B0604030504040204" pitchFamily="34" charset="0"/>
            </a:endParaRPr>
          </a:p>
          <a:p>
            <a:pPr marL="0" indent="0" eaLnBrk="1" hangingPunct="1">
              <a:buNone/>
            </a:pPr>
            <a:r>
              <a:rPr lang="en-US" dirty="0" smtClean="0">
                <a:latin typeface="Tahoma" panose="020B0604030504040204" pitchFamily="34" charset="0"/>
                <a:cs typeface="Tahoma" panose="020B0604030504040204" pitchFamily="34" charset="0"/>
              </a:rPr>
              <a:t>Wrap </a:t>
            </a:r>
            <a:r>
              <a:rPr lang="en-US" dirty="0">
                <a:latin typeface="Tahoma" panose="020B0604030504040204" pitchFamily="34" charset="0"/>
                <a:cs typeface="Tahoma" panose="020B0604030504040204" pitchFamily="34" charset="0"/>
              </a:rPr>
              <a:t>up any loose ends from the previous </a:t>
            </a:r>
            <a:r>
              <a:rPr lang="en-US" dirty="0" smtClean="0">
                <a:latin typeface="Tahoma" panose="020B0604030504040204" pitchFamily="34" charset="0"/>
                <a:cs typeface="Tahoma" panose="020B0604030504040204" pitchFamily="34" charset="0"/>
              </a:rPr>
              <a:t>lectures </a:t>
            </a:r>
            <a:r>
              <a:rPr lang="en-US" dirty="0">
                <a:latin typeface="Tahoma" panose="020B0604030504040204" pitchFamily="34" charset="0"/>
                <a:cs typeface="Tahoma" panose="020B0604030504040204" pitchFamily="34" charset="0"/>
              </a:rPr>
              <a:t>and answer any </a:t>
            </a:r>
            <a:r>
              <a:rPr lang="en-US" dirty="0" smtClean="0">
                <a:latin typeface="Tahoma" panose="020B0604030504040204" pitchFamily="34" charset="0"/>
                <a:cs typeface="Tahoma" panose="020B0604030504040204" pitchFamily="34" charset="0"/>
              </a:rPr>
              <a:t>questions</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317DA8-D395-4BDC-8F02-8BB6BD476829}" type="slidenum">
              <a:rPr lang="en-US">
                <a:latin typeface="Calibri" panose="020F0502020204030204" pitchFamily="34" charset="0"/>
              </a:rPr>
              <a:pPr/>
              <a:t>2</a:t>
            </a:fld>
            <a:endParaRPr 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Medical MBAN/WBAN Standards</a:t>
            </a:r>
          </a:p>
        </p:txBody>
      </p:sp>
      <p:sp>
        <p:nvSpPr>
          <p:cNvPr id="16387" name="Content Placeholder 2"/>
          <p:cNvSpPr>
            <a:spLocks noGrp="1"/>
          </p:cNvSpPr>
          <p:nvPr>
            <p:ph idx="1"/>
          </p:nvPr>
        </p:nvSpPr>
        <p:spPr/>
        <p:txBody>
          <a:bodyPr/>
          <a:lstStyle/>
          <a:p>
            <a:r>
              <a:rPr lang="en-GB" sz="2000" dirty="0" smtClean="0"/>
              <a:t>802.15.6</a:t>
            </a:r>
          </a:p>
          <a:p>
            <a:pPr lvl="1"/>
            <a:r>
              <a:rPr lang="en-GB" sz="1800" dirty="0">
                <a:hlinkClick r:id="rId2"/>
              </a:rPr>
              <a:t>http://</a:t>
            </a:r>
            <a:r>
              <a:rPr lang="en-GB" sz="1800" dirty="0" smtClean="0">
                <a:hlinkClick r:id="rId2"/>
              </a:rPr>
              <a:t>www.ieee802.org/15/pub/TG6.html</a:t>
            </a:r>
            <a:r>
              <a:rPr lang="en-GB" sz="1800" dirty="0" smtClean="0"/>
              <a:t> </a:t>
            </a:r>
            <a:endParaRPr lang="en-GB" sz="1800" dirty="0"/>
          </a:p>
          <a:p>
            <a:pPr lvl="1"/>
            <a:r>
              <a:rPr lang="en-GB" sz="1800" dirty="0" smtClean="0"/>
              <a:t>Released Amendment</a:t>
            </a:r>
          </a:p>
          <a:p>
            <a:pPr lvl="1"/>
            <a:r>
              <a:rPr lang="en-GB" sz="1800" dirty="0" smtClean="0"/>
              <a:t>Covers UWB and 2360-2400 MHz band</a:t>
            </a:r>
          </a:p>
          <a:p>
            <a:r>
              <a:rPr lang="en-GB" sz="2000" dirty="0" smtClean="0"/>
              <a:t>802.15.4j</a:t>
            </a:r>
          </a:p>
          <a:p>
            <a:pPr lvl="1"/>
            <a:r>
              <a:rPr lang="en-GB" sz="1800" dirty="0">
                <a:hlinkClick r:id="rId3"/>
              </a:rPr>
              <a:t>http://</a:t>
            </a:r>
            <a:r>
              <a:rPr lang="en-GB" sz="1800" dirty="0" smtClean="0">
                <a:hlinkClick r:id="rId3"/>
              </a:rPr>
              <a:t>www.ieee802.org/15/pub/TG4j.html</a:t>
            </a:r>
            <a:r>
              <a:rPr lang="en-GB" sz="1800" dirty="0" smtClean="0"/>
              <a:t> </a:t>
            </a:r>
          </a:p>
          <a:p>
            <a:pPr lvl="1"/>
            <a:r>
              <a:rPr lang="en-US" sz="1800" dirty="0" smtClean="0"/>
              <a:t>Defines a physical layer for IEEE 802.15.4 in the 2360 to 2400 MHz band which complies with Federal Communications Commission (FCC) MBAN rules</a:t>
            </a:r>
          </a:p>
          <a:p>
            <a:pPr lvl="1"/>
            <a:r>
              <a:rPr lang="en-US" sz="1800" dirty="0" smtClean="0"/>
              <a:t>Modifications to the MAC to support this new physical layer</a:t>
            </a:r>
          </a:p>
          <a:p>
            <a:pPr lvl="1"/>
            <a:r>
              <a:rPr lang="en-US" sz="1800" dirty="0" smtClean="0"/>
              <a:t>Expected sponsor ballot September 2012</a:t>
            </a:r>
          </a:p>
          <a:p>
            <a:r>
              <a:rPr lang="en-US" sz="2000" dirty="0" smtClean="0"/>
              <a:t>802.15.4n</a:t>
            </a:r>
          </a:p>
          <a:p>
            <a:pPr lvl="1"/>
            <a:r>
              <a:rPr lang="en-US" sz="1800" dirty="0">
                <a:hlinkClick r:id="rId4"/>
              </a:rPr>
              <a:t>http://</a:t>
            </a:r>
            <a:r>
              <a:rPr lang="en-US" sz="1800" dirty="0" smtClean="0">
                <a:hlinkClick r:id="rId4"/>
              </a:rPr>
              <a:t>www.ieee802.org/15/pub/TG4n.html</a:t>
            </a:r>
            <a:r>
              <a:rPr lang="en-US" sz="1800" dirty="0" smtClean="0"/>
              <a:t> </a:t>
            </a:r>
          </a:p>
          <a:p>
            <a:pPr lvl="1"/>
            <a:r>
              <a:rPr lang="en-US" sz="1800" dirty="0" smtClean="0"/>
              <a:t>Chinese MBAN</a:t>
            </a:r>
            <a:endParaRPr lang="en-GB" sz="1800" dirty="0" smtClean="0"/>
          </a:p>
        </p:txBody>
      </p:sp>
      <p:sp>
        <p:nvSpPr>
          <p:cNvPr id="2" name="TextBox 1"/>
          <p:cNvSpPr txBox="1"/>
          <p:nvPr/>
        </p:nvSpPr>
        <p:spPr>
          <a:xfrm>
            <a:off x="5867400" y="5181600"/>
            <a:ext cx="2276585" cy="553998"/>
          </a:xfrm>
          <a:prstGeom prst="rect">
            <a:avLst/>
          </a:prstGeom>
          <a:noFill/>
        </p:spPr>
        <p:txBody>
          <a:bodyPr wrap="none" rtlCol="0">
            <a:spAutoFit/>
          </a:bodyPr>
          <a:lstStyle/>
          <a:p>
            <a:r>
              <a:rPr lang="en-US" sz="1000" dirty="0" smtClean="0"/>
              <a:t>MAC = medium access control</a:t>
            </a:r>
          </a:p>
          <a:p>
            <a:r>
              <a:rPr lang="en-US" sz="1000" dirty="0" smtClean="0"/>
              <a:t>MBAN = medical body area network</a:t>
            </a:r>
          </a:p>
          <a:p>
            <a:r>
              <a:rPr lang="en-US" sz="1000" dirty="0" smtClean="0"/>
              <a:t>WBAN = wireless medical body area network</a:t>
            </a:r>
            <a:endParaRPr lang="en-US" sz="1000" dirty="0"/>
          </a:p>
        </p:txBody>
      </p:sp>
      <p:sp>
        <p:nvSpPr>
          <p:cNvPr id="4" name="Slide Number Placeholder 3"/>
          <p:cNvSpPr>
            <a:spLocks noGrp="1"/>
          </p:cNvSpPr>
          <p:nvPr>
            <p:ph type="sldNum" sz="quarter" idx="11"/>
          </p:nvPr>
        </p:nvSpPr>
        <p:spPr/>
        <p:txBody>
          <a:bodyPr/>
          <a:lstStyle/>
          <a:p>
            <a:pPr>
              <a:defRPr/>
            </a:pPr>
            <a:fld id="{86304D7E-138A-4999-9B18-A283749306EC}" type="slidenum">
              <a:rPr lang="en-US" smtClean="0"/>
              <a:pPr>
                <a:defRPr/>
              </a:pPr>
              <a:t>20</a:t>
            </a:fld>
            <a:endParaRPr lang="en-US"/>
          </a:p>
        </p:txBody>
      </p:sp>
    </p:spTree>
    <p:extLst>
      <p:ext uri="{BB962C8B-B14F-4D97-AF65-F5344CB8AC3E}">
        <p14:creationId xmlns:p14="http://schemas.microsoft.com/office/powerpoint/2010/main" val="2090501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Shared Spectrum - White Spaces</a:t>
            </a:r>
          </a:p>
        </p:txBody>
      </p:sp>
      <p:sp>
        <p:nvSpPr>
          <p:cNvPr id="24579" name="Content Placeholder 2"/>
          <p:cNvSpPr>
            <a:spLocks noGrp="1"/>
          </p:cNvSpPr>
          <p:nvPr>
            <p:ph idx="1"/>
          </p:nvPr>
        </p:nvSpPr>
        <p:spPr bwMode="auto">
          <a:xfrm>
            <a:off x="457200" y="1420812"/>
            <a:ext cx="2532063" cy="43682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600" dirty="0" smtClean="0"/>
              <a:t>Fixed devices require </a:t>
            </a:r>
            <a:r>
              <a:rPr lang="en-US" sz="1600" dirty="0" err="1" smtClean="0"/>
              <a:t>geolocation</a:t>
            </a:r>
            <a:r>
              <a:rPr lang="en-US" sz="1600" dirty="0" smtClean="0"/>
              <a:t> capability and Internet access to a database of protected radio services. </a:t>
            </a:r>
          </a:p>
          <a:p>
            <a:endParaRPr lang="en-US" sz="1600" dirty="0" smtClean="0"/>
          </a:p>
          <a:p>
            <a:r>
              <a:rPr lang="en-US" sz="1600" dirty="0" smtClean="0"/>
              <a:t>An 802.11af AP can use the 2.4 GHz band to get to the database and find out the available TVB channels and then switch operation to TVB</a:t>
            </a:r>
          </a:p>
          <a:p>
            <a:endParaRPr lang="en-US" sz="1600" dirty="0" smtClean="0"/>
          </a:p>
          <a:p>
            <a:r>
              <a:rPr lang="en-US" sz="1600" dirty="0" smtClean="0"/>
              <a:t>IETF PAWS group is developing the database standard</a:t>
            </a:r>
          </a:p>
        </p:txBody>
      </p:sp>
      <p:cxnSp>
        <p:nvCxnSpPr>
          <p:cNvPr id="6" name="Straight Connector 5"/>
          <p:cNvCxnSpPr/>
          <p:nvPr/>
        </p:nvCxnSpPr>
        <p:spPr>
          <a:xfrm rot="16200000" flipH="1">
            <a:off x="4688681" y="2761457"/>
            <a:ext cx="403225" cy="50641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091906" y="2864644"/>
            <a:ext cx="403225" cy="30003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3500" y="3209925"/>
            <a:ext cx="1376363" cy="4445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458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525" y="2357437"/>
            <a:ext cx="4540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rot="5400000">
            <a:off x="4809332" y="3332956"/>
            <a:ext cx="450850" cy="21748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45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863" y="2544762"/>
            <a:ext cx="1420812"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AutoShape 114"/>
          <p:cNvSpPr>
            <a:spLocks noChangeArrowheads="1"/>
          </p:cNvSpPr>
          <p:nvPr/>
        </p:nvSpPr>
        <p:spPr bwMode="auto">
          <a:xfrm rot="2278856">
            <a:off x="6067425" y="3749675"/>
            <a:ext cx="255588" cy="376237"/>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sz="1400">
              <a:latin typeface="Tahoma" panose="020B0604030504040204" pitchFamily="34" charset="0"/>
            </a:endParaRPr>
          </a:p>
        </p:txBody>
      </p:sp>
      <p:sp>
        <p:nvSpPr>
          <p:cNvPr id="24588" name="AutoShape 115"/>
          <p:cNvSpPr>
            <a:spLocks noChangeArrowheads="1"/>
          </p:cNvSpPr>
          <p:nvPr/>
        </p:nvSpPr>
        <p:spPr bwMode="auto">
          <a:xfrm rot="2278856">
            <a:off x="6043613" y="3727450"/>
            <a:ext cx="255587" cy="376237"/>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sz="1400">
              <a:latin typeface="Tahoma" panose="020B0604030504040204" pitchFamily="34" charset="0"/>
            </a:endParaRPr>
          </a:p>
        </p:txBody>
      </p:sp>
      <p:sp>
        <p:nvSpPr>
          <p:cNvPr id="24589" name="AutoShape 117"/>
          <p:cNvSpPr>
            <a:spLocks noChangeArrowheads="1"/>
          </p:cNvSpPr>
          <p:nvPr/>
        </p:nvSpPr>
        <p:spPr bwMode="auto">
          <a:xfrm rot="2253484">
            <a:off x="6121400" y="3756025"/>
            <a:ext cx="204788" cy="166687"/>
          </a:xfrm>
          <a:prstGeom prst="roundRect">
            <a:avLst>
              <a:gd name="adj" fmla="val 16667"/>
            </a:avLst>
          </a:prstGeom>
          <a:solidFill>
            <a:srgbClr val="FDE5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sz="1400">
              <a:latin typeface="Tahoma" panose="020B0604030504040204" pitchFamily="34" charset="0"/>
            </a:endParaRPr>
          </a:p>
        </p:txBody>
      </p:sp>
      <p:sp>
        <p:nvSpPr>
          <p:cNvPr id="24590" name="Oval 118"/>
          <p:cNvSpPr>
            <a:spLocks noChangeArrowheads="1"/>
          </p:cNvSpPr>
          <p:nvPr/>
        </p:nvSpPr>
        <p:spPr bwMode="auto">
          <a:xfrm rot="1333377">
            <a:off x="6040438" y="3911600"/>
            <a:ext cx="127000" cy="125412"/>
          </a:xfrm>
          <a:prstGeom prst="ellipse">
            <a:avLst/>
          </a:prstGeom>
          <a:gradFill rotWithShape="1">
            <a:gsLst>
              <a:gs pos="0">
                <a:srgbClr val="AAB3F4"/>
              </a:gs>
              <a:gs pos="100000">
                <a:srgbClr val="4F5371"/>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sz="1400">
              <a:latin typeface="Tahoma" panose="020B0604030504040204" pitchFamily="34" charset="0"/>
            </a:endParaRPr>
          </a:p>
        </p:txBody>
      </p:sp>
      <p:sp>
        <p:nvSpPr>
          <p:cNvPr id="16" name="Freeform 120"/>
          <p:cNvSpPr>
            <a:spLocks/>
          </p:cNvSpPr>
          <p:nvPr/>
        </p:nvSpPr>
        <p:spPr bwMode="auto">
          <a:xfrm rot="202187">
            <a:off x="6291263" y="3640137"/>
            <a:ext cx="182562" cy="127000"/>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cs typeface="+mn-cs"/>
            </a:endParaRPr>
          </a:p>
        </p:txBody>
      </p:sp>
      <p:sp>
        <p:nvSpPr>
          <p:cNvPr id="17" name="Freeform 121"/>
          <p:cNvSpPr>
            <a:spLocks/>
          </p:cNvSpPr>
          <p:nvPr/>
        </p:nvSpPr>
        <p:spPr bwMode="auto">
          <a:xfrm rot="202187">
            <a:off x="6292850" y="3573462"/>
            <a:ext cx="257175" cy="209550"/>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cs typeface="+mn-cs"/>
            </a:endParaRPr>
          </a:p>
        </p:txBody>
      </p:sp>
      <p:sp>
        <p:nvSpPr>
          <p:cNvPr id="18" name="Freeform 122"/>
          <p:cNvSpPr>
            <a:spLocks/>
          </p:cNvSpPr>
          <p:nvPr/>
        </p:nvSpPr>
        <p:spPr bwMode="auto">
          <a:xfrm rot="202187">
            <a:off x="6267450" y="3519487"/>
            <a:ext cx="358775" cy="312738"/>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cs typeface="+mn-cs"/>
            </a:endParaRPr>
          </a:p>
        </p:txBody>
      </p:sp>
      <p:pic>
        <p:nvPicPr>
          <p:cNvPr id="245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8488" y="2357437"/>
            <a:ext cx="4556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6888" y="1781175"/>
            <a:ext cx="120808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413" y="3390900"/>
            <a:ext cx="12795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9263" y="1731962"/>
            <a:ext cx="14192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6938" y="3667125"/>
            <a:ext cx="4365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7296237" y="2698667"/>
            <a:ext cx="827319" cy="600890"/>
            <a:chOff x="5050967" y="2038349"/>
            <a:chExt cx="513807" cy="352152"/>
          </a:xfrm>
          <a:scene3d>
            <a:camera prst="isometricOffAxis1Top"/>
            <a:lightRig rig="threePt" dir="t"/>
          </a:scene3d>
        </p:grpSpPr>
        <p:sp>
          <p:nvSpPr>
            <p:cNvPr id="25" name="Oval 24"/>
            <p:cNvSpPr/>
            <p:nvPr/>
          </p:nvSpPr>
          <p:spPr>
            <a:xfrm>
              <a:off x="5177811" y="2126740"/>
              <a:ext cx="256338" cy="15926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atin typeface="+mj-lt"/>
              </a:endParaRPr>
            </a:p>
          </p:txBody>
        </p:sp>
        <p:sp>
          <p:nvSpPr>
            <p:cNvPr id="26" name="Oval 25"/>
            <p:cNvSpPr/>
            <p:nvPr/>
          </p:nvSpPr>
          <p:spPr>
            <a:xfrm flipH="1" flipV="1">
              <a:off x="5107577" y="2090056"/>
              <a:ext cx="391886" cy="2481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atin typeface="+mj-lt"/>
              </a:endParaRPr>
            </a:p>
          </p:txBody>
        </p:sp>
        <p:sp>
          <p:nvSpPr>
            <p:cNvPr id="27" name="Oval 26"/>
            <p:cNvSpPr/>
            <p:nvPr/>
          </p:nvSpPr>
          <p:spPr>
            <a:xfrm flipH="1" flipV="1">
              <a:off x="5050967" y="2038349"/>
              <a:ext cx="513807" cy="35215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atin typeface="+mj-lt"/>
              </a:endParaRPr>
            </a:p>
          </p:txBody>
        </p:sp>
      </p:grpSp>
      <p:sp>
        <p:nvSpPr>
          <p:cNvPr id="28" name="TextBox 27"/>
          <p:cNvSpPr txBox="1"/>
          <p:nvPr/>
        </p:nvSpPr>
        <p:spPr>
          <a:xfrm>
            <a:off x="2990850" y="1412875"/>
            <a:ext cx="1395413" cy="307975"/>
          </a:xfrm>
          <a:prstGeom prst="rect">
            <a:avLst/>
          </a:prstGeom>
          <a:noFill/>
        </p:spPr>
        <p:txBody>
          <a:bodyPr wrap="none">
            <a:spAutoFit/>
          </a:bodyPr>
          <a:lstStyle/>
          <a:p>
            <a:pPr>
              <a:defRPr/>
            </a:pPr>
            <a:r>
              <a:rPr lang="en-US" sz="1400" dirty="0">
                <a:latin typeface="+mj-lt"/>
                <a:cs typeface="+mn-cs"/>
              </a:rPr>
              <a:t>Administrator 1</a:t>
            </a:r>
          </a:p>
        </p:txBody>
      </p:sp>
      <p:sp>
        <p:nvSpPr>
          <p:cNvPr id="29" name="TextBox 28"/>
          <p:cNvSpPr txBox="1"/>
          <p:nvPr/>
        </p:nvSpPr>
        <p:spPr>
          <a:xfrm>
            <a:off x="5581650" y="1477962"/>
            <a:ext cx="1395413" cy="307975"/>
          </a:xfrm>
          <a:prstGeom prst="rect">
            <a:avLst/>
          </a:prstGeom>
          <a:noFill/>
        </p:spPr>
        <p:txBody>
          <a:bodyPr wrap="none">
            <a:spAutoFit/>
          </a:bodyPr>
          <a:lstStyle/>
          <a:p>
            <a:pPr>
              <a:defRPr/>
            </a:pPr>
            <a:r>
              <a:rPr lang="en-US" sz="1400" dirty="0">
                <a:latin typeface="+mj-lt"/>
                <a:cs typeface="+mn-cs"/>
              </a:rPr>
              <a:t>Administrator 2</a:t>
            </a:r>
          </a:p>
        </p:txBody>
      </p:sp>
      <p:sp>
        <p:nvSpPr>
          <p:cNvPr id="30" name="TextBox 29"/>
          <p:cNvSpPr txBox="1"/>
          <p:nvPr/>
        </p:nvSpPr>
        <p:spPr>
          <a:xfrm>
            <a:off x="3330575" y="4187825"/>
            <a:ext cx="1395413" cy="307975"/>
          </a:xfrm>
          <a:prstGeom prst="rect">
            <a:avLst/>
          </a:prstGeom>
          <a:noFill/>
        </p:spPr>
        <p:txBody>
          <a:bodyPr wrap="none">
            <a:spAutoFit/>
          </a:bodyPr>
          <a:lstStyle/>
          <a:p>
            <a:pPr>
              <a:defRPr/>
            </a:pPr>
            <a:r>
              <a:rPr lang="en-US" sz="1400" dirty="0">
                <a:latin typeface="+mj-lt"/>
                <a:cs typeface="+mn-cs"/>
              </a:rPr>
              <a:t>Administrator 3</a:t>
            </a:r>
          </a:p>
        </p:txBody>
      </p:sp>
      <p:sp>
        <p:nvSpPr>
          <p:cNvPr id="31" name="TextBox 30"/>
          <p:cNvSpPr txBox="1"/>
          <p:nvPr/>
        </p:nvSpPr>
        <p:spPr>
          <a:xfrm>
            <a:off x="4638675" y="4019550"/>
            <a:ext cx="565150" cy="307975"/>
          </a:xfrm>
          <a:prstGeom prst="rect">
            <a:avLst/>
          </a:prstGeom>
          <a:noFill/>
        </p:spPr>
        <p:txBody>
          <a:bodyPr wrap="none">
            <a:spAutoFit/>
          </a:bodyPr>
          <a:lstStyle/>
          <a:p>
            <a:pPr>
              <a:defRPr/>
            </a:pPr>
            <a:r>
              <a:rPr lang="en-US" sz="1400" dirty="0">
                <a:latin typeface="+mj-lt"/>
                <a:cs typeface="+mn-cs"/>
              </a:rPr>
              <a:t>DB 3</a:t>
            </a:r>
          </a:p>
        </p:txBody>
      </p:sp>
      <p:sp>
        <p:nvSpPr>
          <p:cNvPr id="32" name="TextBox 31"/>
          <p:cNvSpPr txBox="1"/>
          <p:nvPr/>
        </p:nvSpPr>
        <p:spPr>
          <a:xfrm>
            <a:off x="5162550" y="2087562"/>
            <a:ext cx="566738" cy="307975"/>
          </a:xfrm>
          <a:prstGeom prst="rect">
            <a:avLst/>
          </a:prstGeom>
          <a:noFill/>
        </p:spPr>
        <p:txBody>
          <a:bodyPr wrap="none">
            <a:spAutoFit/>
          </a:bodyPr>
          <a:lstStyle/>
          <a:p>
            <a:pPr>
              <a:defRPr/>
            </a:pPr>
            <a:r>
              <a:rPr lang="en-US" sz="1400" dirty="0">
                <a:latin typeface="+mj-lt"/>
                <a:cs typeface="+mn-cs"/>
              </a:rPr>
              <a:t>DB 2</a:t>
            </a:r>
          </a:p>
        </p:txBody>
      </p:sp>
      <p:sp>
        <p:nvSpPr>
          <p:cNvPr id="33" name="TextBox 32"/>
          <p:cNvSpPr txBox="1"/>
          <p:nvPr/>
        </p:nvSpPr>
        <p:spPr>
          <a:xfrm>
            <a:off x="4375150" y="2087562"/>
            <a:ext cx="565150" cy="307975"/>
          </a:xfrm>
          <a:prstGeom prst="rect">
            <a:avLst/>
          </a:prstGeom>
          <a:noFill/>
        </p:spPr>
        <p:txBody>
          <a:bodyPr wrap="none">
            <a:spAutoFit/>
          </a:bodyPr>
          <a:lstStyle/>
          <a:p>
            <a:pPr>
              <a:defRPr/>
            </a:pPr>
            <a:r>
              <a:rPr lang="en-US" sz="1400" dirty="0">
                <a:latin typeface="+mj-lt"/>
                <a:cs typeface="+mn-cs"/>
              </a:rPr>
              <a:t>DB 1</a:t>
            </a:r>
          </a:p>
        </p:txBody>
      </p:sp>
      <p:sp>
        <p:nvSpPr>
          <p:cNvPr id="34" name="TextBox 33"/>
          <p:cNvSpPr txBox="1"/>
          <p:nvPr/>
        </p:nvSpPr>
        <p:spPr>
          <a:xfrm>
            <a:off x="6564313" y="3490912"/>
            <a:ext cx="1387475" cy="307975"/>
          </a:xfrm>
          <a:prstGeom prst="rect">
            <a:avLst/>
          </a:prstGeom>
          <a:noFill/>
        </p:spPr>
        <p:txBody>
          <a:bodyPr wrap="none">
            <a:spAutoFit/>
          </a:bodyPr>
          <a:lstStyle/>
          <a:p>
            <a:pPr>
              <a:defRPr/>
            </a:pPr>
            <a:r>
              <a:rPr lang="en-US" sz="1400" dirty="0">
                <a:latin typeface="+mj-lt"/>
                <a:cs typeface="+mn-cs"/>
              </a:rPr>
              <a:t>Mode II Device</a:t>
            </a:r>
          </a:p>
        </p:txBody>
      </p:sp>
      <p:sp>
        <p:nvSpPr>
          <p:cNvPr id="35" name="TextBox 34"/>
          <p:cNvSpPr txBox="1"/>
          <p:nvPr/>
        </p:nvSpPr>
        <p:spPr>
          <a:xfrm>
            <a:off x="5648325" y="4187825"/>
            <a:ext cx="1319213" cy="307975"/>
          </a:xfrm>
          <a:prstGeom prst="rect">
            <a:avLst/>
          </a:prstGeom>
          <a:noFill/>
        </p:spPr>
        <p:txBody>
          <a:bodyPr wrap="none">
            <a:spAutoFit/>
          </a:bodyPr>
          <a:lstStyle/>
          <a:p>
            <a:pPr>
              <a:defRPr/>
            </a:pPr>
            <a:r>
              <a:rPr lang="en-US" sz="1400" dirty="0">
                <a:latin typeface="+mj-lt"/>
                <a:cs typeface="+mn-cs"/>
              </a:rPr>
              <a:t>Mode I Device</a:t>
            </a:r>
          </a:p>
        </p:txBody>
      </p:sp>
      <p:pic>
        <p:nvPicPr>
          <p:cNvPr id="2460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3625" y="1320800"/>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09" name="Group 37"/>
          <p:cNvGrpSpPr>
            <a:grpSpLocks/>
          </p:cNvGrpSpPr>
          <p:nvPr/>
        </p:nvGrpSpPr>
        <p:grpSpPr bwMode="auto">
          <a:xfrm rot="9964884">
            <a:off x="7321550" y="1720850"/>
            <a:ext cx="358775" cy="314325"/>
            <a:chOff x="3048502" y="4701301"/>
            <a:chExt cx="358724" cy="314261"/>
          </a:xfrm>
        </p:grpSpPr>
        <p:sp>
          <p:nvSpPr>
            <p:cNvPr id="38" name="Freeform 120"/>
            <p:cNvSpPr>
              <a:spLocks/>
            </p:cNvSpPr>
            <p:nvPr/>
          </p:nvSpPr>
          <p:spPr bwMode="auto">
            <a:xfrm rot="202187">
              <a:off x="3090694" y="4845683"/>
              <a:ext cx="182537" cy="125386"/>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cs typeface="+mn-cs"/>
              </a:endParaRPr>
            </a:p>
          </p:txBody>
        </p:sp>
        <p:sp>
          <p:nvSpPr>
            <p:cNvPr id="39" name="Freeform 121"/>
            <p:cNvSpPr>
              <a:spLocks/>
            </p:cNvSpPr>
            <p:nvPr/>
          </p:nvSpPr>
          <p:spPr bwMode="auto">
            <a:xfrm rot="202187">
              <a:off x="3073893" y="4757195"/>
              <a:ext cx="257138" cy="209507"/>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cs typeface="+mn-cs"/>
              </a:endParaRPr>
            </a:p>
          </p:txBody>
        </p:sp>
        <p:sp>
          <p:nvSpPr>
            <p:cNvPr id="40" name="Freeform 122"/>
            <p:cNvSpPr>
              <a:spLocks/>
            </p:cNvSpPr>
            <p:nvPr/>
          </p:nvSpPr>
          <p:spPr bwMode="auto">
            <a:xfrm rot="202187">
              <a:off x="3048502" y="4701301"/>
              <a:ext cx="358724" cy="314261"/>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cs typeface="+mn-cs"/>
              </a:endParaRPr>
            </a:p>
          </p:txBody>
        </p:sp>
      </p:grpSp>
      <p:sp>
        <p:nvSpPr>
          <p:cNvPr id="41" name="TextBox 40"/>
          <p:cNvSpPr txBox="1"/>
          <p:nvPr/>
        </p:nvSpPr>
        <p:spPr>
          <a:xfrm>
            <a:off x="7296150" y="1112837"/>
            <a:ext cx="1187450" cy="307975"/>
          </a:xfrm>
          <a:prstGeom prst="rect">
            <a:avLst/>
          </a:prstGeom>
          <a:noFill/>
        </p:spPr>
        <p:txBody>
          <a:bodyPr wrap="none">
            <a:spAutoFit/>
          </a:bodyPr>
          <a:lstStyle/>
          <a:p>
            <a:pPr>
              <a:defRPr/>
            </a:pPr>
            <a:r>
              <a:rPr lang="en-US" sz="1400" dirty="0">
                <a:latin typeface="+mj-lt"/>
                <a:cs typeface="+mn-cs"/>
              </a:rPr>
              <a:t>GPS Satellite</a:t>
            </a:r>
          </a:p>
        </p:txBody>
      </p:sp>
      <p:sp>
        <p:nvSpPr>
          <p:cNvPr id="49" name="TextBox 48"/>
          <p:cNvSpPr txBox="1"/>
          <p:nvPr/>
        </p:nvSpPr>
        <p:spPr>
          <a:xfrm>
            <a:off x="5600700" y="2844800"/>
            <a:ext cx="1147763" cy="307975"/>
          </a:xfrm>
          <a:prstGeom prst="rect">
            <a:avLst/>
          </a:prstGeom>
          <a:noFill/>
        </p:spPr>
        <p:txBody>
          <a:bodyPr wrap="none">
            <a:spAutoFit/>
          </a:bodyPr>
          <a:lstStyle/>
          <a:p>
            <a:pPr>
              <a:defRPr/>
            </a:pPr>
            <a:r>
              <a:rPr lang="en-US" sz="1400" dirty="0">
                <a:latin typeface="+mj-lt"/>
                <a:cs typeface="+mn-cs"/>
              </a:rPr>
              <a:t>Geolocation</a:t>
            </a:r>
          </a:p>
        </p:txBody>
      </p:sp>
      <p:sp>
        <p:nvSpPr>
          <p:cNvPr id="50" name="TextBox 49"/>
          <p:cNvSpPr txBox="1"/>
          <p:nvPr/>
        </p:nvSpPr>
        <p:spPr>
          <a:xfrm>
            <a:off x="5208588" y="3392487"/>
            <a:ext cx="985837" cy="522288"/>
          </a:xfrm>
          <a:prstGeom prst="rect">
            <a:avLst/>
          </a:prstGeom>
          <a:noFill/>
        </p:spPr>
        <p:txBody>
          <a:bodyPr>
            <a:spAutoFit/>
          </a:bodyPr>
          <a:lstStyle/>
          <a:p>
            <a:pPr>
              <a:defRPr/>
            </a:pPr>
            <a:r>
              <a:rPr lang="en-US" sz="1400" dirty="0">
                <a:latin typeface="+mj-lt"/>
                <a:cs typeface="+mn-cs"/>
              </a:rPr>
              <a:t>Available channels</a:t>
            </a:r>
          </a:p>
        </p:txBody>
      </p:sp>
      <p:sp>
        <p:nvSpPr>
          <p:cNvPr id="53" name="TextBox 52"/>
          <p:cNvSpPr txBox="1"/>
          <p:nvPr/>
        </p:nvSpPr>
        <p:spPr>
          <a:xfrm>
            <a:off x="7089775" y="3735387"/>
            <a:ext cx="617538" cy="307975"/>
          </a:xfrm>
          <a:prstGeom prst="rect">
            <a:avLst/>
          </a:prstGeom>
          <a:noFill/>
        </p:spPr>
        <p:txBody>
          <a:bodyPr wrap="none">
            <a:spAutoFit/>
          </a:bodyPr>
          <a:lstStyle/>
          <a:p>
            <a:pPr>
              <a:defRPr/>
            </a:pPr>
            <a:r>
              <a:rPr lang="en-US" sz="1400" dirty="0">
                <a:solidFill>
                  <a:srgbClr val="00B050"/>
                </a:solidFill>
                <a:latin typeface="+mj-lt"/>
                <a:cs typeface="+mn-cs"/>
              </a:rPr>
              <a:t>Fixed</a:t>
            </a:r>
          </a:p>
        </p:txBody>
      </p:sp>
      <p:sp>
        <p:nvSpPr>
          <p:cNvPr id="24614" name="TextBox 54"/>
          <p:cNvSpPr txBox="1">
            <a:spLocks noChangeArrowheads="1"/>
          </p:cNvSpPr>
          <p:nvPr/>
        </p:nvSpPr>
        <p:spPr bwMode="auto">
          <a:xfrm>
            <a:off x="5701506" y="4928658"/>
            <a:ext cx="24796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dirty="0"/>
              <a:t>TVB = TV band</a:t>
            </a:r>
          </a:p>
          <a:p>
            <a:pPr eaLnBrk="1" hangingPunct="1"/>
            <a:r>
              <a:rPr lang="en-US" sz="1000" dirty="0"/>
              <a:t>TVBD = TV band devices</a:t>
            </a:r>
          </a:p>
          <a:p>
            <a:pPr eaLnBrk="1" hangingPunct="1"/>
            <a:r>
              <a:rPr lang="en-US" sz="1000" dirty="0"/>
              <a:t>DB = database</a:t>
            </a:r>
          </a:p>
          <a:p>
            <a:pPr eaLnBrk="1" hangingPunct="1"/>
            <a:r>
              <a:rPr lang="en-US" sz="1000" dirty="0"/>
              <a:t>IETF = internet engineering task force</a:t>
            </a:r>
          </a:p>
          <a:p>
            <a:pPr eaLnBrk="1" hangingPunct="1"/>
            <a:r>
              <a:rPr lang="en-US" sz="1000" dirty="0"/>
              <a:t>PAWS = protocol to access white space </a:t>
            </a:r>
          </a:p>
        </p:txBody>
      </p:sp>
      <p:sp>
        <p:nvSpPr>
          <p:cNvPr id="24615" name="Rectangle 58"/>
          <p:cNvSpPr>
            <a:spLocks noChangeArrowheads="1"/>
          </p:cNvSpPr>
          <p:nvPr/>
        </p:nvSpPr>
        <p:spPr bwMode="auto">
          <a:xfrm>
            <a:off x="3687763" y="3000375"/>
            <a:ext cx="138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b="1" i="1">
                <a:solidFill>
                  <a:srgbClr val="00B0F0"/>
                </a:solidFill>
                <a:latin typeface="Trebuchet MS" panose="020B0603020202020204" pitchFamily="34" charset="0"/>
              </a:rPr>
              <a:t>IETF PAWS</a:t>
            </a:r>
          </a:p>
        </p:txBody>
      </p:sp>
      <p:cxnSp>
        <p:nvCxnSpPr>
          <p:cNvPr id="42" name="Straight Arrow Connector 41"/>
          <p:cNvCxnSpPr/>
          <p:nvPr/>
        </p:nvCxnSpPr>
        <p:spPr>
          <a:xfrm flipH="1">
            <a:off x="5410200" y="3121025"/>
            <a:ext cx="1066800"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292725" y="3390900"/>
            <a:ext cx="877888"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27413" y="5181600"/>
            <a:ext cx="1065228" cy="369332"/>
          </a:xfrm>
          <a:prstGeom prst="rect">
            <a:avLst/>
          </a:prstGeom>
          <a:noFill/>
        </p:spPr>
        <p:txBody>
          <a:bodyPr wrap="none" rtlCol="0">
            <a:spAutoFit/>
          </a:bodyPr>
          <a:lstStyle/>
          <a:p>
            <a:r>
              <a:rPr lang="en-US" dirty="0" smtClean="0">
                <a:solidFill>
                  <a:srgbClr val="FF0000"/>
                </a:solidFill>
              </a:rPr>
              <a:t>802.11af</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fld id="{86304D7E-138A-4999-9B18-A283749306EC}" type="slidenum">
              <a:rPr lang="en-US" smtClean="0"/>
              <a:pPr>
                <a:defRPr/>
              </a:pPr>
              <a:t>21</a:t>
            </a:fld>
            <a:endParaRPr lang="en-US"/>
          </a:p>
        </p:txBody>
      </p:sp>
    </p:spTree>
    <p:extLst>
      <p:ext uri="{BB962C8B-B14F-4D97-AF65-F5344CB8AC3E}">
        <p14:creationId xmlns:p14="http://schemas.microsoft.com/office/powerpoint/2010/main" val="3098747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7518" y="2583409"/>
            <a:ext cx="7819355" cy="104843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901562304"/>
              </p:ext>
            </p:extLst>
          </p:nvPr>
        </p:nvGraphicFramePr>
        <p:xfrm>
          <a:off x="304800" y="1676400"/>
          <a:ext cx="8229600" cy="350466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VHF/UHF Spectrum</a:t>
            </a:r>
            <a:endParaRPr lang="en-US" dirty="0"/>
          </a:p>
        </p:txBody>
      </p:sp>
      <p:sp>
        <p:nvSpPr>
          <p:cNvPr id="5" name="Slide Number Placeholder 4"/>
          <p:cNvSpPr>
            <a:spLocks noGrp="1"/>
          </p:cNvSpPr>
          <p:nvPr>
            <p:ph type="sldNum" sz="quarter" idx="11"/>
          </p:nvPr>
        </p:nvSpPr>
        <p:spPr/>
        <p:txBody>
          <a:bodyPr/>
          <a:lstStyle/>
          <a:p>
            <a:pPr>
              <a:defRPr/>
            </a:pPr>
            <a:fld id="{329A159E-1755-49BC-92A0-D4A24B8956FF}" type="slidenum">
              <a:rPr lang="en-US" smtClean="0"/>
              <a:pPr>
                <a:defRPr/>
              </a:pPr>
              <a:t>22</a:t>
            </a:fld>
            <a:endParaRPr lang="en-US"/>
          </a:p>
        </p:txBody>
      </p:sp>
      <p:sp>
        <p:nvSpPr>
          <p:cNvPr id="10" name="TextBox 9"/>
          <p:cNvSpPr txBox="1"/>
          <p:nvPr/>
        </p:nvSpPr>
        <p:spPr>
          <a:xfrm>
            <a:off x="685800" y="1853625"/>
            <a:ext cx="3033203" cy="584775"/>
          </a:xfrm>
          <a:prstGeom prst="rect">
            <a:avLst/>
          </a:prstGeom>
          <a:noFill/>
        </p:spPr>
        <p:txBody>
          <a:bodyPr wrap="none" rtlCol="0">
            <a:spAutoFit/>
          </a:bodyPr>
          <a:lstStyle/>
          <a:p>
            <a:r>
              <a:rPr lang="en-US" sz="1600" dirty="0" smtClean="0">
                <a:solidFill>
                  <a:srgbClr val="00B0F0"/>
                </a:solidFill>
                <a:latin typeface="Arial Narrow" panose="020B0606020202030204" pitchFamily="34" charset="0"/>
              </a:rPr>
              <a:t>US White Spaces [2] [3]</a:t>
            </a:r>
          </a:p>
          <a:p>
            <a:r>
              <a:rPr lang="en-US" sz="1600" dirty="0" smtClean="0">
                <a:solidFill>
                  <a:srgbClr val="00B0F0"/>
                </a:solidFill>
                <a:latin typeface="Arial Narrow" panose="020B0606020202030204" pitchFamily="34" charset="0"/>
              </a:rPr>
              <a:t>54-72, 76-88,  174-216, 470-692 MHz </a:t>
            </a:r>
            <a:endParaRPr lang="en-US" sz="1600" dirty="0">
              <a:solidFill>
                <a:srgbClr val="00B0F0"/>
              </a:solidFill>
              <a:latin typeface="Arial Narrow" panose="020B0606020202030204" pitchFamily="34" charset="0"/>
            </a:endParaRPr>
          </a:p>
        </p:txBody>
      </p:sp>
      <p:sp>
        <p:nvSpPr>
          <p:cNvPr id="11" name="TextBox 10"/>
          <p:cNvSpPr txBox="1"/>
          <p:nvPr/>
        </p:nvSpPr>
        <p:spPr>
          <a:xfrm>
            <a:off x="2286000" y="3200400"/>
            <a:ext cx="3711395" cy="338554"/>
          </a:xfrm>
          <a:prstGeom prst="rect">
            <a:avLst/>
          </a:prstGeom>
          <a:noFill/>
        </p:spPr>
        <p:txBody>
          <a:bodyPr wrap="square" rtlCol="0">
            <a:spAutoFit/>
          </a:bodyPr>
          <a:lstStyle/>
          <a:p>
            <a:pPr algn="r"/>
            <a:r>
              <a:rPr lang="en-US" sz="1600" dirty="0" smtClean="0">
                <a:solidFill>
                  <a:schemeClr val="accent2"/>
                </a:solidFill>
                <a:latin typeface="Arial Narrow" panose="020B0606020202030204" pitchFamily="34" charset="0"/>
              </a:rPr>
              <a:t>European White Spaces (470-790 MHz)</a:t>
            </a:r>
            <a:endParaRPr lang="en-US" sz="1600" dirty="0">
              <a:solidFill>
                <a:schemeClr val="accent2"/>
              </a:solidFill>
              <a:latin typeface="Arial Narrow" panose="020B0606020202030204" pitchFamily="34" charset="0"/>
            </a:endParaRPr>
          </a:p>
        </p:txBody>
      </p:sp>
      <p:cxnSp>
        <p:nvCxnSpPr>
          <p:cNvPr id="13" name="Straight Arrow Connector 12"/>
          <p:cNvCxnSpPr/>
          <p:nvPr/>
        </p:nvCxnSpPr>
        <p:spPr>
          <a:xfrm>
            <a:off x="2286000" y="2475131"/>
            <a:ext cx="0" cy="268069"/>
          </a:xfrm>
          <a:prstGeom prst="straightConnector1">
            <a:avLst/>
          </a:prstGeom>
          <a:ln>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397195" y="3099116"/>
            <a:ext cx="174805" cy="177787"/>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66800" y="2475131"/>
            <a:ext cx="0" cy="268069"/>
          </a:xfrm>
          <a:prstGeom prst="straightConnector1">
            <a:avLst/>
          </a:prstGeom>
          <a:ln>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01000" y="3692595"/>
            <a:ext cx="487634" cy="307777"/>
          </a:xfrm>
          <a:prstGeom prst="rect">
            <a:avLst/>
          </a:prstGeom>
          <a:solidFill>
            <a:schemeClr val="bg1"/>
          </a:solidFill>
        </p:spPr>
        <p:txBody>
          <a:bodyPr wrap="none" rtlCol="0">
            <a:spAutoFit/>
          </a:bodyPr>
          <a:lstStyle/>
          <a:p>
            <a:r>
              <a:rPr lang="en-US" sz="1400" dirty="0" smtClean="0">
                <a:latin typeface="Arial Narrow" panose="020B0606020202030204" pitchFamily="34" charset="0"/>
              </a:rPr>
              <a:t>MHz</a:t>
            </a:r>
            <a:endParaRPr lang="en-US" sz="1400" dirty="0">
              <a:latin typeface="Arial Narrow" panose="020B0606020202030204" pitchFamily="34" charset="0"/>
            </a:endParaRPr>
          </a:p>
        </p:txBody>
      </p:sp>
      <p:cxnSp>
        <p:nvCxnSpPr>
          <p:cNvPr id="19" name="Straight Arrow Connector 18"/>
          <p:cNvCxnSpPr/>
          <p:nvPr/>
        </p:nvCxnSpPr>
        <p:spPr>
          <a:xfrm flipV="1">
            <a:off x="6781799" y="3538954"/>
            <a:ext cx="1" cy="1261646"/>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162800" y="3356956"/>
            <a:ext cx="0" cy="188188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27556" y="4394775"/>
            <a:ext cx="1454244" cy="523220"/>
          </a:xfrm>
          <a:prstGeom prst="rect">
            <a:avLst/>
          </a:prstGeom>
          <a:noFill/>
        </p:spPr>
        <p:txBody>
          <a:bodyPr wrap="none" rtlCol="0">
            <a:spAutoFit/>
          </a:bodyPr>
          <a:lstStyle/>
          <a:p>
            <a:pPr algn="r"/>
            <a:r>
              <a:rPr lang="en-US" sz="1400" dirty="0" smtClean="0">
                <a:solidFill>
                  <a:srgbClr val="7030A0"/>
                </a:solidFill>
                <a:latin typeface="Arial Narrow" panose="020B0606020202030204" pitchFamily="34" charset="0"/>
              </a:rPr>
              <a:t>Low 700 MHz band</a:t>
            </a:r>
            <a:br>
              <a:rPr lang="en-US" sz="1400" dirty="0" smtClean="0">
                <a:solidFill>
                  <a:srgbClr val="7030A0"/>
                </a:solidFill>
                <a:latin typeface="Arial Narrow" panose="020B0606020202030204" pitchFamily="34" charset="0"/>
              </a:rPr>
            </a:br>
            <a:r>
              <a:rPr lang="en-US" sz="1400" dirty="0" smtClean="0">
                <a:solidFill>
                  <a:srgbClr val="7030A0"/>
                </a:solidFill>
                <a:latin typeface="Arial Narrow" panose="020B0606020202030204" pitchFamily="34" charset="0"/>
              </a:rPr>
              <a:t>(commercial)</a:t>
            </a:r>
            <a:endParaRPr lang="en-US" sz="1400" dirty="0">
              <a:solidFill>
                <a:srgbClr val="7030A0"/>
              </a:solidFill>
              <a:latin typeface="Arial Narrow" panose="020B0606020202030204" pitchFamily="34" charset="0"/>
            </a:endParaRPr>
          </a:p>
        </p:txBody>
      </p:sp>
      <p:sp>
        <p:nvSpPr>
          <p:cNvPr id="22" name="TextBox 21"/>
          <p:cNvSpPr txBox="1"/>
          <p:nvPr/>
        </p:nvSpPr>
        <p:spPr>
          <a:xfrm>
            <a:off x="5638800" y="5004375"/>
            <a:ext cx="1517161" cy="307777"/>
          </a:xfrm>
          <a:prstGeom prst="rect">
            <a:avLst/>
          </a:prstGeom>
          <a:noFill/>
        </p:spPr>
        <p:txBody>
          <a:bodyPr wrap="square" rtlCol="0">
            <a:spAutoFit/>
          </a:bodyPr>
          <a:lstStyle/>
          <a:p>
            <a:pPr algn="r"/>
            <a:r>
              <a:rPr lang="en-US" sz="1400" dirty="0" smtClean="0">
                <a:solidFill>
                  <a:srgbClr val="C00000"/>
                </a:solidFill>
                <a:latin typeface="Arial Narrow" panose="020B0606020202030204" pitchFamily="34" charset="0"/>
              </a:rPr>
              <a:t>High 700 MHz band</a:t>
            </a:r>
            <a:endParaRPr lang="en-US" sz="1400" dirty="0">
              <a:solidFill>
                <a:srgbClr val="C00000"/>
              </a:solidFill>
              <a:latin typeface="Arial Narrow" panose="020B0606020202030204" pitchFamily="34" charset="0"/>
            </a:endParaRPr>
          </a:p>
        </p:txBody>
      </p:sp>
      <p:sp>
        <p:nvSpPr>
          <p:cNvPr id="26" name="TextBox 25"/>
          <p:cNvSpPr txBox="1"/>
          <p:nvPr/>
        </p:nvSpPr>
        <p:spPr>
          <a:xfrm>
            <a:off x="1447800" y="4494311"/>
            <a:ext cx="3536545" cy="738664"/>
          </a:xfrm>
          <a:prstGeom prst="rect">
            <a:avLst/>
          </a:prstGeom>
          <a:noFill/>
        </p:spPr>
        <p:txBody>
          <a:bodyPr wrap="none" rtlCol="0">
            <a:spAutoFit/>
          </a:bodyPr>
          <a:lstStyle/>
          <a:p>
            <a:pPr algn="r"/>
            <a:r>
              <a:rPr lang="en-US" sz="1400" dirty="0" smtClean="0">
                <a:solidFill>
                  <a:srgbClr val="C00000"/>
                </a:solidFill>
                <a:latin typeface="Arial Narrow" panose="020B0606020202030204" pitchFamily="34" charset="0"/>
              </a:rPr>
              <a:t>Public Safety Broadband (763-768, 793-798 MHz)</a:t>
            </a:r>
          </a:p>
          <a:p>
            <a:pPr algn="r"/>
            <a:r>
              <a:rPr lang="en-US" sz="1400" dirty="0" smtClean="0">
                <a:solidFill>
                  <a:srgbClr val="C00000"/>
                </a:solidFill>
                <a:latin typeface="Arial Narrow" panose="020B0606020202030204" pitchFamily="34" charset="0"/>
              </a:rPr>
              <a:t>Public Safety Narrowband (769-775, 799-805 MHz)</a:t>
            </a:r>
          </a:p>
          <a:p>
            <a:pPr algn="r"/>
            <a:r>
              <a:rPr lang="en-US" sz="1400" dirty="0">
                <a:solidFill>
                  <a:srgbClr val="C00000"/>
                </a:solidFill>
                <a:latin typeface="Arial Narrow" panose="020B0606020202030204" pitchFamily="34" charset="0"/>
              </a:rPr>
              <a:t>D-Block (758-763, 788-793 MHz</a:t>
            </a:r>
            <a:r>
              <a:rPr lang="en-US" sz="1400" dirty="0" smtClean="0">
                <a:solidFill>
                  <a:srgbClr val="C00000"/>
                </a:solidFill>
                <a:latin typeface="Arial Narrow" panose="020B0606020202030204" pitchFamily="34" charset="0"/>
              </a:rPr>
              <a:t>)</a:t>
            </a:r>
            <a:endParaRPr lang="en-US" sz="1400" dirty="0">
              <a:solidFill>
                <a:srgbClr val="C00000"/>
              </a:solidFill>
              <a:latin typeface="Arial Narrow" panose="020B0606020202030204" pitchFamily="34" charset="0"/>
            </a:endParaRPr>
          </a:p>
        </p:txBody>
      </p:sp>
      <p:cxnSp>
        <p:nvCxnSpPr>
          <p:cNvPr id="16" name="Straight Connector 15"/>
          <p:cNvCxnSpPr/>
          <p:nvPr/>
        </p:nvCxnSpPr>
        <p:spPr>
          <a:xfrm>
            <a:off x="4952999" y="4564641"/>
            <a:ext cx="0" cy="61547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endCxn id="22" idx="1"/>
          </p:cNvCxnSpPr>
          <p:nvPr/>
        </p:nvCxnSpPr>
        <p:spPr>
          <a:xfrm>
            <a:off x="4953000" y="4884985"/>
            <a:ext cx="685800" cy="273279"/>
          </a:xfrm>
          <a:prstGeom prst="bentConnector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964787" y="2642175"/>
            <a:ext cx="539975" cy="545834"/>
            <a:chOff x="6964787" y="3048000"/>
            <a:chExt cx="539975" cy="432375"/>
          </a:xfrm>
        </p:grpSpPr>
        <p:cxnSp>
          <p:nvCxnSpPr>
            <p:cNvPr id="35" name="Straight Connector 34"/>
            <p:cNvCxnSpPr/>
            <p:nvPr/>
          </p:nvCxnSpPr>
          <p:spPr>
            <a:xfrm flipV="1">
              <a:off x="6964787" y="3048000"/>
              <a:ext cx="0" cy="43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504762" y="3048000"/>
              <a:ext cx="0" cy="43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flipV="1">
            <a:off x="4587325" y="2642175"/>
            <a:ext cx="0" cy="43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591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 Licensed 700 MHz Band</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39425"/>
            <a:ext cx="8239125" cy="41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89985" y="1444824"/>
            <a:ext cx="1136850" cy="369332"/>
          </a:xfrm>
          <a:prstGeom prst="rect">
            <a:avLst/>
          </a:prstGeom>
          <a:noFill/>
        </p:spPr>
        <p:txBody>
          <a:bodyPr wrap="none" rtlCol="0">
            <a:spAutoFit/>
          </a:bodyPr>
          <a:lstStyle/>
          <a:p>
            <a:r>
              <a:rPr lang="en-US" b="1" dirty="0" smtClean="0">
                <a:solidFill>
                  <a:srgbClr val="FF0000"/>
                </a:solidFill>
              </a:rPr>
              <a:t>D-Block</a:t>
            </a:r>
            <a:endParaRPr lang="en-US" b="1" dirty="0">
              <a:solidFill>
                <a:srgbClr val="FF0000"/>
              </a:solidFill>
            </a:endParaRPr>
          </a:p>
        </p:txBody>
      </p:sp>
      <p:cxnSp>
        <p:nvCxnSpPr>
          <p:cNvPr id="8" name="Straight Arrow Connector 7"/>
          <p:cNvCxnSpPr/>
          <p:nvPr/>
        </p:nvCxnSpPr>
        <p:spPr>
          <a:xfrm>
            <a:off x="6400800" y="1629490"/>
            <a:ext cx="0" cy="9099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244184" y="1629490"/>
            <a:ext cx="1" cy="9099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35020" y="4444425"/>
            <a:ext cx="5904180" cy="584775"/>
          </a:xfrm>
          <a:prstGeom prst="rect">
            <a:avLst/>
          </a:prstGeom>
          <a:noFill/>
        </p:spPr>
        <p:txBody>
          <a:bodyPr wrap="none" rtlCol="0">
            <a:spAutoFit/>
          </a:bodyPr>
          <a:lstStyle/>
          <a:p>
            <a:r>
              <a:rPr lang="en-US" sz="1600" dirty="0" smtClean="0">
                <a:solidFill>
                  <a:srgbClr val="FF0000"/>
                </a:solidFill>
              </a:rPr>
              <a:t>Public Safety Broadband (763-768, 793-798 MHz)</a:t>
            </a:r>
          </a:p>
          <a:p>
            <a:r>
              <a:rPr lang="en-US" sz="1600" dirty="0" smtClean="0">
                <a:solidFill>
                  <a:srgbClr val="FF0000"/>
                </a:solidFill>
              </a:rPr>
              <a:t>Public Safety Narrowband (769-775, 799-805 MHz),  local LMR</a:t>
            </a:r>
            <a:endParaRPr lang="en-US" sz="1600" dirty="0">
              <a:solidFill>
                <a:srgbClr val="FF0000"/>
              </a:solidFill>
            </a:endParaRPr>
          </a:p>
        </p:txBody>
      </p:sp>
      <p:cxnSp>
        <p:nvCxnSpPr>
          <p:cNvPr id="14" name="Straight Arrow Connector 13"/>
          <p:cNvCxnSpPr/>
          <p:nvPr/>
        </p:nvCxnSpPr>
        <p:spPr>
          <a:xfrm flipV="1">
            <a:off x="7239000" y="2992333"/>
            <a:ext cx="0" cy="14520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200400" y="3008431"/>
            <a:ext cx="0" cy="14359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828800" y="2234625"/>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90800" y="2234625"/>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310332" y="2234625"/>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43600" y="2234625"/>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705600" y="2234625"/>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406441" y="2234625"/>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76400" y="1890356"/>
            <a:ext cx="559769" cy="369332"/>
          </a:xfrm>
          <a:prstGeom prst="rect">
            <a:avLst/>
          </a:prstGeom>
          <a:noFill/>
        </p:spPr>
        <p:txBody>
          <a:bodyPr wrap="none" rtlCol="0">
            <a:spAutoFit/>
          </a:bodyPr>
          <a:lstStyle/>
          <a:p>
            <a:r>
              <a:rPr lang="en-US" dirty="0" smtClean="0"/>
              <a:t>758</a:t>
            </a:r>
            <a:endParaRPr lang="en-US" dirty="0"/>
          </a:p>
        </p:txBody>
      </p:sp>
      <p:sp>
        <p:nvSpPr>
          <p:cNvPr id="31" name="TextBox 30"/>
          <p:cNvSpPr txBox="1"/>
          <p:nvPr/>
        </p:nvSpPr>
        <p:spPr>
          <a:xfrm>
            <a:off x="2404016" y="1890356"/>
            <a:ext cx="556563" cy="369332"/>
          </a:xfrm>
          <a:prstGeom prst="rect">
            <a:avLst/>
          </a:prstGeom>
          <a:noFill/>
        </p:spPr>
        <p:txBody>
          <a:bodyPr wrap="none" rtlCol="0">
            <a:spAutoFit/>
          </a:bodyPr>
          <a:lstStyle/>
          <a:p>
            <a:r>
              <a:rPr lang="en-US" dirty="0" smtClean="0"/>
              <a:t>763</a:t>
            </a:r>
            <a:endParaRPr lang="en-US" dirty="0"/>
          </a:p>
        </p:txBody>
      </p:sp>
      <p:sp>
        <p:nvSpPr>
          <p:cNvPr id="32" name="TextBox 31"/>
          <p:cNvSpPr txBox="1"/>
          <p:nvPr/>
        </p:nvSpPr>
        <p:spPr>
          <a:xfrm>
            <a:off x="4038600" y="1890356"/>
            <a:ext cx="537327" cy="369332"/>
          </a:xfrm>
          <a:prstGeom prst="rect">
            <a:avLst/>
          </a:prstGeom>
          <a:noFill/>
        </p:spPr>
        <p:txBody>
          <a:bodyPr wrap="none" rtlCol="0">
            <a:spAutoFit/>
          </a:bodyPr>
          <a:lstStyle/>
          <a:p>
            <a:r>
              <a:rPr lang="en-US" dirty="0" smtClean="0"/>
              <a:t>775</a:t>
            </a:r>
            <a:endParaRPr lang="en-US" dirty="0"/>
          </a:p>
        </p:txBody>
      </p:sp>
      <p:sp>
        <p:nvSpPr>
          <p:cNvPr id="33" name="TextBox 32"/>
          <p:cNvSpPr txBox="1"/>
          <p:nvPr/>
        </p:nvSpPr>
        <p:spPr>
          <a:xfrm>
            <a:off x="5715000" y="1890356"/>
            <a:ext cx="575799" cy="369332"/>
          </a:xfrm>
          <a:prstGeom prst="rect">
            <a:avLst/>
          </a:prstGeom>
          <a:noFill/>
        </p:spPr>
        <p:txBody>
          <a:bodyPr wrap="none" rtlCol="0">
            <a:spAutoFit/>
          </a:bodyPr>
          <a:lstStyle/>
          <a:p>
            <a:r>
              <a:rPr lang="en-US" dirty="0" smtClean="0"/>
              <a:t>788</a:t>
            </a:r>
            <a:endParaRPr lang="en-US" dirty="0"/>
          </a:p>
        </p:txBody>
      </p:sp>
      <p:sp>
        <p:nvSpPr>
          <p:cNvPr id="34" name="TextBox 33"/>
          <p:cNvSpPr txBox="1"/>
          <p:nvPr/>
        </p:nvSpPr>
        <p:spPr>
          <a:xfrm>
            <a:off x="6477000" y="1890356"/>
            <a:ext cx="556563" cy="369332"/>
          </a:xfrm>
          <a:prstGeom prst="rect">
            <a:avLst/>
          </a:prstGeom>
          <a:noFill/>
        </p:spPr>
        <p:txBody>
          <a:bodyPr wrap="none" rtlCol="0">
            <a:spAutoFit/>
          </a:bodyPr>
          <a:lstStyle/>
          <a:p>
            <a:r>
              <a:rPr lang="en-US" dirty="0" smtClean="0"/>
              <a:t>793</a:t>
            </a:r>
            <a:endParaRPr lang="en-US" dirty="0"/>
          </a:p>
        </p:txBody>
      </p:sp>
      <p:sp>
        <p:nvSpPr>
          <p:cNvPr id="35" name="TextBox 34"/>
          <p:cNvSpPr txBox="1"/>
          <p:nvPr/>
        </p:nvSpPr>
        <p:spPr>
          <a:xfrm>
            <a:off x="8001000" y="1890356"/>
            <a:ext cx="585417" cy="369332"/>
          </a:xfrm>
          <a:prstGeom prst="rect">
            <a:avLst/>
          </a:prstGeom>
          <a:noFill/>
        </p:spPr>
        <p:txBody>
          <a:bodyPr wrap="none" rtlCol="0">
            <a:spAutoFit/>
          </a:bodyPr>
          <a:lstStyle/>
          <a:p>
            <a:r>
              <a:rPr lang="en-US" dirty="0" smtClean="0"/>
              <a:t>805</a:t>
            </a:r>
            <a:endParaRPr lang="en-US" dirty="0"/>
          </a:p>
        </p:txBody>
      </p:sp>
      <p:sp>
        <p:nvSpPr>
          <p:cNvPr id="36" name="TextBox 35"/>
          <p:cNvSpPr txBox="1"/>
          <p:nvPr/>
        </p:nvSpPr>
        <p:spPr>
          <a:xfrm>
            <a:off x="838200" y="1814156"/>
            <a:ext cx="689612" cy="369332"/>
          </a:xfrm>
          <a:prstGeom prst="rect">
            <a:avLst/>
          </a:prstGeom>
          <a:noFill/>
        </p:spPr>
        <p:txBody>
          <a:bodyPr wrap="none" rtlCol="0">
            <a:spAutoFit/>
          </a:bodyPr>
          <a:lstStyle/>
          <a:p>
            <a:r>
              <a:rPr lang="en-US" dirty="0" smtClean="0"/>
              <a:t>MHz</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109556"/>
            <a:ext cx="1371600" cy="97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1442"/>
            <a:ext cx="1371600" cy="97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Straight Connector 45"/>
          <p:cNvCxnSpPr>
            <a:stCxn id="4" idx="1"/>
          </p:cNvCxnSpPr>
          <p:nvPr/>
        </p:nvCxnSpPr>
        <p:spPr>
          <a:xfrm flipH="1">
            <a:off x="2244185" y="1629490"/>
            <a:ext cx="144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 idx="3"/>
          </p:cNvCxnSpPr>
          <p:nvPr/>
        </p:nvCxnSpPr>
        <p:spPr>
          <a:xfrm flipH="1">
            <a:off x="4826835" y="1629490"/>
            <a:ext cx="157396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789050" y="3008431"/>
            <a:ext cx="0" cy="1168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903" y="3330428"/>
            <a:ext cx="1189793" cy="42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p:cNvCxnSpPr/>
          <p:nvPr/>
        </p:nvCxnSpPr>
        <p:spPr>
          <a:xfrm flipV="1">
            <a:off x="5906037" y="2992333"/>
            <a:ext cx="0" cy="422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006" y="4241670"/>
            <a:ext cx="1189793" cy="42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0"/>
          <p:cNvSpPr txBox="1"/>
          <p:nvPr/>
        </p:nvSpPr>
        <p:spPr>
          <a:xfrm>
            <a:off x="4038600" y="3132892"/>
            <a:ext cx="1401346" cy="369332"/>
          </a:xfrm>
          <a:prstGeom prst="rect">
            <a:avLst/>
          </a:prstGeom>
          <a:noFill/>
        </p:spPr>
        <p:txBody>
          <a:bodyPr wrap="none" rtlCol="0">
            <a:spAutoFit/>
          </a:bodyPr>
          <a:lstStyle/>
          <a:p>
            <a:r>
              <a:rPr lang="en-US" dirty="0" smtClean="0"/>
              <a:t>Guard band</a:t>
            </a:r>
            <a:endParaRPr lang="en-US" dirty="0"/>
          </a:p>
        </p:txBody>
      </p:sp>
      <p:cxnSp>
        <p:nvCxnSpPr>
          <p:cNvPr id="5120" name="Straight Arrow Connector 5119"/>
          <p:cNvCxnSpPr/>
          <p:nvPr/>
        </p:nvCxnSpPr>
        <p:spPr>
          <a:xfrm flipV="1">
            <a:off x="4359968" y="2939527"/>
            <a:ext cx="1" cy="250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467600" y="3132892"/>
            <a:ext cx="1401346" cy="369332"/>
          </a:xfrm>
          <a:prstGeom prst="rect">
            <a:avLst/>
          </a:prstGeom>
          <a:noFill/>
        </p:spPr>
        <p:txBody>
          <a:bodyPr wrap="none" rtlCol="0">
            <a:spAutoFit/>
          </a:bodyPr>
          <a:lstStyle/>
          <a:p>
            <a:r>
              <a:rPr lang="en-US" dirty="0" smtClean="0"/>
              <a:t>Guard band</a:t>
            </a:r>
            <a:endParaRPr lang="en-US" dirty="0"/>
          </a:p>
        </p:txBody>
      </p:sp>
      <p:cxnSp>
        <p:nvCxnSpPr>
          <p:cNvPr id="75" name="Straight Arrow Connector 74"/>
          <p:cNvCxnSpPr/>
          <p:nvPr/>
        </p:nvCxnSpPr>
        <p:spPr>
          <a:xfrm flipV="1">
            <a:off x="8521222" y="2968824"/>
            <a:ext cx="1" cy="250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3633544"/>
            <a:ext cx="1091095" cy="45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8505" y="3633544"/>
            <a:ext cx="1091095" cy="45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5" name="TextBox 5134"/>
          <p:cNvSpPr txBox="1"/>
          <p:nvPr/>
        </p:nvSpPr>
        <p:spPr>
          <a:xfrm>
            <a:off x="7033563" y="5704879"/>
            <a:ext cx="1572866" cy="400110"/>
          </a:xfrm>
          <a:prstGeom prst="rect">
            <a:avLst/>
          </a:prstGeom>
          <a:noFill/>
        </p:spPr>
        <p:txBody>
          <a:bodyPr wrap="none" rtlCol="0">
            <a:spAutoFit/>
          </a:bodyPr>
          <a:lstStyle/>
          <a:p>
            <a:r>
              <a:rPr lang="en-US" sz="1000" dirty="0" smtClean="0"/>
              <a:t>PS = public safety</a:t>
            </a:r>
          </a:p>
          <a:p>
            <a:r>
              <a:rPr lang="en-US" sz="1000" dirty="0" smtClean="0"/>
              <a:t>LMR = land mobile radio</a:t>
            </a:r>
            <a:endParaRPr lang="en-US" sz="1000" dirty="0"/>
          </a:p>
        </p:txBody>
      </p:sp>
      <p:sp>
        <p:nvSpPr>
          <p:cNvPr id="6" name="TextBox 5"/>
          <p:cNvSpPr txBox="1"/>
          <p:nvPr/>
        </p:nvSpPr>
        <p:spPr>
          <a:xfrm>
            <a:off x="488700" y="2259688"/>
            <a:ext cx="1003801" cy="369332"/>
          </a:xfrm>
          <a:prstGeom prst="rect">
            <a:avLst/>
          </a:prstGeom>
          <a:noFill/>
        </p:spPr>
        <p:txBody>
          <a:bodyPr wrap="none" rtlCol="0">
            <a:spAutoFit/>
          </a:bodyPr>
          <a:lstStyle/>
          <a:p>
            <a:r>
              <a:rPr lang="en-US" dirty="0" smtClean="0">
                <a:solidFill>
                  <a:srgbClr val="FF0000"/>
                </a:solidFill>
              </a:rPr>
              <a:t>Band 13</a:t>
            </a:r>
            <a:endParaRPr lang="en-US" dirty="0">
              <a:solidFill>
                <a:srgbClr val="FF0000"/>
              </a:solidFill>
            </a:endParaRPr>
          </a:p>
        </p:txBody>
      </p:sp>
      <p:sp>
        <p:nvSpPr>
          <p:cNvPr id="41" name="TextBox 40"/>
          <p:cNvSpPr txBox="1"/>
          <p:nvPr/>
        </p:nvSpPr>
        <p:spPr>
          <a:xfrm>
            <a:off x="4558799" y="2259688"/>
            <a:ext cx="1003801" cy="369332"/>
          </a:xfrm>
          <a:prstGeom prst="rect">
            <a:avLst/>
          </a:prstGeom>
          <a:noFill/>
        </p:spPr>
        <p:txBody>
          <a:bodyPr wrap="none" rtlCol="0">
            <a:spAutoFit/>
          </a:bodyPr>
          <a:lstStyle/>
          <a:p>
            <a:r>
              <a:rPr lang="en-US" dirty="0" smtClean="0">
                <a:solidFill>
                  <a:srgbClr val="FF0000"/>
                </a:solidFill>
              </a:rPr>
              <a:t>Band 13</a:t>
            </a:r>
            <a:endParaRPr lang="en-US" dirty="0">
              <a:solidFill>
                <a:srgbClr val="FF0000"/>
              </a:solidFill>
            </a:endParaRPr>
          </a:p>
        </p:txBody>
      </p:sp>
      <p:sp>
        <p:nvSpPr>
          <p:cNvPr id="42" name="TextBox 41"/>
          <p:cNvSpPr txBox="1"/>
          <p:nvPr/>
        </p:nvSpPr>
        <p:spPr>
          <a:xfrm>
            <a:off x="1902115" y="2892624"/>
            <a:ext cx="1007007" cy="369332"/>
          </a:xfrm>
          <a:prstGeom prst="rect">
            <a:avLst/>
          </a:prstGeom>
          <a:noFill/>
        </p:spPr>
        <p:txBody>
          <a:bodyPr wrap="none" rtlCol="0">
            <a:spAutoFit/>
          </a:bodyPr>
          <a:lstStyle/>
          <a:p>
            <a:r>
              <a:rPr lang="en-US" dirty="0" smtClean="0">
                <a:solidFill>
                  <a:srgbClr val="FF0000"/>
                </a:solidFill>
              </a:rPr>
              <a:t>Band 14</a:t>
            </a:r>
            <a:endParaRPr lang="en-US" dirty="0">
              <a:solidFill>
                <a:srgbClr val="FF0000"/>
              </a:solidFill>
            </a:endParaRPr>
          </a:p>
        </p:txBody>
      </p:sp>
      <p:sp>
        <p:nvSpPr>
          <p:cNvPr id="43" name="TextBox 42"/>
          <p:cNvSpPr txBox="1"/>
          <p:nvPr/>
        </p:nvSpPr>
        <p:spPr>
          <a:xfrm>
            <a:off x="6002899" y="2900352"/>
            <a:ext cx="1007007" cy="369332"/>
          </a:xfrm>
          <a:prstGeom prst="rect">
            <a:avLst/>
          </a:prstGeom>
          <a:noFill/>
        </p:spPr>
        <p:txBody>
          <a:bodyPr wrap="none" rtlCol="0">
            <a:spAutoFit/>
          </a:bodyPr>
          <a:lstStyle/>
          <a:p>
            <a:r>
              <a:rPr lang="en-US" dirty="0" smtClean="0">
                <a:solidFill>
                  <a:srgbClr val="FF0000"/>
                </a:solidFill>
              </a:rPr>
              <a:t>Band 14</a:t>
            </a:r>
            <a:endParaRPr lang="en-US" dirty="0">
              <a:solidFill>
                <a:srgbClr val="FF0000"/>
              </a:solidFill>
            </a:endParaRPr>
          </a:p>
        </p:txBody>
      </p:sp>
      <p:sp>
        <p:nvSpPr>
          <p:cNvPr id="3" name="TextBox 2"/>
          <p:cNvSpPr txBox="1"/>
          <p:nvPr/>
        </p:nvSpPr>
        <p:spPr>
          <a:xfrm>
            <a:off x="2294940" y="5410200"/>
            <a:ext cx="4030783" cy="369332"/>
          </a:xfrm>
          <a:prstGeom prst="rect">
            <a:avLst/>
          </a:prstGeom>
          <a:noFill/>
        </p:spPr>
        <p:txBody>
          <a:bodyPr wrap="none" rtlCol="0">
            <a:spAutoFit/>
          </a:bodyPr>
          <a:lstStyle/>
          <a:p>
            <a:r>
              <a:rPr lang="en-US" dirty="0" smtClean="0">
                <a:solidFill>
                  <a:srgbClr val="00B050"/>
                </a:solidFill>
              </a:rPr>
              <a:t>D Block has recently been allocated to PS</a:t>
            </a:r>
            <a:endParaRPr lang="en-US" dirty="0">
              <a:solidFill>
                <a:srgbClr val="00B050"/>
              </a:solidFill>
            </a:endParaRPr>
          </a:p>
        </p:txBody>
      </p:sp>
      <p:sp>
        <p:nvSpPr>
          <p:cNvPr id="9" name="Slide Number Placeholder 8"/>
          <p:cNvSpPr>
            <a:spLocks noGrp="1"/>
          </p:cNvSpPr>
          <p:nvPr>
            <p:ph type="sldNum" sz="quarter" idx="4294967295"/>
          </p:nvPr>
        </p:nvSpPr>
        <p:spPr>
          <a:xfrm>
            <a:off x="2590800" y="6356350"/>
            <a:ext cx="2133600" cy="365125"/>
          </a:xfrm>
          <a:prstGeom prst="rect">
            <a:avLst/>
          </a:prstGeom>
        </p:spPr>
        <p:txBody>
          <a:bodyPr/>
          <a:lstStyle/>
          <a:p>
            <a:fld id="{747B929A-7D66-4A5F-8DA8-E754F5A9C24E}" type="slidenum">
              <a:rPr lang="en-US" smtClean="0"/>
              <a:pPr/>
              <a:t>23</a:t>
            </a:fld>
            <a:endParaRPr lang="en-US"/>
          </a:p>
        </p:txBody>
      </p:sp>
    </p:spTree>
    <p:extLst>
      <p:ext uri="{BB962C8B-B14F-4D97-AF65-F5344CB8AC3E}">
        <p14:creationId xmlns:p14="http://schemas.microsoft.com/office/powerpoint/2010/main" val="2640509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Nationwide PS LTE Network</a:t>
            </a:r>
            <a:endParaRPr lang="en-US" dirty="0"/>
          </a:p>
        </p:txBody>
      </p:sp>
      <p:sp>
        <p:nvSpPr>
          <p:cNvPr id="3" name="Content Placeholder 2"/>
          <p:cNvSpPr>
            <a:spLocks noGrp="1"/>
          </p:cNvSpPr>
          <p:nvPr>
            <p:ph idx="1"/>
          </p:nvPr>
        </p:nvSpPr>
        <p:spPr>
          <a:xfrm>
            <a:off x="457200" y="1447800"/>
            <a:ext cx="4953000" cy="4876800"/>
          </a:xfrm>
        </p:spPr>
        <p:txBody>
          <a:bodyPr/>
          <a:lstStyle/>
          <a:p>
            <a:r>
              <a:rPr lang="en-US" sz="2400" dirty="0"/>
              <a:t>Spectrum in the 700 MHz band has </a:t>
            </a:r>
            <a:r>
              <a:rPr lang="en-US" sz="2400" dirty="0" smtClean="0"/>
              <a:t>been </a:t>
            </a:r>
            <a:r>
              <a:rPr lang="en-US" sz="2400" dirty="0"/>
              <a:t>licensed by the FCC to carry a nationwide public safety broadband </a:t>
            </a:r>
            <a:r>
              <a:rPr lang="en-US" sz="2400" dirty="0" smtClean="0"/>
              <a:t>network.  </a:t>
            </a:r>
          </a:p>
          <a:p>
            <a:r>
              <a:rPr lang="en-US" sz="2400" dirty="0" smtClean="0"/>
              <a:t>In </a:t>
            </a:r>
            <a:r>
              <a:rPr lang="en-US" sz="2400" dirty="0"/>
              <a:t>July of 2009 </a:t>
            </a:r>
            <a:r>
              <a:rPr lang="en-US" sz="2400" dirty="0" smtClean="0"/>
              <a:t>3GPP LTE </a:t>
            </a:r>
            <a:r>
              <a:rPr lang="en-US" sz="2400" dirty="0"/>
              <a:t>was selected as the next generation technology for </a:t>
            </a:r>
            <a:r>
              <a:rPr lang="en-US" sz="2400" dirty="0" smtClean="0"/>
              <a:t>PS communications</a:t>
            </a:r>
            <a:r>
              <a:rPr lang="en-US" sz="2400" dirty="0"/>
              <a:t>.  </a:t>
            </a:r>
            <a:endParaRPr lang="en-US" sz="2400" dirty="0" smtClean="0"/>
          </a:p>
          <a:p>
            <a:r>
              <a:rPr lang="en-US" sz="2400" dirty="0" smtClean="0"/>
              <a:t>Today’s PS radio technology includes P25 (digital) and analog LMR (Narrow Band radios).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1" y="1447799"/>
            <a:ext cx="1680658"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15200" y="1143000"/>
            <a:ext cx="1295400" cy="483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3200400"/>
            <a:ext cx="19431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124200" y="5410200"/>
            <a:ext cx="2358338" cy="707886"/>
          </a:xfrm>
          <a:prstGeom prst="rect">
            <a:avLst/>
          </a:prstGeom>
          <a:noFill/>
        </p:spPr>
        <p:txBody>
          <a:bodyPr wrap="none" rtlCol="0">
            <a:spAutoFit/>
          </a:bodyPr>
          <a:lstStyle/>
          <a:p>
            <a:r>
              <a:rPr lang="en-US" sz="1000" dirty="0" smtClean="0"/>
              <a:t>PS = public safety</a:t>
            </a:r>
          </a:p>
          <a:p>
            <a:r>
              <a:rPr lang="en-US" sz="1000" dirty="0" smtClean="0"/>
              <a:t>3GPP = 3</a:t>
            </a:r>
            <a:r>
              <a:rPr lang="en-US" sz="1000" baseline="30000" dirty="0" smtClean="0"/>
              <a:t>rd</a:t>
            </a:r>
            <a:r>
              <a:rPr lang="en-US" sz="1000" dirty="0" smtClean="0"/>
              <a:t> generation partnership project</a:t>
            </a:r>
          </a:p>
          <a:p>
            <a:r>
              <a:rPr lang="en-US" sz="1000" dirty="0" smtClean="0"/>
              <a:t>LTE = long term evolution</a:t>
            </a:r>
          </a:p>
          <a:p>
            <a:r>
              <a:rPr lang="en-US" sz="1000" dirty="0" smtClean="0"/>
              <a:t>LMR = land mobile radio</a:t>
            </a:r>
          </a:p>
        </p:txBody>
      </p:sp>
      <p:sp>
        <p:nvSpPr>
          <p:cNvPr id="5" name="Slide Number Placeholder 4"/>
          <p:cNvSpPr>
            <a:spLocks noGrp="1"/>
          </p:cNvSpPr>
          <p:nvPr>
            <p:ph type="sldNum" sz="quarter" idx="4294967295"/>
          </p:nvPr>
        </p:nvSpPr>
        <p:spPr>
          <a:xfrm>
            <a:off x="2590800" y="6356350"/>
            <a:ext cx="2133600" cy="365125"/>
          </a:xfrm>
          <a:prstGeom prst="rect">
            <a:avLst/>
          </a:prstGeom>
        </p:spPr>
        <p:txBody>
          <a:bodyPr/>
          <a:lstStyle/>
          <a:p>
            <a:fld id="{747B929A-7D66-4A5F-8DA8-E754F5A9C24E}" type="slidenum">
              <a:rPr lang="en-US" smtClean="0"/>
              <a:pPr/>
              <a:t>24</a:t>
            </a:fld>
            <a:endParaRPr lang="en-US"/>
          </a:p>
        </p:txBody>
      </p:sp>
    </p:spTree>
    <p:extLst>
      <p:ext uri="{BB962C8B-B14F-4D97-AF65-F5344CB8AC3E}">
        <p14:creationId xmlns:p14="http://schemas.microsoft.com/office/powerpoint/2010/main" val="915270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Summary</a:t>
            </a:r>
            <a:endParaRPr lang="en-US" dirty="0"/>
          </a:p>
        </p:txBody>
      </p:sp>
      <p:sp>
        <p:nvSpPr>
          <p:cNvPr id="3" name="Content Placeholder 2"/>
          <p:cNvSpPr>
            <a:spLocks noGrp="1"/>
          </p:cNvSpPr>
          <p:nvPr>
            <p:ph idx="1"/>
          </p:nvPr>
        </p:nvSpPr>
        <p:spPr>
          <a:xfrm>
            <a:off x="457200" y="1600200"/>
            <a:ext cx="5410200" cy="4525963"/>
          </a:xfrm>
        </p:spPr>
        <p:txBody>
          <a:bodyPr/>
          <a:lstStyle/>
          <a:p>
            <a:r>
              <a:rPr lang="en-US" sz="2800" dirty="0" smtClean="0"/>
              <a:t>Wireless networks are growing more diverse and more complex </a:t>
            </a:r>
          </a:p>
          <a:p>
            <a:r>
              <a:rPr lang="en-US" sz="2800" dirty="0" smtClean="0"/>
              <a:t>2G/3G/LTE and Wi-Fi are now set to dominate the indoor and outdoor spaces</a:t>
            </a:r>
          </a:p>
          <a:p>
            <a:r>
              <a:rPr lang="en-US" sz="2800" dirty="0" smtClean="0"/>
              <a:t>Powerful test solutions emulating a variety of operating conditions in the lab will help deliver reliable wireless products to consumers</a:t>
            </a:r>
          </a:p>
        </p:txBody>
      </p:sp>
      <p:pic>
        <p:nvPicPr>
          <p:cNvPr id="7170" name="Picture 2" descr="https://encrypted-tbn2.google.com/images?q=tbn:ANd9GcQ9RQXyJk4CW2b5F6OxPfR5vKBrxbi4DKOS7JcN032z2fQR_-Q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25" y="-1588"/>
            <a:ext cx="2695575" cy="16954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86304D7E-138A-4999-9B18-A283749306EC}" type="slidenum">
              <a:rPr lang="en-US" smtClean="0"/>
              <a:pPr>
                <a:defRPr/>
              </a:pPr>
              <a:t>25</a:t>
            </a:fld>
            <a:endParaRPr lang="en-US"/>
          </a:p>
        </p:txBody>
      </p:sp>
    </p:spTree>
    <p:extLst>
      <p:ext uri="{BB962C8B-B14F-4D97-AF65-F5344CB8AC3E}">
        <p14:creationId xmlns:p14="http://schemas.microsoft.com/office/powerpoint/2010/main" val="2756056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More Information </a:t>
            </a:r>
            <a:endParaRPr lang="en-US" dirty="0"/>
          </a:p>
        </p:txBody>
      </p:sp>
      <p:sp>
        <p:nvSpPr>
          <p:cNvPr id="3" name="Content Placeholder 2"/>
          <p:cNvSpPr>
            <a:spLocks noGrp="1"/>
          </p:cNvSpPr>
          <p:nvPr>
            <p:ph idx="1"/>
          </p:nvPr>
        </p:nvSpPr>
        <p:spPr>
          <a:xfrm>
            <a:off x="457200" y="1447800"/>
            <a:ext cx="8229600" cy="1905000"/>
          </a:xfrm>
        </p:spPr>
        <p:txBody>
          <a:bodyPr/>
          <a:lstStyle/>
          <a:p>
            <a:r>
              <a:rPr lang="en-US" dirty="0" smtClean="0">
                <a:hlinkClick r:id="rId2"/>
              </a:rPr>
              <a:t>White papers</a:t>
            </a:r>
            <a:r>
              <a:rPr lang="en-US" dirty="0" smtClean="0"/>
              <a:t>, </a:t>
            </a:r>
            <a:r>
              <a:rPr lang="en-US" dirty="0" smtClean="0">
                <a:hlinkClick r:id="rId3"/>
              </a:rPr>
              <a:t>presentations</a:t>
            </a:r>
            <a:r>
              <a:rPr lang="en-US" dirty="0" smtClean="0"/>
              <a:t>, </a:t>
            </a:r>
            <a:r>
              <a:rPr lang="en-US" dirty="0" smtClean="0">
                <a:hlinkClick r:id="rId4"/>
              </a:rPr>
              <a:t>articles</a:t>
            </a:r>
            <a:r>
              <a:rPr lang="en-US" dirty="0" smtClean="0"/>
              <a:t> and </a:t>
            </a:r>
            <a:r>
              <a:rPr lang="en-US" dirty="0" smtClean="0">
                <a:hlinkClick r:id="rId5"/>
              </a:rPr>
              <a:t>test reports </a:t>
            </a:r>
            <a:r>
              <a:rPr lang="en-US" dirty="0" smtClean="0"/>
              <a:t>on a variety of wireless topics</a:t>
            </a:r>
          </a:p>
          <a:p>
            <a:r>
              <a:rPr lang="en-US" dirty="0" smtClean="0"/>
              <a:t>octoBox controlled environment test solutions</a:t>
            </a:r>
          </a:p>
        </p:txBody>
      </p:sp>
      <p:pic>
        <p:nvPicPr>
          <p:cNvPr id="1027" name="Picture 3"/>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62200" y="3963987"/>
            <a:ext cx="276225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0" y="5328741"/>
            <a:ext cx="3490058" cy="461665"/>
          </a:xfrm>
          <a:prstGeom prst="rect">
            <a:avLst/>
          </a:prstGeom>
        </p:spPr>
        <p:txBody>
          <a:bodyPr wrap="none">
            <a:spAutoFit/>
          </a:bodyPr>
          <a:lstStyle/>
          <a:p>
            <a:pPr lvl="1"/>
            <a:r>
              <a:rPr lang="en-US" sz="2400" dirty="0">
                <a:hlinkClick r:id="rId7"/>
              </a:rPr>
              <a:t>www.octoscope.com</a:t>
            </a:r>
            <a:r>
              <a:rPr lang="en-US" sz="2400" dirty="0"/>
              <a:t> </a:t>
            </a:r>
          </a:p>
        </p:txBody>
      </p:sp>
      <p:sp>
        <p:nvSpPr>
          <p:cNvPr id="4" name="Slide Number Placeholder 3"/>
          <p:cNvSpPr>
            <a:spLocks noGrp="1"/>
          </p:cNvSpPr>
          <p:nvPr>
            <p:ph type="sldNum" sz="quarter" idx="11"/>
          </p:nvPr>
        </p:nvSpPr>
        <p:spPr/>
        <p:txBody>
          <a:bodyPr/>
          <a:lstStyle/>
          <a:p>
            <a:pPr>
              <a:defRPr/>
            </a:pPr>
            <a:fld id="{86304D7E-138A-4999-9B18-A283749306EC}" type="slidenum">
              <a:rPr lang="en-US" smtClean="0"/>
              <a:pPr>
                <a:defRPr/>
              </a:pPr>
              <a:t>26</a:t>
            </a:fld>
            <a:endParaRPr lang="en-US"/>
          </a:p>
        </p:txBody>
      </p:sp>
    </p:spTree>
    <p:extLst>
      <p:ext uri="{BB962C8B-B14F-4D97-AF65-F5344CB8AC3E}">
        <p14:creationId xmlns:p14="http://schemas.microsoft.com/office/powerpoint/2010/main" val="311805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Apps – Where to Begin?</a:t>
            </a:r>
            <a:endParaRPr lang="en-US" dirty="0"/>
          </a:p>
        </p:txBody>
      </p:sp>
      <p:sp>
        <p:nvSpPr>
          <p:cNvPr id="4" name="Slide Number Placeholder 3"/>
          <p:cNvSpPr>
            <a:spLocks noGrp="1"/>
          </p:cNvSpPr>
          <p:nvPr>
            <p:ph type="sldNum" sz="quarter" idx="11"/>
          </p:nvPr>
        </p:nvSpPr>
        <p:spPr/>
        <p:txBody>
          <a:bodyPr/>
          <a:lstStyle/>
          <a:p>
            <a:pPr>
              <a:defRPr/>
            </a:pPr>
            <a:fld id="{86304D7E-138A-4999-9B18-A283749306EC}" type="slidenum">
              <a:rPr lang="en-US" smtClean="0"/>
              <a:pPr>
                <a:defRPr/>
              </a:pPr>
              <a:t>3</a:t>
            </a:fld>
            <a:endParaRPr lang="en-US"/>
          </a:p>
        </p:txBody>
      </p:sp>
      <p:pic>
        <p:nvPicPr>
          <p:cNvPr id="6" name="Picture 10" descr="http://www.purewavenetworks.com/Portals/0/images/guy_with_vin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0"/>
            <a:ext cx="3048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anycallers-mobile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208" y="3609975"/>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KTS_home-theater-ske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1476375"/>
            <a:ext cx="42862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6345" y="3859213"/>
            <a:ext cx="258286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683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Apps</a:t>
            </a:r>
            <a:endParaRPr lang="en-US" dirty="0"/>
          </a:p>
        </p:txBody>
      </p:sp>
      <p:sp>
        <p:nvSpPr>
          <p:cNvPr id="5" name="Flowchart: Process 4"/>
          <p:cNvSpPr/>
          <p:nvPr/>
        </p:nvSpPr>
        <p:spPr>
          <a:xfrm>
            <a:off x="1545262" y="1558758"/>
            <a:ext cx="381000" cy="3124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6" name="Flowchart: Process 5"/>
          <p:cNvSpPr/>
          <p:nvPr/>
        </p:nvSpPr>
        <p:spPr>
          <a:xfrm>
            <a:off x="2916862" y="2396958"/>
            <a:ext cx="381000" cy="3124200"/>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7" name="Flowchart: Process 6"/>
          <p:cNvSpPr/>
          <p:nvPr/>
        </p:nvSpPr>
        <p:spPr>
          <a:xfrm>
            <a:off x="4288462" y="2701758"/>
            <a:ext cx="381000" cy="31242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8" name="Flowchart: Process 7"/>
          <p:cNvSpPr/>
          <p:nvPr/>
        </p:nvSpPr>
        <p:spPr>
          <a:xfrm>
            <a:off x="5660062" y="3006558"/>
            <a:ext cx="381000" cy="3124200"/>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9" name="Flowchart: Process 8"/>
          <p:cNvSpPr/>
          <p:nvPr/>
        </p:nvSpPr>
        <p:spPr>
          <a:xfrm>
            <a:off x="7031662" y="2364555"/>
            <a:ext cx="381000" cy="3124200"/>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0" name="TextBox 9"/>
          <p:cNvSpPr txBox="1"/>
          <p:nvPr/>
        </p:nvSpPr>
        <p:spPr>
          <a:xfrm>
            <a:off x="762000" y="762000"/>
            <a:ext cx="1947524" cy="646331"/>
          </a:xfrm>
          <a:prstGeom prst="rect">
            <a:avLst/>
          </a:prstGeom>
          <a:noFill/>
        </p:spPr>
        <p:txBody>
          <a:bodyPr wrap="square" rtlCol="0">
            <a:spAutoFit/>
          </a:bodyPr>
          <a:lstStyle/>
          <a:p>
            <a:pPr algn="ctr"/>
            <a:r>
              <a:rPr lang="en-US" dirty="0" smtClean="0">
                <a:latin typeface="Arial Narrow" panose="020B0606020202030204" pitchFamily="34" charset="0"/>
              </a:rPr>
              <a:t>Cellular</a:t>
            </a:r>
          </a:p>
          <a:p>
            <a:pPr algn="ctr"/>
            <a:r>
              <a:rPr lang="en-US" dirty="0" smtClean="0">
                <a:latin typeface="Arial Narrow" panose="020B0606020202030204" pitchFamily="34" charset="0"/>
              </a:rPr>
              <a:t>Wireless broadband</a:t>
            </a:r>
            <a:endParaRPr lang="en-US" dirty="0">
              <a:latin typeface="Arial Narrow" panose="020B0606020202030204" pitchFamily="34" charset="0"/>
            </a:endParaRPr>
          </a:p>
        </p:txBody>
      </p:sp>
      <p:sp>
        <p:nvSpPr>
          <p:cNvPr id="11" name="TextBox 10"/>
          <p:cNvSpPr txBox="1"/>
          <p:nvPr/>
        </p:nvSpPr>
        <p:spPr>
          <a:xfrm>
            <a:off x="2307303" y="1544680"/>
            <a:ext cx="1600118" cy="646331"/>
          </a:xfrm>
          <a:prstGeom prst="rect">
            <a:avLst/>
          </a:prstGeom>
          <a:noFill/>
        </p:spPr>
        <p:txBody>
          <a:bodyPr wrap="none" rtlCol="0">
            <a:spAutoFit/>
          </a:bodyPr>
          <a:lstStyle/>
          <a:p>
            <a:r>
              <a:rPr lang="en-US" dirty="0" smtClean="0">
                <a:latin typeface="Arial Narrow" panose="020B0606020202030204" pitchFamily="34" charset="0"/>
              </a:rPr>
              <a:t>Internet of things</a:t>
            </a:r>
          </a:p>
          <a:p>
            <a:pPr algn="ctr"/>
            <a:r>
              <a:rPr lang="en-US" dirty="0" smtClean="0">
                <a:latin typeface="Arial Narrow" panose="020B0606020202030204" pitchFamily="34" charset="0"/>
              </a:rPr>
              <a:t>M2M</a:t>
            </a:r>
            <a:endParaRPr lang="en-US" dirty="0">
              <a:latin typeface="Arial Narrow" panose="020B0606020202030204" pitchFamily="34" charset="0"/>
            </a:endParaRPr>
          </a:p>
        </p:txBody>
      </p:sp>
      <p:sp>
        <p:nvSpPr>
          <p:cNvPr id="13" name="TextBox 12"/>
          <p:cNvSpPr txBox="1"/>
          <p:nvPr/>
        </p:nvSpPr>
        <p:spPr>
          <a:xfrm>
            <a:off x="3832791" y="2054662"/>
            <a:ext cx="1292341" cy="369332"/>
          </a:xfrm>
          <a:prstGeom prst="rect">
            <a:avLst/>
          </a:prstGeom>
          <a:noFill/>
        </p:spPr>
        <p:txBody>
          <a:bodyPr wrap="none" rtlCol="0">
            <a:spAutoFit/>
          </a:bodyPr>
          <a:lstStyle/>
          <a:p>
            <a:r>
              <a:rPr lang="en-US" dirty="0" smtClean="0">
                <a:latin typeface="Arial Narrow" panose="020B0606020202030204" pitchFamily="34" charset="0"/>
              </a:rPr>
              <a:t>Public Safety</a:t>
            </a:r>
            <a:endParaRPr lang="en-US" dirty="0">
              <a:latin typeface="Arial Narrow" panose="020B0606020202030204" pitchFamily="34" charset="0"/>
            </a:endParaRPr>
          </a:p>
        </p:txBody>
      </p:sp>
      <p:sp>
        <p:nvSpPr>
          <p:cNvPr id="14" name="TextBox 13"/>
          <p:cNvSpPr txBox="1"/>
          <p:nvPr/>
        </p:nvSpPr>
        <p:spPr>
          <a:xfrm>
            <a:off x="4977566" y="2484826"/>
            <a:ext cx="1745991" cy="369332"/>
          </a:xfrm>
          <a:prstGeom prst="rect">
            <a:avLst/>
          </a:prstGeom>
          <a:noFill/>
        </p:spPr>
        <p:txBody>
          <a:bodyPr wrap="none" rtlCol="0">
            <a:spAutoFit/>
          </a:bodyPr>
          <a:lstStyle/>
          <a:p>
            <a:r>
              <a:rPr lang="en-US" dirty="0" smtClean="0">
                <a:latin typeface="Arial Narrow" panose="020B0606020202030204" pitchFamily="34" charset="0"/>
              </a:rPr>
              <a:t>Connected vehicle</a:t>
            </a:r>
            <a:endParaRPr lang="en-US" dirty="0">
              <a:latin typeface="Arial Narrow" panose="020B0606020202030204" pitchFamily="34" charset="0"/>
            </a:endParaRPr>
          </a:p>
        </p:txBody>
      </p:sp>
      <p:sp>
        <p:nvSpPr>
          <p:cNvPr id="15" name="TextBox 14"/>
          <p:cNvSpPr txBox="1"/>
          <p:nvPr/>
        </p:nvSpPr>
        <p:spPr>
          <a:xfrm>
            <a:off x="6693010" y="1834827"/>
            <a:ext cx="1058303" cy="369332"/>
          </a:xfrm>
          <a:prstGeom prst="rect">
            <a:avLst/>
          </a:prstGeom>
          <a:noFill/>
        </p:spPr>
        <p:txBody>
          <a:bodyPr wrap="none" rtlCol="0">
            <a:spAutoFit/>
          </a:bodyPr>
          <a:lstStyle/>
          <a:p>
            <a:r>
              <a:rPr lang="en-US" dirty="0" smtClean="0">
                <a:latin typeface="Arial Narrow" panose="020B0606020202030204" pitchFamily="34" charset="0"/>
              </a:rPr>
              <a:t>Smart grid</a:t>
            </a:r>
            <a:endParaRPr lang="en-US" dirty="0">
              <a:latin typeface="Arial Narrow" panose="020B0606020202030204" pitchFamily="34" charset="0"/>
            </a:endParaRPr>
          </a:p>
        </p:txBody>
      </p:sp>
      <p:sp>
        <p:nvSpPr>
          <p:cNvPr id="3" name="Slide Number Placeholder 2"/>
          <p:cNvSpPr>
            <a:spLocks noGrp="1"/>
          </p:cNvSpPr>
          <p:nvPr>
            <p:ph type="sldNum" sz="quarter" idx="11"/>
          </p:nvPr>
        </p:nvSpPr>
        <p:spPr/>
        <p:txBody>
          <a:bodyPr/>
          <a:lstStyle/>
          <a:p>
            <a:pPr>
              <a:defRPr/>
            </a:pPr>
            <a:fld id="{86304D7E-138A-4999-9B18-A283749306EC}" type="slidenum">
              <a:rPr lang="en-US" smtClean="0"/>
              <a:pPr>
                <a:defRPr/>
              </a:pPr>
              <a:t>4</a:t>
            </a:fld>
            <a:endParaRPr lang="en-US"/>
          </a:p>
        </p:txBody>
      </p:sp>
    </p:spTree>
    <p:extLst>
      <p:ext uri="{BB962C8B-B14F-4D97-AF65-F5344CB8AC3E}">
        <p14:creationId xmlns:p14="http://schemas.microsoft.com/office/powerpoint/2010/main" val="285746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Alliance Busy with Video</a:t>
            </a:r>
            <a:endParaRPr lang="en-US" dirty="0"/>
          </a:p>
        </p:txBody>
      </p:sp>
      <p:sp>
        <p:nvSpPr>
          <p:cNvPr id="4" name="Slide Number Placeholder 3"/>
          <p:cNvSpPr>
            <a:spLocks noGrp="1"/>
          </p:cNvSpPr>
          <p:nvPr>
            <p:ph type="sldNum" sz="quarter" idx="11"/>
          </p:nvPr>
        </p:nvSpPr>
        <p:spPr/>
        <p:txBody>
          <a:bodyPr/>
          <a:lstStyle/>
          <a:p>
            <a:pPr>
              <a:defRPr/>
            </a:pPr>
            <a:fld id="{86304D7E-138A-4999-9B18-A283749306EC}" type="slidenum">
              <a:rPr lang="en-US" smtClean="0"/>
              <a:pPr>
                <a:defRPr/>
              </a:pPr>
              <a:t>5</a:t>
            </a:fld>
            <a:endParaRPr lang="en-US"/>
          </a:p>
        </p:txBody>
      </p:sp>
      <p:pic>
        <p:nvPicPr>
          <p:cNvPr id="5" name="Picture 4"/>
          <p:cNvPicPr>
            <a:picLocks noChangeAspect="1"/>
          </p:cNvPicPr>
          <p:nvPr/>
        </p:nvPicPr>
        <p:blipFill rotWithShape="1">
          <a:blip r:embed="rId2"/>
          <a:srcRect l="44393" t="44010"/>
          <a:stretch/>
        </p:blipFill>
        <p:spPr>
          <a:xfrm>
            <a:off x="5029200" y="2625627"/>
            <a:ext cx="3022739" cy="2136873"/>
          </a:xfrm>
          <a:prstGeom prst="rect">
            <a:avLst/>
          </a:prstGeom>
        </p:spPr>
      </p:pic>
      <p:sp>
        <p:nvSpPr>
          <p:cNvPr id="3" name="TextBox 2"/>
          <p:cNvSpPr txBox="1"/>
          <p:nvPr/>
        </p:nvSpPr>
        <p:spPr>
          <a:xfrm rot="704993">
            <a:off x="5735533" y="4334213"/>
            <a:ext cx="1629485" cy="369332"/>
          </a:xfrm>
          <a:prstGeom prst="rect">
            <a:avLst/>
          </a:prstGeom>
          <a:noFill/>
        </p:spPr>
        <p:txBody>
          <a:bodyPr wrap="none" rtlCol="0">
            <a:spAutoFit/>
          </a:bodyPr>
          <a:lstStyle/>
          <a:p>
            <a:r>
              <a:rPr lang="en-US" dirty="0" smtClean="0">
                <a:solidFill>
                  <a:srgbClr val="FF0000"/>
                </a:solidFill>
              </a:rPr>
              <a:t>802.11n/ac/ad</a:t>
            </a:r>
            <a:endParaRPr lang="en-US" dirty="0">
              <a:solidFill>
                <a:srgbClr val="FF0000"/>
              </a:solidFill>
            </a:endParaRPr>
          </a:p>
        </p:txBody>
      </p:sp>
      <p:pic>
        <p:nvPicPr>
          <p:cNvPr id="6" name="Picture 4" descr="https://encrypted-tbn3.gstatic.com/images?q=tbn:ANd9GcQMxrIBkegvcsX24-gspvOZnxDGNogxMkLKD_YhroLnnxiRuNFUqQ"/>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0968" y="1981200"/>
            <a:ext cx="27432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wi-fi.org/sites/default/files/WiGig_CERTIFIED_by_Wi-Fi_Alliance.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360424" y="3984637"/>
            <a:ext cx="2304288" cy="145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67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HDMI and PCIe Extension</a:t>
            </a:r>
            <a:endParaRPr lang="en-US" dirty="0"/>
          </a:p>
        </p:txBody>
      </p:sp>
      <p:sp>
        <p:nvSpPr>
          <p:cNvPr id="3" name="Content Placeholder 2"/>
          <p:cNvSpPr>
            <a:spLocks noGrp="1"/>
          </p:cNvSpPr>
          <p:nvPr>
            <p:ph idx="1"/>
          </p:nvPr>
        </p:nvSpPr>
        <p:spPr>
          <a:xfrm>
            <a:off x="457200" y="1600200"/>
            <a:ext cx="3048000" cy="4525963"/>
          </a:xfrm>
        </p:spPr>
        <p:txBody>
          <a:bodyPr/>
          <a:lstStyle/>
          <a:p>
            <a:r>
              <a:rPr lang="en-US" dirty="0" smtClean="0"/>
              <a:t>Throughput</a:t>
            </a:r>
          </a:p>
          <a:p>
            <a:r>
              <a:rPr lang="en-US" dirty="0" smtClean="0"/>
              <a:t>Throughput</a:t>
            </a:r>
          </a:p>
          <a:p>
            <a:r>
              <a:rPr lang="en-US" dirty="0" smtClean="0"/>
              <a:t>Throughput</a:t>
            </a:r>
          </a:p>
          <a:p>
            <a:endParaRPr lang="en-US" dirty="0"/>
          </a:p>
        </p:txBody>
      </p:sp>
      <p:sp>
        <p:nvSpPr>
          <p:cNvPr id="4" name="Slide Number Placeholder 3"/>
          <p:cNvSpPr>
            <a:spLocks noGrp="1"/>
          </p:cNvSpPr>
          <p:nvPr>
            <p:ph type="sldNum" sz="quarter" idx="11"/>
          </p:nvPr>
        </p:nvSpPr>
        <p:spPr/>
        <p:txBody>
          <a:bodyPr/>
          <a:lstStyle/>
          <a:p>
            <a:pPr>
              <a:defRPr/>
            </a:pPr>
            <a:fld id="{86304D7E-138A-4999-9B18-A283749306EC}" type="slidenum">
              <a:rPr lang="en-US" smtClean="0"/>
              <a:pPr>
                <a:defRPr/>
              </a:pPr>
              <a:t>6</a:t>
            </a:fld>
            <a:endParaRPr lang="en-US"/>
          </a:p>
        </p:txBody>
      </p:sp>
      <p:cxnSp>
        <p:nvCxnSpPr>
          <p:cNvPr id="6" name="Elbow Connector 5"/>
          <p:cNvCxnSpPr/>
          <p:nvPr/>
        </p:nvCxnSpPr>
        <p:spPr>
          <a:xfrm flipV="1">
            <a:off x="1134016" y="4286048"/>
            <a:ext cx="2286000" cy="473288"/>
          </a:xfrm>
          <a:prstGeom prst="bentConnector3">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1160838" y="5124248"/>
            <a:ext cx="2362200" cy="152400"/>
          </a:xfrm>
          <a:prstGeom prst="bentConnector3">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9068" y="5257800"/>
            <a:ext cx="1129348" cy="646331"/>
          </a:xfrm>
          <a:prstGeom prst="rect">
            <a:avLst/>
          </a:prstGeom>
          <a:noFill/>
        </p:spPr>
        <p:txBody>
          <a:bodyPr wrap="none" rtlCol="0">
            <a:spAutoFit/>
          </a:bodyPr>
          <a:lstStyle/>
          <a:p>
            <a:r>
              <a:rPr lang="en-US" dirty="0" smtClean="0"/>
              <a:t>802.11ac</a:t>
            </a:r>
          </a:p>
          <a:p>
            <a:r>
              <a:rPr lang="en-US" dirty="0" smtClean="0"/>
              <a:t>(&lt;6 GHz)</a:t>
            </a:r>
            <a:endParaRPr lang="en-US" dirty="0"/>
          </a:p>
        </p:txBody>
      </p:sp>
      <p:sp>
        <p:nvSpPr>
          <p:cNvPr id="10" name="TextBox 9"/>
          <p:cNvSpPr txBox="1"/>
          <p:nvPr/>
        </p:nvSpPr>
        <p:spPr>
          <a:xfrm>
            <a:off x="919068" y="4038600"/>
            <a:ext cx="1129348" cy="646331"/>
          </a:xfrm>
          <a:prstGeom prst="rect">
            <a:avLst/>
          </a:prstGeom>
          <a:noFill/>
        </p:spPr>
        <p:txBody>
          <a:bodyPr wrap="none" rtlCol="0">
            <a:spAutoFit/>
          </a:bodyPr>
          <a:lstStyle/>
          <a:p>
            <a:r>
              <a:rPr lang="en-US" dirty="0" smtClean="0"/>
              <a:t>802.11a3</a:t>
            </a:r>
          </a:p>
          <a:p>
            <a:r>
              <a:rPr lang="en-US" dirty="0" smtClean="0"/>
              <a:t>(60 GHz)</a:t>
            </a:r>
            <a:endParaRPr lang="en-US" dirty="0"/>
          </a:p>
        </p:txBody>
      </p:sp>
      <p:sp>
        <p:nvSpPr>
          <p:cNvPr id="11" name="Oval 10"/>
          <p:cNvSpPr/>
          <p:nvPr/>
        </p:nvSpPr>
        <p:spPr>
          <a:xfrm>
            <a:off x="2048416" y="4057448"/>
            <a:ext cx="762000" cy="1524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10416" y="4663635"/>
            <a:ext cx="5173211" cy="369332"/>
          </a:xfrm>
          <a:prstGeom prst="rect">
            <a:avLst/>
          </a:prstGeom>
          <a:noFill/>
        </p:spPr>
        <p:txBody>
          <a:bodyPr wrap="none" rtlCol="0">
            <a:spAutoFit/>
          </a:bodyPr>
          <a:lstStyle/>
          <a:p>
            <a:r>
              <a:rPr lang="en-US" dirty="0" smtClean="0">
                <a:solidFill>
                  <a:srgbClr val="00B0F0"/>
                </a:solidFill>
              </a:rPr>
              <a:t>Same airlink; almost 14 Gbps parallel throughput</a:t>
            </a:r>
            <a:endParaRPr lang="en-US" dirty="0">
              <a:solidFill>
                <a:srgbClr val="00B0F0"/>
              </a:solidFill>
            </a:endParaRPr>
          </a:p>
        </p:txBody>
      </p:sp>
      <p:pic>
        <p:nvPicPr>
          <p:cNvPr id="5" name="Picture 4"/>
          <p:cNvPicPr>
            <a:picLocks noChangeAspect="1"/>
          </p:cNvPicPr>
          <p:nvPr/>
        </p:nvPicPr>
        <p:blipFill>
          <a:blip r:embed="rId2"/>
          <a:stretch>
            <a:fillRect/>
          </a:stretch>
        </p:blipFill>
        <p:spPr>
          <a:xfrm>
            <a:off x="3617126" y="1650123"/>
            <a:ext cx="5043564" cy="2316583"/>
          </a:xfrm>
          <a:prstGeom prst="rect">
            <a:avLst/>
          </a:prstGeom>
        </p:spPr>
      </p:pic>
      <p:sp>
        <p:nvSpPr>
          <p:cNvPr id="12" name="TextBox 11"/>
          <p:cNvSpPr txBox="1"/>
          <p:nvPr/>
        </p:nvSpPr>
        <p:spPr>
          <a:xfrm>
            <a:off x="3433668" y="4138094"/>
            <a:ext cx="5557932" cy="369332"/>
          </a:xfrm>
          <a:prstGeom prst="rect">
            <a:avLst/>
          </a:prstGeom>
          <a:noFill/>
        </p:spPr>
        <p:txBody>
          <a:bodyPr wrap="none" rtlCol="0">
            <a:spAutoFit/>
          </a:bodyPr>
          <a:lstStyle/>
          <a:p>
            <a:r>
              <a:rPr lang="en-US" dirty="0" smtClean="0"/>
              <a:t>Short range – intended for video and PCIe extension</a:t>
            </a:r>
            <a:endParaRPr lang="en-US" dirty="0"/>
          </a:p>
        </p:txBody>
      </p:sp>
    </p:spTree>
    <p:extLst>
      <p:ext uri="{BB962C8B-B14F-4D97-AF65-F5344CB8AC3E}">
        <p14:creationId xmlns:p14="http://schemas.microsoft.com/office/powerpoint/2010/main" val="309833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6304D7E-138A-4999-9B18-A283749306EC}" type="slidenum">
              <a:rPr lang="en-US" smtClean="0"/>
              <a:pPr>
                <a:defRPr/>
              </a:pPr>
              <a:t>7</a:t>
            </a:fld>
            <a:endParaRPr lang="en-US"/>
          </a:p>
        </p:txBody>
      </p:sp>
      <p:pic>
        <p:nvPicPr>
          <p:cNvPr id="5" name="Picture 4"/>
          <p:cNvPicPr>
            <a:picLocks noChangeAspect="1"/>
          </p:cNvPicPr>
          <p:nvPr/>
        </p:nvPicPr>
        <p:blipFill>
          <a:blip r:embed="rId2"/>
          <a:stretch>
            <a:fillRect/>
          </a:stretch>
        </p:blipFill>
        <p:spPr>
          <a:xfrm>
            <a:off x="637973" y="368233"/>
            <a:ext cx="7868054" cy="1308167"/>
          </a:xfrm>
          <a:prstGeom prst="rect">
            <a:avLst/>
          </a:prstGeom>
        </p:spPr>
      </p:pic>
      <p:pic>
        <p:nvPicPr>
          <p:cNvPr id="2050" name="Picture 2" descr="DNP  Volvo wants to put the auto back in automobile, envisions accidentfree cars in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828800"/>
            <a:ext cx="5905500" cy="3933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19250" y="5791915"/>
            <a:ext cx="4408579" cy="246221"/>
          </a:xfrm>
          <a:prstGeom prst="rect">
            <a:avLst/>
          </a:prstGeom>
          <a:noFill/>
        </p:spPr>
        <p:txBody>
          <a:bodyPr wrap="none" rtlCol="0">
            <a:spAutoFit/>
          </a:bodyPr>
          <a:lstStyle/>
          <a:p>
            <a:r>
              <a:rPr lang="en-US" sz="1000" dirty="0" smtClean="0"/>
              <a:t>Source: </a:t>
            </a:r>
            <a:r>
              <a:rPr lang="en-US" sz="1000" dirty="0">
                <a:hlinkClick r:id="rId4"/>
              </a:rPr>
              <a:t>http://www.engadget.com/2012/12/03/volvo-self-driving-cars-2014/</a:t>
            </a:r>
            <a:endParaRPr lang="en-US" sz="1000" dirty="0"/>
          </a:p>
        </p:txBody>
      </p:sp>
    </p:spTree>
    <p:extLst>
      <p:ext uri="{BB962C8B-B14F-4D97-AF65-F5344CB8AC3E}">
        <p14:creationId xmlns:p14="http://schemas.microsoft.com/office/powerpoint/2010/main" val="3131201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ITS –&gt; Self-driving Cars</a:t>
            </a:r>
          </a:p>
        </p:txBody>
      </p:sp>
      <p:sp>
        <p:nvSpPr>
          <p:cNvPr id="26627" name="Content Placeholder 2"/>
          <p:cNvSpPr>
            <a:spLocks noGrp="1"/>
          </p:cNvSpPr>
          <p:nvPr>
            <p:ph idx="1"/>
          </p:nvPr>
        </p:nvSpPr>
        <p:spPr bwMode="auto">
          <a:xfrm>
            <a:off x="457201" y="1219200"/>
            <a:ext cx="4419600"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800" dirty="0" smtClean="0"/>
              <a:t>Crash avoidance </a:t>
            </a:r>
          </a:p>
          <a:p>
            <a:pPr lvl="1"/>
            <a:r>
              <a:rPr lang="en-US" sz="1600" dirty="0" smtClean="0"/>
              <a:t>Emergency electronic brake light</a:t>
            </a:r>
          </a:p>
          <a:p>
            <a:pPr lvl="1"/>
            <a:r>
              <a:rPr lang="en-US" sz="1600" dirty="0" smtClean="0"/>
              <a:t>Forward collision warning</a:t>
            </a:r>
          </a:p>
          <a:p>
            <a:pPr lvl="1"/>
            <a:r>
              <a:rPr lang="en-US" sz="1600" dirty="0" smtClean="0"/>
              <a:t>Blind spot warning / lane change warning</a:t>
            </a:r>
          </a:p>
          <a:p>
            <a:pPr lvl="1"/>
            <a:r>
              <a:rPr lang="en-US" sz="1600" dirty="0" smtClean="0"/>
              <a:t>Do not pass warning</a:t>
            </a:r>
          </a:p>
          <a:p>
            <a:pPr lvl="1"/>
            <a:r>
              <a:rPr lang="en-US" sz="1600" dirty="0" smtClean="0"/>
              <a:t>Left turn assist</a:t>
            </a:r>
          </a:p>
          <a:p>
            <a:r>
              <a:rPr lang="en-US" sz="1800" dirty="0" smtClean="0"/>
              <a:t>Safety assist</a:t>
            </a:r>
          </a:p>
          <a:p>
            <a:pPr lvl="1"/>
            <a:r>
              <a:rPr lang="en-US" sz="1600" dirty="0" smtClean="0"/>
              <a:t>Remote diagnosis (EV battery monitoring)</a:t>
            </a:r>
          </a:p>
          <a:p>
            <a:pPr lvl="1"/>
            <a:r>
              <a:rPr lang="en-US" sz="1600" dirty="0" smtClean="0"/>
              <a:t>Stopped vehicle or pedestrian warning</a:t>
            </a:r>
          </a:p>
          <a:p>
            <a:pPr lvl="1"/>
            <a:r>
              <a:rPr lang="en-US" sz="1600" dirty="0" smtClean="0"/>
              <a:t>Road condition warning</a:t>
            </a:r>
            <a:endParaRPr lang="en-US" sz="1800" dirty="0" smtClean="0"/>
          </a:p>
          <a:p>
            <a:r>
              <a:rPr lang="en-US" sz="1800" dirty="0" smtClean="0"/>
              <a:t>Convenience</a:t>
            </a:r>
          </a:p>
          <a:p>
            <a:pPr lvl="1"/>
            <a:r>
              <a:rPr lang="en-US" sz="1600" dirty="0" smtClean="0"/>
              <a:t>Toll collection</a:t>
            </a:r>
          </a:p>
          <a:p>
            <a:pPr lvl="1"/>
            <a:r>
              <a:rPr lang="en-US" sz="1600" dirty="0" smtClean="0"/>
              <a:t>Charging station guidance / info for EV</a:t>
            </a:r>
          </a:p>
          <a:p>
            <a:pPr lvl="1"/>
            <a:r>
              <a:rPr lang="en-US" sz="1600" dirty="0" smtClean="0"/>
              <a:t>Mobile commerce / mobile advertisement</a:t>
            </a:r>
          </a:p>
          <a:p>
            <a:pPr lvl="1"/>
            <a:r>
              <a:rPr lang="en-US" sz="1600" dirty="0" smtClean="0"/>
              <a:t>Web browsing, File (video, audio) downloading</a:t>
            </a:r>
          </a:p>
          <a:p>
            <a:pPr lvl="1"/>
            <a:endParaRPr lang="en-US" sz="1800" dirty="0" smtClean="0"/>
          </a:p>
        </p:txBody>
      </p:sp>
      <p:sp>
        <p:nvSpPr>
          <p:cNvPr id="26635" name="TextBox 9"/>
          <p:cNvSpPr txBox="1">
            <a:spLocks noChangeArrowheads="1"/>
          </p:cNvSpPr>
          <p:nvPr/>
        </p:nvSpPr>
        <p:spPr bwMode="auto">
          <a:xfrm>
            <a:off x="3276600" y="990600"/>
            <a:ext cx="1937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b="1" dirty="0">
                <a:solidFill>
                  <a:srgbClr val="FF0000"/>
                </a:solidFill>
              </a:rPr>
              <a:t>802.11p </a:t>
            </a:r>
            <a:r>
              <a:rPr lang="en-US" b="1" dirty="0" smtClean="0">
                <a:solidFill>
                  <a:srgbClr val="FF0000"/>
                </a:solidFill>
              </a:rPr>
              <a:t>or LTE?</a:t>
            </a:r>
            <a:endParaRPr lang="en-US" b="1" dirty="0">
              <a:solidFill>
                <a:srgbClr val="FF0000"/>
              </a:solidFill>
            </a:endParaRPr>
          </a:p>
        </p:txBody>
      </p:sp>
      <p:pic>
        <p:nvPicPr>
          <p:cNvPr id="11" name="Picture 6" descr="http://www.comnets.rwth-aachen.de/uploads/RTEmagicC_car2car_consultium_03.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7512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38800" y="5779532"/>
            <a:ext cx="2457724" cy="246221"/>
          </a:xfrm>
          <a:prstGeom prst="rect">
            <a:avLst/>
          </a:prstGeom>
          <a:noFill/>
        </p:spPr>
        <p:txBody>
          <a:bodyPr wrap="none" rtlCol="0">
            <a:spAutoFit/>
          </a:bodyPr>
          <a:lstStyle/>
          <a:p>
            <a:r>
              <a:rPr lang="en-US" sz="1000" dirty="0" smtClean="0"/>
              <a:t>ITS = Intelligent Transportation Systems</a:t>
            </a:r>
            <a:endParaRPr lang="en-US" sz="1000" dirty="0"/>
          </a:p>
        </p:txBody>
      </p:sp>
      <p:sp>
        <p:nvSpPr>
          <p:cNvPr id="2" name="Slide Number Placeholder 1"/>
          <p:cNvSpPr>
            <a:spLocks noGrp="1"/>
          </p:cNvSpPr>
          <p:nvPr>
            <p:ph type="sldNum" sz="quarter" idx="11"/>
          </p:nvPr>
        </p:nvSpPr>
        <p:spPr/>
        <p:txBody>
          <a:bodyPr/>
          <a:lstStyle/>
          <a:p>
            <a:pPr>
              <a:defRPr/>
            </a:pPr>
            <a:fld id="{86304D7E-138A-4999-9B18-A283749306EC}" type="slidenum">
              <a:rPr lang="en-US" smtClean="0"/>
              <a:pPr>
                <a:defRPr/>
              </a:pPr>
              <a:t>8</a:t>
            </a:fld>
            <a:endParaRPr lang="en-US"/>
          </a:p>
        </p:txBody>
      </p:sp>
    </p:spTree>
    <p:extLst>
      <p:ext uri="{BB962C8B-B14F-4D97-AF65-F5344CB8AC3E}">
        <p14:creationId xmlns:p14="http://schemas.microsoft.com/office/powerpoint/2010/main" val="1189718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381000"/>
            <a:ext cx="8255000" cy="765175"/>
          </a:xfrm>
        </p:spPr>
        <p:txBody>
          <a:bodyPr>
            <a:normAutofit/>
          </a:bodyPr>
          <a:lstStyle/>
          <a:p>
            <a:pPr>
              <a:defRPr/>
            </a:pPr>
            <a:r>
              <a:rPr lang="en-US" dirty="0" smtClean="0">
                <a:latin typeface="+mn-lt"/>
              </a:rPr>
              <a:t>DSRC Stack</a:t>
            </a:r>
            <a:endParaRPr lang="en-US" dirty="0">
              <a:latin typeface="+mn-lt"/>
            </a:endParaRPr>
          </a:p>
        </p:txBody>
      </p:sp>
      <p:sp>
        <p:nvSpPr>
          <p:cNvPr id="5" name="Rectangle 4"/>
          <p:cNvSpPr/>
          <p:nvPr/>
        </p:nvSpPr>
        <p:spPr>
          <a:xfrm>
            <a:off x="1825625" y="2968625"/>
            <a:ext cx="2684463" cy="368300"/>
          </a:xfrm>
          <a:prstGeom prst="rect">
            <a:avLst/>
          </a:prstGeom>
          <a:ln>
            <a:solidFill>
              <a:srgbClr val="00B0F0"/>
            </a:solidFill>
          </a:ln>
        </p:spPr>
        <p:txBody>
          <a:bodyPr wrap="none">
            <a:spAutoFit/>
          </a:bodyPr>
          <a:lstStyle/>
          <a:p>
            <a:pPr>
              <a:defRPr/>
            </a:pPr>
            <a:r>
              <a:rPr lang="en-US" dirty="0">
                <a:latin typeface="Arial Narrow" panose="020B0606020202030204" pitchFamily="34" charset="0"/>
              </a:rPr>
              <a:t>Intersection Collision Warning</a:t>
            </a:r>
          </a:p>
        </p:txBody>
      </p:sp>
      <p:sp>
        <p:nvSpPr>
          <p:cNvPr id="6" name="Rectangle 5"/>
          <p:cNvSpPr/>
          <p:nvPr/>
        </p:nvSpPr>
        <p:spPr>
          <a:xfrm>
            <a:off x="1825625" y="3336925"/>
            <a:ext cx="2781300" cy="369888"/>
          </a:xfrm>
          <a:prstGeom prst="rect">
            <a:avLst/>
          </a:prstGeom>
          <a:ln>
            <a:solidFill>
              <a:srgbClr val="00B0F0"/>
            </a:solidFill>
          </a:ln>
        </p:spPr>
        <p:txBody>
          <a:bodyPr wrap="none">
            <a:spAutoFit/>
          </a:bodyPr>
          <a:lstStyle/>
          <a:p>
            <a:pPr>
              <a:defRPr/>
            </a:pPr>
            <a:r>
              <a:rPr lang="en-US" dirty="0">
                <a:latin typeface="Arial Narrow" panose="020B0606020202030204" pitchFamily="34" charset="0"/>
              </a:rPr>
              <a:t>Electronic Brake Light Warning</a:t>
            </a:r>
          </a:p>
        </p:txBody>
      </p:sp>
      <p:sp>
        <p:nvSpPr>
          <p:cNvPr id="7" name="Rectangle 6"/>
          <p:cNvSpPr/>
          <p:nvPr/>
        </p:nvSpPr>
        <p:spPr>
          <a:xfrm>
            <a:off x="4510088" y="2968625"/>
            <a:ext cx="1787525" cy="368300"/>
          </a:xfrm>
          <a:prstGeom prst="rect">
            <a:avLst/>
          </a:prstGeom>
          <a:ln>
            <a:solidFill>
              <a:srgbClr val="00B0F0"/>
            </a:solidFill>
          </a:ln>
        </p:spPr>
        <p:txBody>
          <a:bodyPr wrap="none">
            <a:spAutoFit/>
          </a:bodyPr>
          <a:lstStyle/>
          <a:p>
            <a:pPr>
              <a:defRPr/>
            </a:pPr>
            <a:r>
              <a:rPr lang="en-US" dirty="0">
                <a:latin typeface="Arial Narrow" panose="020B0606020202030204" pitchFamily="34" charset="0"/>
              </a:rPr>
              <a:t>Pre-Crash Sensing</a:t>
            </a:r>
          </a:p>
        </p:txBody>
      </p:sp>
      <p:sp>
        <p:nvSpPr>
          <p:cNvPr id="8" name="Rectangle 7"/>
          <p:cNvSpPr/>
          <p:nvPr/>
        </p:nvSpPr>
        <p:spPr>
          <a:xfrm>
            <a:off x="6305550" y="2968625"/>
            <a:ext cx="2000250" cy="368300"/>
          </a:xfrm>
          <a:prstGeom prst="rect">
            <a:avLst/>
          </a:prstGeom>
          <a:ln>
            <a:solidFill>
              <a:srgbClr val="00B0F0"/>
            </a:solidFill>
          </a:ln>
        </p:spPr>
        <p:txBody>
          <a:bodyPr wrap="none">
            <a:spAutoFit/>
          </a:bodyPr>
          <a:lstStyle/>
          <a:p>
            <a:pPr>
              <a:defRPr/>
            </a:pPr>
            <a:r>
              <a:rPr lang="en-US" dirty="0">
                <a:latin typeface="Arial Narrow" panose="020B0606020202030204" pitchFamily="34" charset="0"/>
              </a:rPr>
              <a:t>Do Not Pass Warning</a:t>
            </a:r>
          </a:p>
        </p:txBody>
      </p:sp>
      <p:sp>
        <p:nvSpPr>
          <p:cNvPr id="9" name="Rectangle 8"/>
          <p:cNvSpPr/>
          <p:nvPr/>
        </p:nvSpPr>
        <p:spPr>
          <a:xfrm>
            <a:off x="4608513" y="3336925"/>
            <a:ext cx="2751137" cy="369888"/>
          </a:xfrm>
          <a:prstGeom prst="rect">
            <a:avLst/>
          </a:prstGeom>
          <a:ln>
            <a:solidFill>
              <a:srgbClr val="00B0F0"/>
            </a:solidFill>
          </a:ln>
        </p:spPr>
        <p:txBody>
          <a:bodyPr wrap="none">
            <a:spAutoFit/>
          </a:bodyPr>
          <a:lstStyle/>
          <a:p>
            <a:pPr>
              <a:defRPr/>
            </a:pPr>
            <a:r>
              <a:rPr lang="en-US" dirty="0">
                <a:latin typeface="Arial Narrow" panose="020B0606020202030204" pitchFamily="34" charset="0"/>
              </a:rPr>
              <a:t>Left Turn Across Path Warning</a:t>
            </a:r>
          </a:p>
        </p:txBody>
      </p:sp>
      <p:sp>
        <p:nvSpPr>
          <p:cNvPr id="12" name="Rectangle 11"/>
          <p:cNvSpPr/>
          <p:nvPr/>
        </p:nvSpPr>
        <p:spPr>
          <a:xfrm>
            <a:off x="1825625" y="4187825"/>
            <a:ext cx="1093788" cy="368300"/>
          </a:xfrm>
          <a:prstGeom prst="rect">
            <a:avLst/>
          </a:prstGeom>
          <a:ln>
            <a:solidFill>
              <a:srgbClr val="00B0F0"/>
            </a:solidFill>
          </a:ln>
        </p:spPr>
        <p:txBody>
          <a:bodyPr wrap="none">
            <a:spAutoFit/>
          </a:bodyPr>
          <a:lstStyle/>
          <a:p>
            <a:pPr>
              <a:defRPr/>
            </a:pPr>
            <a:r>
              <a:rPr lang="en-US" dirty="0">
                <a:latin typeface="Arial Narrow" panose="020B0606020202030204" pitchFamily="34" charset="0"/>
              </a:rPr>
              <a:t>IEEE 1609</a:t>
            </a:r>
          </a:p>
        </p:txBody>
      </p:sp>
      <p:sp>
        <p:nvSpPr>
          <p:cNvPr id="13" name="Rectangle 12"/>
          <p:cNvSpPr/>
          <p:nvPr/>
        </p:nvSpPr>
        <p:spPr>
          <a:xfrm>
            <a:off x="2922588" y="4187825"/>
            <a:ext cx="1265237" cy="368300"/>
          </a:xfrm>
          <a:prstGeom prst="rect">
            <a:avLst/>
          </a:prstGeom>
          <a:ln>
            <a:solidFill>
              <a:srgbClr val="00B0F0"/>
            </a:solidFill>
          </a:ln>
        </p:spPr>
        <p:txBody>
          <a:bodyPr wrap="none">
            <a:spAutoFit/>
          </a:bodyPr>
          <a:lstStyle/>
          <a:p>
            <a:pPr>
              <a:defRPr/>
            </a:pPr>
            <a:r>
              <a:rPr lang="en-US" dirty="0">
                <a:latin typeface="Arial Narrow" panose="020B0606020202030204" pitchFamily="34" charset="0"/>
              </a:rPr>
              <a:t>ETSI TC-ITS</a:t>
            </a:r>
          </a:p>
        </p:txBody>
      </p:sp>
      <p:sp>
        <p:nvSpPr>
          <p:cNvPr id="14" name="Rectangle 13"/>
          <p:cNvSpPr/>
          <p:nvPr/>
        </p:nvSpPr>
        <p:spPr>
          <a:xfrm>
            <a:off x="1825625" y="5076825"/>
            <a:ext cx="1344613" cy="369888"/>
          </a:xfrm>
          <a:prstGeom prst="rect">
            <a:avLst/>
          </a:prstGeom>
          <a:ln>
            <a:solidFill>
              <a:srgbClr val="00B0F0"/>
            </a:solidFill>
          </a:ln>
        </p:spPr>
        <p:txBody>
          <a:bodyPr wrap="none">
            <a:spAutoFit/>
          </a:bodyPr>
          <a:lstStyle/>
          <a:p>
            <a:pPr>
              <a:defRPr/>
            </a:pPr>
            <a:r>
              <a:rPr lang="en-US" dirty="0">
                <a:latin typeface="Arial Narrow" panose="020B0606020202030204" pitchFamily="34" charset="0"/>
              </a:rPr>
              <a:t>IEEE 802.11p</a:t>
            </a:r>
          </a:p>
        </p:txBody>
      </p:sp>
      <p:grpSp>
        <p:nvGrpSpPr>
          <p:cNvPr id="5132" name="Group 22"/>
          <p:cNvGrpSpPr>
            <a:grpSpLocks/>
          </p:cNvGrpSpPr>
          <p:nvPr/>
        </p:nvGrpSpPr>
        <p:grpSpPr bwMode="auto">
          <a:xfrm>
            <a:off x="1825625" y="3959225"/>
            <a:ext cx="6480175" cy="838200"/>
            <a:chOff x="533400" y="2438400"/>
            <a:chExt cx="6400800" cy="838200"/>
          </a:xfrm>
        </p:grpSpPr>
        <p:cxnSp>
          <p:nvCxnSpPr>
            <p:cNvPr id="15" name="Straight Connector 14"/>
            <p:cNvCxnSpPr/>
            <p:nvPr/>
          </p:nvCxnSpPr>
          <p:spPr>
            <a:xfrm>
              <a:off x="533400" y="2438400"/>
              <a:ext cx="64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3276600"/>
              <a:ext cx="6400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68313" y="3152775"/>
            <a:ext cx="1208087" cy="369888"/>
          </a:xfrm>
          <a:prstGeom prst="rect">
            <a:avLst/>
          </a:prstGeom>
          <a:noFill/>
        </p:spPr>
        <p:txBody>
          <a:bodyPr wrap="none">
            <a:spAutoFit/>
          </a:bodyPr>
          <a:lstStyle/>
          <a:p>
            <a:pPr>
              <a:defRPr/>
            </a:pPr>
            <a:r>
              <a:rPr lang="en-US" dirty="0">
                <a:solidFill>
                  <a:srgbClr val="FF0000"/>
                </a:solidFill>
                <a:latin typeface="Arial Narrow" panose="020B0606020202030204" pitchFamily="34" charset="0"/>
              </a:rPr>
              <a:t>Applications</a:t>
            </a:r>
          </a:p>
        </p:txBody>
      </p:sp>
      <p:sp>
        <p:nvSpPr>
          <p:cNvPr id="19" name="TextBox 18"/>
          <p:cNvSpPr txBox="1"/>
          <p:nvPr/>
        </p:nvSpPr>
        <p:spPr>
          <a:xfrm>
            <a:off x="795338" y="4183063"/>
            <a:ext cx="881062" cy="369887"/>
          </a:xfrm>
          <a:prstGeom prst="rect">
            <a:avLst/>
          </a:prstGeom>
          <a:noFill/>
        </p:spPr>
        <p:txBody>
          <a:bodyPr wrap="none">
            <a:spAutoFit/>
          </a:bodyPr>
          <a:lstStyle/>
          <a:p>
            <a:pPr>
              <a:defRPr/>
            </a:pPr>
            <a:r>
              <a:rPr lang="en-US" dirty="0">
                <a:solidFill>
                  <a:srgbClr val="FF0000"/>
                </a:solidFill>
                <a:latin typeface="Arial Narrow" panose="020B0606020202030204" pitchFamily="34" charset="0"/>
              </a:rPr>
              <a:t>Protocol</a:t>
            </a:r>
          </a:p>
        </p:txBody>
      </p:sp>
      <p:sp>
        <p:nvSpPr>
          <p:cNvPr id="20" name="TextBox 19"/>
          <p:cNvSpPr txBox="1"/>
          <p:nvPr/>
        </p:nvSpPr>
        <p:spPr>
          <a:xfrm>
            <a:off x="996950" y="5076825"/>
            <a:ext cx="679450" cy="369888"/>
          </a:xfrm>
          <a:prstGeom prst="rect">
            <a:avLst/>
          </a:prstGeom>
          <a:noFill/>
        </p:spPr>
        <p:txBody>
          <a:bodyPr wrap="none">
            <a:spAutoFit/>
          </a:bodyPr>
          <a:lstStyle/>
          <a:p>
            <a:pPr>
              <a:defRPr/>
            </a:pPr>
            <a:r>
              <a:rPr lang="en-US" dirty="0">
                <a:solidFill>
                  <a:srgbClr val="FF0000"/>
                </a:solidFill>
                <a:latin typeface="Arial Narrow" panose="020B0606020202030204" pitchFamily="34" charset="0"/>
              </a:rPr>
              <a:t>Radio</a:t>
            </a:r>
          </a:p>
        </p:txBody>
      </p:sp>
      <p:sp>
        <p:nvSpPr>
          <p:cNvPr id="21" name="TextBox 20"/>
          <p:cNvSpPr txBox="1"/>
          <p:nvPr/>
        </p:nvSpPr>
        <p:spPr>
          <a:xfrm>
            <a:off x="7440613" y="3348038"/>
            <a:ext cx="373062" cy="369887"/>
          </a:xfrm>
          <a:prstGeom prst="rect">
            <a:avLst/>
          </a:prstGeom>
          <a:noFill/>
        </p:spPr>
        <p:txBody>
          <a:bodyPr wrap="none">
            <a:spAutoFit/>
          </a:bodyPr>
          <a:lstStyle/>
          <a:p>
            <a:pPr>
              <a:defRPr/>
            </a:pPr>
            <a:r>
              <a:rPr lang="en-US" dirty="0">
                <a:latin typeface="Arial Narrow" panose="020B0606020202030204" pitchFamily="34" charset="0"/>
              </a:rPr>
              <a:t>…</a:t>
            </a:r>
          </a:p>
        </p:txBody>
      </p:sp>
      <p:sp>
        <p:nvSpPr>
          <p:cNvPr id="22" name="Down Arrow 21"/>
          <p:cNvSpPr/>
          <p:nvPr/>
        </p:nvSpPr>
        <p:spPr>
          <a:xfrm>
            <a:off x="2368550" y="4937125"/>
            <a:ext cx="258763" cy="1397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Narrow" panose="020B0606020202030204" pitchFamily="34" charset="0"/>
            </a:endParaRPr>
          </a:p>
        </p:txBody>
      </p:sp>
      <p:pic>
        <p:nvPicPr>
          <p:cNvPr id="513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263" y="2312988"/>
            <a:ext cx="1452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9" name="Picture 2" descr="http://www.gearfuse.com/wp-content/uploads/2008/11/square_traffic_lights_main-thumb-400x58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088" y="1508125"/>
            <a:ext cx="110648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0" name="Group 25"/>
          <p:cNvGrpSpPr>
            <a:grpSpLocks/>
          </p:cNvGrpSpPr>
          <p:nvPr/>
        </p:nvGrpSpPr>
        <p:grpSpPr bwMode="auto">
          <a:xfrm rot="970293">
            <a:off x="1962150" y="2255838"/>
            <a:ext cx="384175" cy="293687"/>
            <a:chOff x="4368" y="2748"/>
            <a:chExt cx="242" cy="185"/>
          </a:xfrm>
        </p:grpSpPr>
        <p:sp>
          <p:nvSpPr>
            <p:cNvPr id="5141" name="Arc 26"/>
            <p:cNvSpPr>
              <a:spLocks noChangeAspect="1"/>
            </p:cNvSpPr>
            <p:nvPr/>
          </p:nvSpPr>
          <p:spPr bwMode="auto">
            <a:xfrm>
              <a:off x="4368" y="2808"/>
              <a:ext cx="35" cy="65"/>
            </a:xfrm>
            <a:custGeom>
              <a:avLst/>
              <a:gdLst>
                <a:gd name="T0" fmla="*/ 0 w 21600"/>
                <a:gd name="T1" fmla="*/ 0 h 41785"/>
                <a:gd name="T2" fmla="*/ 0 w 21600"/>
                <a:gd name="T3" fmla="*/ 0 h 41785"/>
                <a:gd name="T4" fmla="*/ 0 w 21600"/>
                <a:gd name="T5" fmla="*/ 0 h 41785"/>
                <a:gd name="T6" fmla="*/ 0 60000 65536"/>
                <a:gd name="T7" fmla="*/ 0 60000 65536"/>
                <a:gd name="T8" fmla="*/ 0 60000 65536"/>
                <a:gd name="T9" fmla="*/ 0 w 21600"/>
                <a:gd name="T10" fmla="*/ 0 h 41785"/>
                <a:gd name="T11" fmla="*/ 21600 w 21600"/>
                <a:gd name="T12" fmla="*/ 41785 h 41785"/>
              </a:gdLst>
              <a:ahLst/>
              <a:cxnLst>
                <a:cxn ang="T6">
                  <a:pos x="T0" y="T1"/>
                </a:cxn>
                <a:cxn ang="T7">
                  <a:pos x="T2" y="T3"/>
                </a:cxn>
                <a:cxn ang="T8">
                  <a:pos x="T4" y="T5"/>
                </a:cxn>
              </a:cxnLst>
              <a:rect l="T9" t="T10" r="T11" b="T12"/>
              <a:pathLst>
                <a:path w="21600" h="41785" fill="none" extrusionOk="0">
                  <a:moveTo>
                    <a:pt x="-1" y="0"/>
                  </a:moveTo>
                  <a:cubicBezTo>
                    <a:pt x="11929" y="0"/>
                    <a:pt x="21600" y="9670"/>
                    <a:pt x="21600" y="21600"/>
                  </a:cubicBezTo>
                  <a:cubicBezTo>
                    <a:pt x="21600" y="30562"/>
                    <a:pt x="16065" y="38593"/>
                    <a:pt x="7689" y="41784"/>
                  </a:cubicBezTo>
                </a:path>
                <a:path w="21600" h="41785" stroke="0" extrusionOk="0">
                  <a:moveTo>
                    <a:pt x="-1" y="0"/>
                  </a:moveTo>
                  <a:cubicBezTo>
                    <a:pt x="11929" y="0"/>
                    <a:pt x="21600" y="9670"/>
                    <a:pt x="21600" y="21600"/>
                  </a:cubicBezTo>
                  <a:cubicBezTo>
                    <a:pt x="21600" y="30562"/>
                    <a:pt x="16065" y="38593"/>
                    <a:pt x="7689" y="41784"/>
                  </a:cubicBezTo>
                  <a:lnTo>
                    <a:pt x="0" y="21600"/>
                  </a:lnTo>
                  <a:lnTo>
                    <a:pt x="-1" y="0"/>
                  </a:lnTo>
                  <a:close/>
                </a:path>
              </a:pathLst>
            </a:custGeom>
            <a:noFill/>
            <a:ln w="9525">
              <a:solidFill>
                <a:srgbClr val="0099FF"/>
              </a:solidFill>
              <a:round/>
              <a:headEnd/>
              <a:tailEnd/>
            </a:ln>
            <a:effectLst>
              <a:prstShdw prst="shdw17" dist="17961" dir="2700000">
                <a:srgbClr val="005C99"/>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Narrow" panose="020B0606020202030204" pitchFamily="34" charset="0"/>
              </a:endParaRPr>
            </a:p>
          </p:txBody>
        </p:sp>
        <p:sp>
          <p:nvSpPr>
            <p:cNvPr id="5142" name="Arc 27"/>
            <p:cNvSpPr>
              <a:spLocks noChangeAspect="1"/>
            </p:cNvSpPr>
            <p:nvPr/>
          </p:nvSpPr>
          <p:spPr bwMode="auto">
            <a:xfrm>
              <a:off x="4512" y="2748"/>
              <a:ext cx="98" cy="185"/>
            </a:xfrm>
            <a:custGeom>
              <a:avLst/>
              <a:gdLst>
                <a:gd name="T0" fmla="*/ 0 w 21600"/>
                <a:gd name="T1" fmla="*/ 0 h 41785"/>
                <a:gd name="T2" fmla="*/ 0 w 21600"/>
                <a:gd name="T3" fmla="*/ 0 h 41785"/>
                <a:gd name="T4" fmla="*/ 0 w 21600"/>
                <a:gd name="T5" fmla="*/ 0 h 41785"/>
                <a:gd name="T6" fmla="*/ 0 60000 65536"/>
                <a:gd name="T7" fmla="*/ 0 60000 65536"/>
                <a:gd name="T8" fmla="*/ 0 60000 65536"/>
                <a:gd name="T9" fmla="*/ 0 w 21600"/>
                <a:gd name="T10" fmla="*/ 0 h 41785"/>
                <a:gd name="T11" fmla="*/ 21600 w 21600"/>
                <a:gd name="T12" fmla="*/ 41785 h 41785"/>
              </a:gdLst>
              <a:ahLst/>
              <a:cxnLst>
                <a:cxn ang="T6">
                  <a:pos x="T0" y="T1"/>
                </a:cxn>
                <a:cxn ang="T7">
                  <a:pos x="T2" y="T3"/>
                </a:cxn>
                <a:cxn ang="T8">
                  <a:pos x="T4" y="T5"/>
                </a:cxn>
              </a:cxnLst>
              <a:rect l="T9" t="T10" r="T11" b="T12"/>
              <a:pathLst>
                <a:path w="21600" h="41785" fill="none" extrusionOk="0">
                  <a:moveTo>
                    <a:pt x="-1" y="0"/>
                  </a:moveTo>
                  <a:cubicBezTo>
                    <a:pt x="11929" y="0"/>
                    <a:pt x="21600" y="9670"/>
                    <a:pt x="21600" y="21600"/>
                  </a:cubicBezTo>
                  <a:cubicBezTo>
                    <a:pt x="21600" y="30562"/>
                    <a:pt x="16065" y="38593"/>
                    <a:pt x="7689" y="41784"/>
                  </a:cubicBezTo>
                </a:path>
                <a:path w="21600" h="41785" stroke="0" extrusionOk="0">
                  <a:moveTo>
                    <a:pt x="-1" y="0"/>
                  </a:moveTo>
                  <a:cubicBezTo>
                    <a:pt x="11929" y="0"/>
                    <a:pt x="21600" y="9670"/>
                    <a:pt x="21600" y="21600"/>
                  </a:cubicBezTo>
                  <a:cubicBezTo>
                    <a:pt x="21600" y="30562"/>
                    <a:pt x="16065" y="38593"/>
                    <a:pt x="7689" y="41784"/>
                  </a:cubicBezTo>
                  <a:lnTo>
                    <a:pt x="0" y="21600"/>
                  </a:lnTo>
                  <a:lnTo>
                    <a:pt x="-1" y="0"/>
                  </a:lnTo>
                  <a:close/>
                </a:path>
              </a:pathLst>
            </a:custGeom>
            <a:noFill/>
            <a:ln w="9525">
              <a:solidFill>
                <a:srgbClr val="0099FF"/>
              </a:solidFill>
              <a:round/>
              <a:headEnd/>
              <a:tailEnd/>
            </a:ln>
            <a:effectLst>
              <a:prstShdw prst="shdw17" dist="17961" dir="2700000">
                <a:srgbClr val="005C99"/>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Narrow" panose="020B0606020202030204" pitchFamily="34" charset="0"/>
              </a:endParaRPr>
            </a:p>
          </p:txBody>
        </p:sp>
        <p:sp>
          <p:nvSpPr>
            <p:cNvPr id="5143" name="Arc 28"/>
            <p:cNvSpPr>
              <a:spLocks noChangeAspect="1"/>
            </p:cNvSpPr>
            <p:nvPr/>
          </p:nvSpPr>
          <p:spPr bwMode="auto">
            <a:xfrm>
              <a:off x="4416" y="2793"/>
              <a:ext cx="52" cy="96"/>
            </a:xfrm>
            <a:custGeom>
              <a:avLst/>
              <a:gdLst>
                <a:gd name="T0" fmla="*/ 0 w 21600"/>
                <a:gd name="T1" fmla="*/ 0 h 41785"/>
                <a:gd name="T2" fmla="*/ 0 w 21600"/>
                <a:gd name="T3" fmla="*/ 0 h 41785"/>
                <a:gd name="T4" fmla="*/ 0 w 21600"/>
                <a:gd name="T5" fmla="*/ 0 h 41785"/>
                <a:gd name="T6" fmla="*/ 0 60000 65536"/>
                <a:gd name="T7" fmla="*/ 0 60000 65536"/>
                <a:gd name="T8" fmla="*/ 0 60000 65536"/>
                <a:gd name="T9" fmla="*/ 0 w 21600"/>
                <a:gd name="T10" fmla="*/ 0 h 41785"/>
                <a:gd name="T11" fmla="*/ 21600 w 21600"/>
                <a:gd name="T12" fmla="*/ 41785 h 41785"/>
              </a:gdLst>
              <a:ahLst/>
              <a:cxnLst>
                <a:cxn ang="T6">
                  <a:pos x="T0" y="T1"/>
                </a:cxn>
                <a:cxn ang="T7">
                  <a:pos x="T2" y="T3"/>
                </a:cxn>
                <a:cxn ang="T8">
                  <a:pos x="T4" y="T5"/>
                </a:cxn>
              </a:cxnLst>
              <a:rect l="T9" t="T10" r="T11" b="T12"/>
              <a:pathLst>
                <a:path w="21600" h="41785" fill="none" extrusionOk="0">
                  <a:moveTo>
                    <a:pt x="-1" y="0"/>
                  </a:moveTo>
                  <a:cubicBezTo>
                    <a:pt x="11929" y="0"/>
                    <a:pt x="21600" y="9670"/>
                    <a:pt x="21600" y="21600"/>
                  </a:cubicBezTo>
                  <a:cubicBezTo>
                    <a:pt x="21600" y="30562"/>
                    <a:pt x="16065" y="38593"/>
                    <a:pt x="7689" y="41784"/>
                  </a:cubicBezTo>
                </a:path>
                <a:path w="21600" h="41785" stroke="0" extrusionOk="0">
                  <a:moveTo>
                    <a:pt x="-1" y="0"/>
                  </a:moveTo>
                  <a:cubicBezTo>
                    <a:pt x="11929" y="0"/>
                    <a:pt x="21600" y="9670"/>
                    <a:pt x="21600" y="21600"/>
                  </a:cubicBezTo>
                  <a:cubicBezTo>
                    <a:pt x="21600" y="30562"/>
                    <a:pt x="16065" y="38593"/>
                    <a:pt x="7689" y="41784"/>
                  </a:cubicBezTo>
                  <a:lnTo>
                    <a:pt x="0" y="21600"/>
                  </a:lnTo>
                  <a:lnTo>
                    <a:pt x="-1" y="0"/>
                  </a:lnTo>
                  <a:close/>
                </a:path>
              </a:pathLst>
            </a:custGeom>
            <a:noFill/>
            <a:ln w="9525">
              <a:solidFill>
                <a:srgbClr val="0099FF"/>
              </a:solidFill>
              <a:round/>
              <a:headEnd/>
              <a:tailEnd/>
            </a:ln>
            <a:effectLst>
              <a:prstShdw prst="shdw17" dist="17961" dir="2700000">
                <a:srgbClr val="005C99"/>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Narrow" panose="020B0606020202030204" pitchFamily="34" charset="0"/>
              </a:endParaRPr>
            </a:p>
          </p:txBody>
        </p:sp>
        <p:sp>
          <p:nvSpPr>
            <p:cNvPr id="5144" name="Arc 29"/>
            <p:cNvSpPr>
              <a:spLocks noChangeAspect="1"/>
            </p:cNvSpPr>
            <p:nvPr/>
          </p:nvSpPr>
          <p:spPr bwMode="auto">
            <a:xfrm>
              <a:off x="4464" y="2766"/>
              <a:ext cx="81" cy="150"/>
            </a:xfrm>
            <a:custGeom>
              <a:avLst/>
              <a:gdLst>
                <a:gd name="T0" fmla="*/ 0 w 21600"/>
                <a:gd name="T1" fmla="*/ 0 h 41785"/>
                <a:gd name="T2" fmla="*/ 0 w 21600"/>
                <a:gd name="T3" fmla="*/ 0 h 41785"/>
                <a:gd name="T4" fmla="*/ 0 w 21600"/>
                <a:gd name="T5" fmla="*/ 0 h 41785"/>
                <a:gd name="T6" fmla="*/ 0 60000 65536"/>
                <a:gd name="T7" fmla="*/ 0 60000 65536"/>
                <a:gd name="T8" fmla="*/ 0 60000 65536"/>
                <a:gd name="T9" fmla="*/ 0 w 21600"/>
                <a:gd name="T10" fmla="*/ 0 h 41785"/>
                <a:gd name="T11" fmla="*/ 21600 w 21600"/>
                <a:gd name="T12" fmla="*/ 41785 h 41785"/>
              </a:gdLst>
              <a:ahLst/>
              <a:cxnLst>
                <a:cxn ang="T6">
                  <a:pos x="T0" y="T1"/>
                </a:cxn>
                <a:cxn ang="T7">
                  <a:pos x="T2" y="T3"/>
                </a:cxn>
                <a:cxn ang="T8">
                  <a:pos x="T4" y="T5"/>
                </a:cxn>
              </a:cxnLst>
              <a:rect l="T9" t="T10" r="T11" b="T12"/>
              <a:pathLst>
                <a:path w="21600" h="41785" fill="none" extrusionOk="0">
                  <a:moveTo>
                    <a:pt x="-1" y="0"/>
                  </a:moveTo>
                  <a:cubicBezTo>
                    <a:pt x="11929" y="0"/>
                    <a:pt x="21600" y="9670"/>
                    <a:pt x="21600" y="21600"/>
                  </a:cubicBezTo>
                  <a:cubicBezTo>
                    <a:pt x="21600" y="30562"/>
                    <a:pt x="16065" y="38593"/>
                    <a:pt x="7689" y="41784"/>
                  </a:cubicBezTo>
                </a:path>
                <a:path w="21600" h="41785" stroke="0" extrusionOk="0">
                  <a:moveTo>
                    <a:pt x="-1" y="0"/>
                  </a:moveTo>
                  <a:cubicBezTo>
                    <a:pt x="11929" y="0"/>
                    <a:pt x="21600" y="9670"/>
                    <a:pt x="21600" y="21600"/>
                  </a:cubicBezTo>
                  <a:cubicBezTo>
                    <a:pt x="21600" y="30562"/>
                    <a:pt x="16065" y="38593"/>
                    <a:pt x="7689" y="41784"/>
                  </a:cubicBezTo>
                  <a:lnTo>
                    <a:pt x="0" y="21600"/>
                  </a:lnTo>
                  <a:lnTo>
                    <a:pt x="-1" y="0"/>
                  </a:lnTo>
                  <a:close/>
                </a:path>
              </a:pathLst>
            </a:custGeom>
            <a:noFill/>
            <a:ln w="9525">
              <a:solidFill>
                <a:srgbClr val="0099FF"/>
              </a:solidFill>
              <a:round/>
              <a:headEnd/>
              <a:tailEnd/>
            </a:ln>
            <a:effectLst>
              <a:prstShdw prst="shdw17" dist="17961" dir="2700000">
                <a:srgbClr val="005C99"/>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Narrow" panose="020B0606020202030204" pitchFamily="34" charset="0"/>
              </a:endParaRPr>
            </a:p>
          </p:txBody>
        </p:sp>
      </p:grpSp>
      <p:sp>
        <p:nvSpPr>
          <p:cNvPr id="3" name="TextBox 2"/>
          <p:cNvSpPr txBox="1"/>
          <p:nvPr/>
        </p:nvSpPr>
        <p:spPr>
          <a:xfrm>
            <a:off x="5105400" y="5410200"/>
            <a:ext cx="2645276" cy="246221"/>
          </a:xfrm>
          <a:prstGeom prst="rect">
            <a:avLst/>
          </a:prstGeom>
          <a:noFill/>
        </p:spPr>
        <p:txBody>
          <a:bodyPr wrap="none" rtlCol="0">
            <a:spAutoFit/>
          </a:bodyPr>
          <a:lstStyle/>
          <a:p>
            <a:r>
              <a:rPr lang="en-US" sz="1000" dirty="0" smtClean="0"/>
              <a:t>DSRC = direct short range communications</a:t>
            </a:r>
            <a:endParaRPr lang="en-US" sz="1000" dirty="0"/>
          </a:p>
        </p:txBody>
      </p:sp>
      <p:sp>
        <p:nvSpPr>
          <p:cNvPr id="4" name="Slide Number Placeholder 3"/>
          <p:cNvSpPr>
            <a:spLocks noGrp="1"/>
          </p:cNvSpPr>
          <p:nvPr>
            <p:ph type="sldNum" sz="quarter" idx="11"/>
          </p:nvPr>
        </p:nvSpPr>
        <p:spPr/>
        <p:txBody>
          <a:bodyPr/>
          <a:lstStyle/>
          <a:p>
            <a:pPr>
              <a:defRPr/>
            </a:pPr>
            <a:fld id="{86304D7E-138A-4999-9B18-A283749306EC}" type="slidenum">
              <a:rPr lang="en-US" smtClean="0"/>
              <a:pPr>
                <a:defRPr/>
              </a:pPr>
              <a:t>9</a:t>
            </a:fld>
            <a:endParaRPr lang="en-US"/>
          </a:p>
        </p:txBody>
      </p:sp>
    </p:spTree>
    <p:extLst>
      <p:ext uri="{BB962C8B-B14F-4D97-AF65-F5344CB8AC3E}">
        <p14:creationId xmlns:p14="http://schemas.microsoft.com/office/powerpoint/2010/main" val="3898417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1528</Words>
  <Application>Microsoft Office PowerPoint</Application>
  <PresentationFormat>On-screen Show (4:3)</PresentationFormat>
  <Paragraphs>303</Paragraphs>
  <Slides>26</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MS PGothic</vt:lpstr>
      <vt:lpstr>Arial</vt:lpstr>
      <vt:lpstr>Arial Narrow</vt:lpstr>
      <vt:lpstr>Calibri</vt:lpstr>
      <vt:lpstr>Georgia</vt:lpstr>
      <vt:lpstr>Tahoma</vt:lpstr>
      <vt:lpstr>Times New Roman</vt:lpstr>
      <vt:lpstr>Trebuchet MS</vt:lpstr>
      <vt:lpstr>Office Theme</vt:lpstr>
      <vt:lpstr>Image</vt:lpstr>
      <vt:lpstr>MIMO Radio Technology</vt:lpstr>
      <vt:lpstr>Outline</vt:lpstr>
      <vt:lpstr>Wireless Apps – Where to Begin?</vt:lpstr>
      <vt:lpstr>Wireless Apps</vt:lpstr>
      <vt:lpstr>Wi-Fi Alliance Busy with Video</vt:lpstr>
      <vt:lpstr>Wireless HDMI and PCIe Extension</vt:lpstr>
      <vt:lpstr>PowerPoint Presentation</vt:lpstr>
      <vt:lpstr>ITS –&gt; Self-driving Cars</vt:lpstr>
      <vt:lpstr>DSRC Stack</vt:lpstr>
      <vt:lpstr>DSRC Radio Challenges</vt:lpstr>
      <vt:lpstr>Controlled Environment Testing</vt:lpstr>
      <vt:lpstr>Unlicensed Wireless</vt:lpstr>
      <vt:lpstr>Unlicensed Sub-1 GHz Band</vt:lpstr>
      <vt:lpstr>802.11ah Sub 1 GHz License-exempt</vt:lpstr>
      <vt:lpstr>802.11ac and Long Distance af/ah</vt:lpstr>
      <vt:lpstr>Sub 1 GHz Wi-Fi for Smart Grid</vt:lpstr>
      <vt:lpstr>IEEE 802.24 Smart Grid ECSG</vt:lpstr>
      <vt:lpstr>SEP 2 Architecture</vt:lpstr>
      <vt:lpstr>Licensed Medical Band</vt:lpstr>
      <vt:lpstr>Medical MBAN/WBAN Standards</vt:lpstr>
      <vt:lpstr>Shared Spectrum - White Spaces</vt:lpstr>
      <vt:lpstr>VHF/UHF Spectrum</vt:lpstr>
      <vt:lpstr>PS Licensed 700 MHz Band</vt:lpstr>
      <vt:lpstr>Nationwide PS LTE Network</vt:lpstr>
      <vt:lpstr>Summary</vt:lpstr>
      <vt:lpstr>For More Information </vt:lpstr>
    </vt:vector>
  </TitlesOfParts>
  <Company>UBM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test</dc:creator>
  <cp:lastModifiedBy>Microsoft account</cp:lastModifiedBy>
  <cp:revision>59</cp:revision>
  <dcterms:created xsi:type="dcterms:W3CDTF">2011-12-16T23:28:29Z</dcterms:created>
  <dcterms:modified xsi:type="dcterms:W3CDTF">2013-10-14T15:28:43Z</dcterms:modified>
</cp:coreProperties>
</file>